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88"/>
  </p:notesMasterIdLst>
  <p:sldIdLst>
    <p:sldId id="576" r:id="rId3"/>
    <p:sldId id="577" r:id="rId4"/>
    <p:sldId id="580" r:id="rId5"/>
    <p:sldId id="324" r:id="rId6"/>
    <p:sldId id="325" r:id="rId7"/>
    <p:sldId id="421" r:id="rId8"/>
    <p:sldId id="327" r:id="rId9"/>
    <p:sldId id="414" r:id="rId10"/>
    <p:sldId id="418" r:id="rId11"/>
    <p:sldId id="328" r:id="rId12"/>
    <p:sldId id="329" r:id="rId13"/>
    <p:sldId id="330" r:id="rId14"/>
    <p:sldId id="331" r:id="rId15"/>
    <p:sldId id="332" r:id="rId16"/>
    <p:sldId id="581" r:id="rId17"/>
    <p:sldId id="333" r:id="rId18"/>
    <p:sldId id="335" r:id="rId19"/>
    <p:sldId id="337" r:id="rId20"/>
    <p:sldId id="420" r:id="rId21"/>
    <p:sldId id="419" r:id="rId22"/>
    <p:sldId id="415" r:id="rId23"/>
    <p:sldId id="416" r:id="rId24"/>
    <p:sldId id="417" r:id="rId25"/>
    <p:sldId id="342" r:id="rId26"/>
    <p:sldId id="422" r:id="rId27"/>
    <p:sldId id="423" r:id="rId28"/>
    <p:sldId id="424" r:id="rId29"/>
    <p:sldId id="425" r:id="rId30"/>
    <p:sldId id="426" r:id="rId31"/>
    <p:sldId id="588" r:id="rId32"/>
    <p:sldId id="427" r:id="rId33"/>
    <p:sldId id="428" r:id="rId34"/>
    <p:sldId id="429" r:id="rId35"/>
    <p:sldId id="430" r:id="rId36"/>
    <p:sldId id="431" r:id="rId37"/>
    <p:sldId id="432" r:id="rId38"/>
    <p:sldId id="433" r:id="rId39"/>
    <p:sldId id="434" r:id="rId40"/>
    <p:sldId id="435" r:id="rId41"/>
    <p:sldId id="436" r:id="rId42"/>
    <p:sldId id="589" r:id="rId43"/>
    <p:sldId id="590" r:id="rId44"/>
    <p:sldId id="591" r:id="rId45"/>
    <p:sldId id="592" r:id="rId46"/>
    <p:sldId id="593" r:id="rId47"/>
    <p:sldId id="442" r:id="rId48"/>
    <p:sldId id="579" r:id="rId49"/>
    <p:sldId id="443" r:id="rId50"/>
    <p:sldId id="444" r:id="rId51"/>
    <p:sldId id="445" r:id="rId52"/>
    <p:sldId id="446" r:id="rId53"/>
    <p:sldId id="447" r:id="rId54"/>
    <p:sldId id="448" r:id="rId55"/>
    <p:sldId id="449" r:id="rId56"/>
    <p:sldId id="586" r:id="rId57"/>
    <p:sldId id="594" r:id="rId58"/>
    <p:sldId id="595" r:id="rId59"/>
    <p:sldId id="596" r:id="rId60"/>
    <p:sldId id="597" r:id="rId61"/>
    <p:sldId id="598" r:id="rId62"/>
    <p:sldId id="599" r:id="rId63"/>
    <p:sldId id="600" r:id="rId64"/>
    <p:sldId id="601" r:id="rId65"/>
    <p:sldId id="603" r:id="rId66"/>
    <p:sldId id="604" r:id="rId67"/>
    <p:sldId id="605" r:id="rId68"/>
    <p:sldId id="606" r:id="rId69"/>
    <p:sldId id="457" r:id="rId70"/>
    <p:sldId id="458" r:id="rId71"/>
    <p:sldId id="459" r:id="rId72"/>
    <p:sldId id="460" r:id="rId73"/>
    <p:sldId id="461" r:id="rId74"/>
    <p:sldId id="607" r:id="rId75"/>
    <p:sldId id="608" r:id="rId76"/>
    <p:sldId id="610" r:id="rId77"/>
    <p:sldId id="611" r:id="rId78"/>
    <p:sldId id="612" r:id="rId79"/>
    <p:sldId id="613" r:id="rId80"/>
    <p:sldId id="614" r:id="rId81"/>
    <p:sldId id="615" r:id="rId82"/>
    <p:sldId id="617" r:id="rId83"/>
    <p:sldId id="618" r:id="rId84"/>
    <p:sldId id="625" r:id="rId85"/>
    <p:sldId id="626" r:id="rId86"/>
    <p:sldId id="477" r:id="rId87"/>
    <p:sldId id="627" r:id="rId88"/>
    <p:sldId id="479" r:id="rId89"/>
    <p:sldId id="628" r:id="rId90"/>
    <p:sldId id="629" r:id="rId91"/>
    <p:sldId id="630" r:id="rId92"/>
    <p:sldId id="631" r:id="rId93"/>
    <p:sldId id="632" r:id="rId94"/>
    <p:sldId id="482" r:id="rId95"/>
    <p:sldId id="483" r:id="rId96"/>
    <p:sldId id="484" r:id="rId97"/>
    <p:sldId id="485" r:id="rId98"/>
    <p:sldId id="486" r:id="rId99"/>
    <p:sldId id="487" r:id="rId100"/>
    <p:sldId id="488" r:id="rId101"/>
    <p:sldId id="489" r:id="rId102"/>
    <p:sldId id="490" r:id="rId103"/>
    <p:sldId id="491" r:id="rId104"/>
    <p:sldId id="492" r:id="rId105"/>
    <p:sldId id="493" r:id="rId106"/>
    <p:sldId id="494" r:id="rId107"/>
    <p:sldId id="495" r:id="rId108"/>
    <p:sldId id="496" r:id="rId109"/>
    <p:sldId id="497" r:id="rId110"/>
    <p:sldId id="498" r:id="rId111"/>
    <p:sldId id="499" r:id="rId112"/>
    <p:sldId id="500" r:id="rId113"/>
    <p:sldId id="501" r:id="rId114"/>
    <p:sldId id="502" r:id="rId115"/>
    <p:sldId id="503" r:id="rId116"/>
    <p:sldId id="504" r:id="rId117"/>
    <p:sldId id="505" r:id="rId118"/>
    <p:sldId id="506" r:id="rId119"/>
    <p:sldId id="507" r:id="rId120"/>
    <p:sldId id="508" r:id="rId121"/>
    <p:sldId id="509" r:id="rId122"/>
    <p:sldId id="510" r:id="rId123"/>
    <p:sldId id="511" r:id="rId124"/>
    <p:sldId id="512" r:id="rId125"/>
    <p:sldId id="513" r:id="rId126"/>
    <p:sldId id="514" r:id="rId127"/>
    <p:sldId id="515" r:id="rId128"/>
    <p:sldId id="516" r:id="rId129"/>
    <p:sldId id="517" r:id="rId130"/>
    <p:sldId id="518" r:id="rId131"/>
    <p:sldId id="519" r:id="rId132"/>
    <p:sldId id="520" r:id="rId133"/>
    <p:sldId id="521" r:id="rId134"/>
    <p:sldId id="522" r:id="rId135"/>
    <p:sldId id="523" r:id="rId136"/>
    <p:sldId id="524" r:id="rId137"/>
    <p:sldId id="525" r:id="rId138"/>
    <p:sldId id="526" r:id="rId139"/>
    <p:sldId id="633" r:id="rId140"/>
    <p:sldId id="527" r:id="rId141"/>
    <p:sldId id="634" r:id="rId142"/>
    <p:sldId id="528" r:id="rId143"/>
    <p:sldId id="529" r:id="rId144"/>
    <p:sldId id="530" r:id="rId145"/>
    <p:sldId id="646" r:id="rId146"/>
    <p:sldId id="635" r:id="rId147"/>
    <p:sldId id="636" r:id="rId148"/>
    <p:sldId id="637" r:id="rId149"/>
    <p:sldId id="638" r:id="rId150"/>
    <p:sldId id="639" r:id="rId151"/>
    <p:sldId id="640" r:id="rId152"/>
    <p:sldId id="641" r:id="rId153"/>
    <p:sldId id="642" r:id="rId154"/>
    <p:sldId id="643" r:id="rId155"/>
    <p:sldId id="644" r:id="rId156"/>
    <p:sldId id="645" r:id="rId157"/>
    <p:sldId id="531" r:id="rId158"/>
    <p:sldId id="532" r:id="rId159"/>
    <p:sldId id="533" r:id="rId160"/>
    <p:sldId id="534" r:id="rId161"/>
    <p:sldId id="535" r:id="rId162"/>
    <p:sldId id="536" r:id="rId163"/>
    <p:sldId id="539" r:id="rId164"/>
    <p:sldId id="538" r:id="rId165"/>
    <p:sldId id="537" r:id="rId166"/>
    <p:sldId id="540" r:id="rId167"/>
    <p:sldId id="541" r:id="rId168"/>
    <p:sldId id="542" r:id="rId169"/>
    <p:sldId id="543" r:id="rId170"/>
    <p:sldId id="544" r:id="rId171"/>
    <p:sldId id="545" r:id="rId172"/>
    <p:sldId id="546" r:id="rId173"/>
    <p:sldId id="547" r:id="rId174"/>
    <p:sldId id="548" r:id="rId175"/>
    <p:sldId id="549" r:id="rId176"/>
    <p:sldId id="550" r:id="rId177"/>
    <p:sldId id="551" r:id="rId178"/>
    <p:sldId id="552" r:id="rId179"/>
    <p:sldId id="553" r:id="rId180"/>
    <p:sldId id="554" r:id="rId181"/>
    <p:sldId id="555" r:id="rId182"/>
    <p:sldId id="556" r:id="rId183"/>
    <p:sldId id="557" r:id="rId184"/>
    <p:sldId id="558" r:id="rId185"/>
    <p:sldId id="559" r:id="rId186"/>
    <p:sldId id="560" r:id="rId1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75" autoAdjust="0"/>
    <p:restoredTop sz="94660"/>
  </p:normalViewPr>
  <p:slideViewPr>
    <p:cSldViewPr>
      <p:cViewPr varScale="1">
        <p:scale>
          <a:sx n="89" d="100"/>
          <a:sy n="89" d="100"/>
        </p:scale>
        <p:origin x="1488"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91"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7C3410-42C6-498F-B73A-7AE03F401C40}" type="datetimeFigureOut">
              <a:rPr lang="en-IN" smtClean="0"/>
              <a:pPr/>
              <a:t>07-10-2021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C30DF6-8671-448A-A173-E3CF56DA08DA}" type="slidenum">
              <a:rPr lang="en-IN" smtClean="0"/>
              <a:pPr/>
              <a:t>‹#›</a:t>
            </a:fld>
            <a:endParaRPr lang="en-IN"/>
          </a:p>
        </p:txBody>
      </p:sp>
    </p:spTree>
    <p:extLst>
      <p:ext uri="{BB962C8B-B14F-4D97-AF65-F5344CB8AC3E}">
        <p14:creationId xmlns:p14="http://schemas.microsoft.com/office/powerpoint/2010/main" val="4125753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159.xml"/><Relationship Id="rId2" Type="http://schemas.openxmlformats.org/officeDocument/2006/relationships/notesMaster" Target="../notesMasters/notesMaster1.xml"/><Relationship Id="rId1" Type="http://schemas.openxmlformats.org/officeDocument/2006/relationships/vmlDrawing" Target="../drawings/vmlDrawing2.vml"/><Relationship Id="rId5" Type="http://schemas.openxmlformats.org/officeDocument/2006/relationships/image" Target="../media/image44.png"/><Relationship Id="rId4" Type="http://schemas.openxmlformats.org/officeDocument/2006/relationships/oleObject" Target="../embeddings/oleObject2.bin"/></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6074C8-1C71-442C-9069-45BA52B03E4C}" type="slidenum">
              <a:rPr lang="en-US"/>
              <a:pPr/>
              <a:t>7</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914400" y="4343400"/>
            <a:ext cx="5029200" cy="4114800"/>
          </a:xfrm>
        </p:spPr>
        <p:txBody>
          <a:bodyPr/>
          <a:lstStyle/>
          <a:p>
            <a:endParaRPr lang="en-GB"/>
          </a:p>
        </p:txBody>
      </p:sp>
    </p:spTree>
    <p:extLst>
      <p:ext uri="{BB962C8B-B14F-4D97-AF65-F5344CB8AC3E}">
        <p14:creationId xmlns:p14="http://schemas.microsoft.com/office/powerpoint/2010/main" val="2155016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E66C8-AD20-4E9C-841C-3529C11B8CEA}" type="slidenum">
              <a:rPr lang="en-US"/>
              <a:pPr/>
              <a:t>39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7501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CC11877-55AB-454A-AA7F-EB9C572B5D44}" type="slidenum">
              <a:rPr lang="en-US" smtClean="0"/>
              <a:pPr eaLnBrk="1" hangingPunct="1"/>
              <a:t>96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41015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A6C8A12-A96D-457B-87AF-8510CD70D121}" type="slidenum">
              <a:rPr lang="en-US" smtClean="0"/>
              <a:pPr eaLnBrk="1" hangingPunct="1"/>
              <a:t>100</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27429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fld id="{CD0FE4F5-63ED-45BC-A2A2-3FA508E37318}" type="slidenum">
              <a:rPr lang="tr-TR" altLang="en-US"/>
              <a:pPr/>
              <a:t>114</a:t>
            </a:fld>
            <a:endParaRPr lang="tr-TR" altLang="en-US"/>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287410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7894BE85-6EB4-454B-93A2-5283FD17345A}" type="slidenum">
              <a:rPr lang="tr-TR" altLang="en-US"/>
              <a:pPr/>
              <a:t>115</a:t>
            </a:fld>
            <a:endParaRPr lang="tr-TR" alt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184183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F873B4E-83EE-41C8-866E-3F29346A43C3}" type="slidenum">
              <a:rPr lang="tr-TR" altLang="en-US"/>
              <a:pPr/>
              <a:t>116</a:t>
            </a:fld>
            <a:endParaRPr lang="tr-TR" altLang="en-US"/>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34627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1BC664E5-88D5-46AB-B409-18741FCCAD38}" type="slidenum">
              <a:rPr lang="tr-TR" altLang="en-US"/>
              <a:pPr/>
              <a:t>117</a:t>
            </a:fld>
            <a:endParaRPr lang="tr-TR"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2307431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C169EA10-B306-4A86-BED4-DB0B4E2DEAB4}" type="slidenum">
              <a:rPr lang="tr-TR" altLang="en-US"/>
              <a:pPr/>
              <a:t>118</a:t>
            </a:fld>
            <a:endParaRPr lang="tr-TR" alt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242305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4458888-8AA2-450B-81F2-BBDDED3F1689}" type="slidenum">
              <a:rPr lang="tr-TR" altLang="en-US"/>
              <a:pPr/>
              <a:t>119</a:t>
            </a:fld>
            <a:endParaRPr lang="tr-TR"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1447317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8BA9ED51-2FC2-43DA-9157-11736392AAF4}" type="slidenum">
              <a:rPr lang="tr-TR" altLang="en-US"/>
              <a:pPr/>
              <a:t>120</a:t>
            </a:fld>
            <a:endParaRPr lang="tr-TR"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167212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584F08-E4F4-4C47-9159-BC11D9A8E664}" type="slidenum">
              <a:rPr lang="en-US"/>
              <a:pPr/>
              <a:t>19</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57702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CF7401A-DD10-4582-9644-8A67CE1E0902}" type="slidenum">
              <a:rPr lang="tr-TR" altLang="en-US"/>
              <a:pPr/>
              <a:t>121</a:t>
            </a:fld>
            <a:endParaRPr lang="tr-TR"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607521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132F14AD-D380-436A-97E7-1AEAA8920C22}" type="slidenum">
              <a:rPr lang="tr-TR" altLang="en-US"/>
              <a:pPr/>
              <a:t>122</a:t>
            </a:fld>
            <a:endParaRPr lang="tr-TR"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151316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E3B46873-F05E-4495-B5C0-EDD0111FBBA4}" type="slidenum">
              <a:rPr lang="tr-TR" altLang="en-US"/>
              <a:pPr/>
              <a:t>123</a:t>
            </a:fld>
            <a:endParaRPr lang="tr-TR"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38470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7DE9A61-0E35-4867-85E3-0D6099471421}" type="slidenum">
              <a:rPr lang="tr-TR" altLang="en-US"/>
              <a:pPr/>
              <a:t>125</a:t>
            </a:fld>
            <a:endParaRPr lang="tr-TR"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204518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C27057C-86D4-449F-A0D9-1A262E95F746}" type="slidenum">
              <a:rPr lang="tr-TR" altLang="en-US"/>
              <a:pPr/>
              <a:t>126</a:t>
            </a:fld>
            <a:endParaRPr lang="tr-TR"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4048799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3B31A16-3B6B-432D-B6C1-EC95CE401052}" type="slidenum">
              <a:rPr lang="tr-TR" altLang="en-US"/>
              <a:pPr/>
              <a:t>128</a:t>
            </a:fld>
            <a:endParaRPr lang="tr-TR" alt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87189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0BBD08C-3443-4F21-9BEB-E0EF0302DAD8}" type="slidenum">
              <a:rPr lang="tr-TR" altLang="en-US"/>
              <a:pPr/>
              <a:t>130</a:t>
            </a:fld>
            <a:endParaRPr lang="tr-TR"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234307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593CBF7D-5104-4876-9940-B1561B093221}" type="slidenum">
              <a:rPr lang="tr-TR" altLang="en-US"/>
              <a:pPr/>
              <a:t>131</a:t>
            </a:fld>
            <a:endParaRPr lang="tr-TR"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14854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F2F0DB1D-D416-4570-B995-CE3C2DD309C4}" type="slidenum">
              <a:rPr lang="tr-TR" altLang="en-US"/>
              <a:pPr/>
              <a:t>132</a:t>
            </a:fld>
            <a:endParaRPr lang="tr-TR"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638059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0C25F88C-9559-42FD-93D7-514B7D433CCD}" type="slidenum">
              <a:rPr lang="tr-TR" altLang="en-US"/>
              <a:pPr/>
              <a:t>133</a:t>
            </a:fld>
            <a:endParaRPr lang="tr-TR"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428839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0DFCCD-349F-46A0-B4F8-343D04DC6634}" type="slidenum">
              <a:rPr lang="en-US"/>
              <a:pPr/>
              <a:t>25</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4259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D5F6369A-2842-4B7E-BACB-2FD05F62FE44}" type="slidenum">
              <a:rPr lang="tr-TR" altLang="en-US"/>
              <a:pPr/>
              <a:t>134</a:t>
            </a:fld>
            <a:endParaRPr lang="tr-TR"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893950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8134A44-4A00-4765-98FC-833AB3E1D66C}" type="slidenum">
              <a:rPr lang="tr-TR" altLang="en-US"/>
              <a:pPr/>
              <a:t>135</a:t>
            </a:fld>
            <a:endParaRPr lang="tr-TR"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3624527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8541892-4890-4019-B249-30B2D5B6120E}" type="slidenum">
              <a:rPr lang="tr-TR" altLang="en-US"/>
              <a:pPr/>
              <a:t>142</a:t>
            </a:fld>
            <a:endParaRPr lang="tr-TR"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extLst>
      <p:ext uri="{BB962C8B-B14F-4D97-AF65-F5344CB8AC3E}">
        <p14:creationId xmlns:p14="http://schemas.microsoft.com/office/powerpoint/2010/main" val="132690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noFill/>
          <a:ln/>
        </p:spPr>
        <p:txBody>
          <a:bodyPr/>
          <a:lstStyle/>
          <a:p>
            <a:r>
              <a:rPr lang="en-US"/>
              <a:t>The ARM processor core originates within a British computer company called Acorn. In the mid-1980s they were looking for replacement for the 6502 processor used in their BBC computer range, which were widely used in UK schools. None of the 16-bit architectures becoming available at that time met their requirements, so they designed their own 32-bit processor.</a:t>
            </a:r>
          </a:p>
          <a:p>
            <a:r>
              <a:rPr lang="en-US"/>
              <a:t>Other companies became interested in this processor, including Apple who were looking for a processor for their PDA project (which became the Newton). After much discussion this led to Acorn’s processor design team splitting off from Acorn at the end of 1990 to become Advanced RISC Machines Ltd, now just ARM Ltd.</a:t>
            </a:r>
          </a:p>
          <a:p>
            <a:r>
              <a:rPr lang="en-US"/>
              <a:t>Thus ARM Ltd now designs the ARM family of RISC processor cores, together with a range of other supporting technologies.</a:t>
            </a:r>
          </a:p>
          <a:p>
            <a:r>
              <a:rPr lang="en-US"/>
              <a:t>One important point about ARM is that it does not fabricate silicon itself, but instead just produces the design - we are an Intellectual Property (or IP) company. Instead silicon is produced by companies who license the ARM processor design.</a:t>
            </a:r>
          </a:p>
        </p:txBody>
      </p:sp>
      <p:sp>
        <p:nvSpPr>
          <p:cNvPr id="92164" name="Rectangle 4"/>
          <p:cNvSpPr>
            <a:spLocks noGrp="1" noRot="1" noChangeAspect="1" noChangeArrowheads="1"/>
          </p:cNvSpPr>
          <p:nvPr>
            <p:ph type="sldImg"/>
          </p:nvPr>
        </p:nvSpPr>
        <p:spPr bwMode="auto">
          <a:xfrm>
            <a:off x="1285875" y="849313"/>
            <a:ext cx="4270375" cy="3201987"/>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616381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r>
              <a:rPr lang="en-US"/>
              <a:t>ARM’s business model centres around the principle of partnership. At the centre of this are ARM’s semiconductor partners who design,  manufacture and market ARM-compliant products. </a:t>
            </a:r>
          </a:p>
          <a:p>
            <a:r>
              <a:rPr lang="en-US"/>
              <a:t>Having so many partner companies producing silicon executing the same instruction set is a very important part of ARM’s strength in the market place.</a:t>
            </a:r>
          </a:p>
          <a:p>
            <a:r>
              <a:rPr lang="en-US"/>
              <a:t>However each of our semiconductor partners bring their own unique strengths to the partnership - each having their own technologies, applications knowledge, product focus, culture, geography,  and key customers.</a:t>
            </a:r>
          </a:p>
          <a:p>
            <a:r>
              <a:rPr lang="en-US"/>
              <a:t>In addition to our partnering with semiconductor companies, we also partner with a large number of other third parties to ensure that operating systems, EDA and software development tools, application software and design services are available for doing ARM based designs.</a:t>
            </a:r>
          </a:p>
          <a:p>
            <a:r>
              <a:rPr lang="en-US"/>
              <a:t>“ATAP” stands for ARM Technology Access Program. Creates a network of independent design service companies and equips them to deliver ARM-powered designs. Members get access to ARM technology, expertise and support. Members sometimes referred to as “Approved Design Centers”.</a:t>
            </a:r>
          </a:p>
          <a:p>
            <a:endParaRPr lang="en-US"/>
          </a:p>
        </p:txBody>
      </p:sp>
    </p:spTree>
    <p:extLst>
      <p:ext uri="{BB962C8B-B14F-4D97-AF65-F5344CB8AC3E}">
        <p14:creationId xmlns:p14="http://schemas.microsoft.com/office/powerpoint/2010/main" val="3094922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p:cNvSpPr>
          <p:nvPr>
            <p:ph type="sldImg"/>
          </p:nvPr>
        </p:nvSpPr>
        <p:spPr bwMode="auto">
          <a:xfrm>
            <a:off x="1276350" y="841375"/>
            <a:ext cx="4287838" cy="3214688"/>
          </a:xfrm>
          <a:prstGeom prst="rect">
            <a:avLst/>
          </a:prstGeom>
          <a:noFill/>
        </p:spPr>
      </p:sp>
      <p:graphicFrame>
        <p:nvGraphicFramePr>
          <p:cNvPr id="421891" name="Object 3"/>
          <p:cNvGraphicFramePr>
            <a:graphicFrameLocks noGrp="1" noChangeAspect="1"/>
          </p:cNvGraphicFramePr>
          <p:nvPr>
            <p:ph type="body" idx="1"/>
          </p:nvPr>
        </p:nvGraphicFramePr>
        <p:xfrm>
          <a:off x="912557" y="4989444"/>
          <a:ext cx="5031351" cy="2869569"/>
        </p:xfrm>
        <a:graphic>
          <a:graphicData uri="http://schemas.openxmlformats.org/presentationml/2006/ole">
            <mc:AlternateContent xmlns:mc="http://schemas.openxmlformats.org/markup-compatibility/2006">
              <mc:Choice xmlns:v="urn:schemas-microsoft-com:vml" Requires="v">
                <p:oleObj spid="_x0000_s2061" name="Photo Editor Photo" r:id="rId4" imgW="9276190" imgH="5723810" progId="">
                  <p:embed/>
                </p:oleObj>
              </mc:Choice>
              <mc:Fallback>
                <p:oleObj name="Photo Editor Photo" r:id="rId4" imgW="9276190" imgH="5723810" progId="">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557" y="4989444"/>
                        <a:ext cx="5031351" cy="28695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08957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914093" y="4359019"/>
            <a:ext cx="5029815" cy="4133259"/>
          </a:xfrm>
        </p:spPr>
        <p:txBody>
          <a:bodyPr/>
          <a:lstStyle/>
          <a:p>
            <a:r>
              <a:rPr lang="en-US"/>
              <a:t>The cause of confusion here is the term “word” which will mean 16-bits to people with a 16-bit background.</a:t>
            </a:r>
          </a:p>
          <a:p>
            <a:r>
              <a:rPr lang="en-US"/>
              <a:t>In the ARM world 16-bits is a “halfword” as the architecture is a 32-bit one, whereas “word” means 32-bits.</a:t>
            </a:r>
          </a:p>
          <a:p>
            <a:endParaRPr lang="en-US"/>
          </a:p>
          <a:p>
            <a:r>
              <a:rPr lang="en-US"/>
              <a:t>Java bytecodes are 8-bit instructions designed to be architecture independent.  Jazelle transparently executes most bytecodes in hardware and some in highly optimized ARM code.  This is due to a tradeoff between hardware complexity (power consumption &amp; silicon area) and speed.</a:t>
            </a:r>
          </a:p>
        </p:txBody>
      </p:sp>
      <p:sp>
        <p:nvSpPr>
          <p:cNvPr id="100356" name="Rectangle 4"/>
          <p:cNvSpPr>
            <a:spLocks noGrp="1" noRot="1" noChangeAspect="1" noChangeArrowheads="1"/>
          </p:cNvSpPr>
          <p:nvPr>
            <p:ph type="sldImg"/>
          </p:nvPr>
        </p:nvSpPr>
        <p:spPr bwMode="auto">
          <a:xfrm>
            <a:off x="1277938" y="841375"/>
            <a:ext cx="4287837" cy="3214688"/>
          </a:xfrm>
          <a:prstGeom prst="rect">
            <a:avLst/>
          </a:prstGeom>
          <a:noFill/>
          <a:ln>
            <a:solidFill>
              <a:srgbClr val="000000"/>
            </a:solidFill>
            <a:miter lim="800000"/>
            <a:headEnd/>
            <a:tailEnd/>
          </a:ln>
        </p:spPr>
      </p:sp>
    </p:spTree>
    <p:extLst>
      <p:ext uri="{BB962C8B-B14F-4D97-AF65-F5344CB8AC3E}">
        <p14:creationId xmlns:p14="http://schemas.microsoft.com/office/powerpoint/2010/main" val="1277327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idx="1"/>
          </p:nvPr>
        </p:nvSpPr>
        <p:spPr>
          <a:xfrm>
            <a:off x="914093" y="4359019"/>
            <a:ext cx="5029815" cy="4133259"/>
          </a:xfrm>
        </p:spPr>
        <p:txBody>
          <a:bodyPr>
            <a:normAutofit fontScale="92500" lnSpcReduction="10000"/>
          </a:bodyPr>
          <a:lstStyle/>
          <a:p>
            <a:pPr>
              <a:spcAft>
                <a:spcPts val="1109"/>
              </a:spcAft>
            </a:pPr>
            <a:r>
              <a:rPr lang="en-GB" dirty="0">
                <a:solidFill>
                  <a:srgbClr val="000000"/>
                </a:solidFill>
                <a:latin typeface="CG Times"/>
              </a:rPr>
              <a:t>The Programmers Model can be split into two elements - first of all, the processor modes and secondly, the processor registers. So let’s start by looking at the modes.</a:t>
            </a:r>
          </a:p>
          <a:p>
            <a:pPr>
              <a:spcAft>
                <a:spcPts val="1109"/>
              </a:spcAft>
            </a:pPr>
            <a:r>
              <a:rPr lang="en-GB" dirty="0">
                <a:solidFill>
                  <a:srgbClr val="000000"/>
                </a:solidFill>
                <a:latin typeface="CG Times"/>
              </a:rPr>
              <a:t>Now the typical application will run in an unprivileged mode know as “User” mode, whereas the various exception types will be dealt with in one of the privileged modes : Fast Interrupt, Supervisor, Abort, Normal Interrupt and Undefined (and we will look at what causes each of the exceptions later on).</a:t>
            </a:r>
          </a:p>
          <a:p>
            <a:pPr>
              <a:spcAft>
                <a:spcPts val="1109"/>
              </a:spcAft>
            </a:pPr>
            <a:r>
              <a:rPr lang="en-GB" b="1" dirty="0">
                <a:solidFill>
                  <a:srgbClr val="000000"/>
                </a:solidFill>
                <a:latin typeface="CG Times"/>
              </a:rPr>
              <a:t>NB - spell out the word FIQ, otherwise you are saying something rude in German!</a:t>
            </a:r>
          </a:p>
          <a:p>
            <a:pPr>
              <a:spcAft>
                <a:spcPts val="1109"/>
              </a:spcAft>
            </a:pPr>
            <a:r>
              <a:rPr lang="en-GB" dirty="0">
                <a:solidFill>
                  <a:srgbClr val="000000"/>
                </a:solidFill>
                <a:latin typeface="CG Times"/>
              </a:rPr>
              <a:t>One question here is what is the difference between the privileged and unprivileged modes? Well in reality very little really - the ARM core has an output signal (</a:t>
            </a:r>
            <a:r>
              <a:rPr lang="en-GB" dirty="0" err="1">
                <a:solidFill>
                  <a:srgbClr val="000000"/>
                </a:solidFill>
                <a:latin typeface="CG Times"/>
              </a:rPr>
              <a:t>nTRANS</a:t>
            </a:r>
            <a:r>
              <a:rPr lang="en-GB" dirty="0">
                <a:solidFill>
                  <a:srgbClr val="000000"/>
                </a:solidFill>
                <a:latin typeface="CG Times"/>
              </a:rPr>
              <a:t> on ARM7TDMI, </a:t>
            </a:r>
            <a:r>
              <a:rPr lang="en-GB" dirty="0" err="1">
                <a:solidFill>
                  <a:srgbClr val="000000"/>
                </a:solidFill>
                <a:latin typeface="CG Times"/>
              </a:rPr>
              <a:t>InTRANS</a:t>
            </a:r>
            <a:r>
              <a:rPr lang="en-GB" dirty="0">
                <a:solidFill>
                  <a:srgbClr val="000000"/>
                </a:solidFill>
                <a:latin typeface="CG Times"/>
              </a:rPr>
              <a:t>, </a:t>
            </a:r>
            <a:r>
              <a:rPr lang="en-GB" dirty="0" err="1">
                <a:solidFill>
                  <a:srgbClr val="000000"/>
                </a:solidFill>
                <a:latin typeface="CG Times"/>
              </a:rPr>
              <a:t>DnTRANS</a:t>
            </a:r>
            <a:r>
              <a:rPr lang="en-GB" dirty="0">
                <a:solidFill>
                  <a:srgbClr val="000000"/>
                </a:solidFill>
                <a:latin typeface="CG Times"/>
              </a:rPr>
              <a:t> on 9, or encoded as part of HPROT or BPROT in AMBA) which indicates whether the current mode is privileged or unprivileged, and this can be used, for instance, by a memory controller to only allow IO access in a privileged mode. In addition some operations are only permitted in a privileged mode, such as directly changing the mode and enabling of interrupts.</a:t>
            </a:r>
          </a:p>
          <a:p>
            <a:pPr>
              <a:spcAft>
                <a:spcPts val="1109"/>
              </a:spcAft>
            </a:pPr>
            <a:r>
              <a:rPr lang="en-GB" dirty="0">
                <a:solidFill>
                  <a:srgbClr val="000000"/>
                </a:solidFill>
                <a:latin typeface="CG Times"/>
              </a:rPr>
              <a:t>All current ARM cores implement system mode (added in architecture v4). This is simply a privileged version of user mode.  Important for re-entrant exceptions because no exceptions can cause system mode to be entered.</a:t>
            </a:r>
          </a:p>
          <a:p>
            <a:endParaRPr lang="en-US" dirty="0"/>
          </a:p>
        </p:txBody>
      </p:sp>
      <p:sp>
        <p:nvSpPr>
          <p:cNvPr id="104452" name="Rectangle 4"/>
          <p:cNvSpPr>
            <a:spLocks noGrp="1" noRot="1" noChangeAspect="1" noChangeArrowheads="1"/>
          </p:cNvSpPr>
          <p:nvPr>
            <p:ph type="sldImg"/>
          </p:nvPr>
        </p:nvSpPr>
        <p:spPr bwMode="auto">
          <a:xfrm>
            <a:off x="1277938" y="841375"/>
            <a:ext cx="4287837" cy="3214688"/>
          </a:xfrm>
          <a:prstGeom prst="rect">
            <a:avLst/>
          </a:prstGeom>
          <a:noFill/>
          <a:ln>
            <a:solidFill>
              <a:srgbClr val="000000"/>
            </a:solidFill>
            <a:miter lim="800000"/>
            <a:headEnd/>
            <a:tailEnd/>
          </a:ln>
        </p:spPr>
      </p:sp>
    </p:spTree>
    <p:extLst>
      <p:ext uri="{BB962C8B-B14F-4D97-AF65-F5344CB8AC3E}">
        <p14:creationId xmlns:p14="http://schemas.microsoft.com/office/powerpoint/2010/main" val="3085890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body" idx="1"/>
          </p:nvPr>
        </p:nvSpPr>
        <p:spPr>
          <a:xfrm>
            <a:off x="914093" y="4359019"/>
            <a:ext cx="5029815" cy="4133259"/>
          </a:xfrm>
        </p:spPr>
        <p:txBody>
          <a:bodyPr>
            <a:normAutofit lnSpcReduction="10000"/>
          </a:bodyPr>
          <a:lstStyle/>
          <a:p>
            <a:pPr>
              <a:spcAft>
                <a:spcPts val="1109"/>
              </a:spcAft>
            </a:pPr>
            <a:r>
              <a:rPr lang="en-GB" dirty="0">
                <a:solidFill>
                  <a:srgbClr val="000000"/>
                </a:solidFill>
                <a:latin typeface="CG Times"/>
              </a:rPr>
              <a:t>The ARM architecture provides a total of 37 registers, all of which are 32-bits long.  However these are arranged into several banks, with the accessible bank being governed by the current processor mode. We will see this in more detail in a couple of slides. In summary though, in each mode, the core can access:</a:t>
            </a:r>
          </a:p>
          <a:p>
            <a:pPr lvl="1">
              <a:spcAft>
                <a:spcPts val="1109"/>
              </a:spcAft>
            </a:pPr>
            <a:r>
              <a:rPr lang="en-GB" dirty="0">
                <a:solidFill>
                  <a:srgbClr val="000000"/>
                </a:solidFill>
                <a:latin typeface="CG Times"/>
              </a:rPr>
              <a:t>a particular set of 13 general purpose registers (r0 - r12). </a:t>
            </a:r>
          </a:p>
          <a:p>
            <a:pPr lvl="1">
              <a:spcAft>
                <a:spcPts val="1109"/>
              </a:spcAft>
            </a:pPr>
            <a:r>
              <a:rPr lang="en-GB" dirty="0">
                <a:solidFill>
                  <a:srgbClr val="000000"/>
                </a:solidFill>
                <a:latin typeface="CG Times"/>
              </a:rPr>
              <a:t>a particular r13 - which is typically used as a stack pointer. This will be a different r13 for each mode, so allowing each exception type to have its own stack.</a:t>
            </a:r>
          </a:p>
          <a:p>
            <a:pPr lvl="1">
              <a:spcAft>
                <a:spcPts val="1109"/>
              </a:spcAft>
            </a:pPr>
            <a:r>
              <a:rPr lang="en-GB" dirty="0">
                <a:solidFill>
                  <a:srgbClr val="000000"/>
                </a:solidFill>
                <a:latin typeface="CG Times"/>
              </a:rPr>
              <a:t>a particular r14 - which is used as a link (or return address) register. Again this will be a different r14 for each mode.</a:t>
            </a:r>
          </a:p>
          <a:p>
            <a:pPr lvl="1">
              <a:spcAft>
                <a:spcPts val="1109"/>
              </a:spcAft>
            </a:pPr>
            <a:r>
              <a:rPr lang="en-GB" dirty="0">
                <a:solidFill>
                  <a:srgbClr val="000000"/>
                </a:solidFill>
                <a:latin typeface="CG Times"/>
              </a:rPr>
              <a:t>r15 - whose only use is as the Program counter.</a:t>
            </a:r>
          </a:p>
          <a:p>
            <a:pPr>
              <a:spcAft>
                <a:spcPts val="1109"/>
              </a:spcAft>
            </a:pPr>
            <a:r>
              <a:rPr lang="en-GB" dirty="0">
                <a:solidFill>
                  <a:srgbClr val="000000"/>
                </a:solidFill>
                <a:latin typeface="CG Times"/>
              </a:rPr>
              <a:t>The CPSR (Current Program Status Register) - this stores additional information about the state of the processor: </a:t>
            </a:r>
          </a:p>
          <a:p>
            <a:pPr>
              <a:spcAft>
                <a:spcPts val="1109"/>
              </a:spcAft>
            </a:pPr>
            <a:r>
              <a:rPr lang="en-GB" dirty="0">
                <a:solidFill>
                  <a:srgbClr val="000000"/>
                </a:solidFill>
                <a:latin typeface="CG Times"/>
              </a:rPr>
              <a:t>And finally in privileged modes, a particular SPSR (Saved Program Status Register). This stores a copy of the previous CPSR value when an exception occurs. This combined with the link register allows exceptions to return without corrupting processor state.</a:t>
            </a:r>
          </a:p>
        </p:txBody>
      </p:sp>
      <p:sp>
        <p:nvSpPr>
          <p:cNvPr id="106500" name="Rectangle 4"/>
          <p:cNvSpPr>
            <a:spLocks noGrp="1" noRot="1" noChangeAspect="1" noChangeArrowheads="1"/>
          </p:cNvSpPr>
          <p:nvPr>
            <p:ph type="sldImg"/>
          </p:nvPr>
        </p:nvSpPr>
        <p:spPr bwMode="auto">
          <a:xfrm>
            <a:off x="1277938" y="841375"/>
            <a:ext cx="4287837" cy="3214688"/>
          </a:xfrm>
          <a:prstGeom prst="rect">
            <a:avLst/>
          </a:prstGeom>
          <a:noFill/>
          <a:ln>
            <a:solidFill>
              <a:srgbClr val="000000"/>
            </a:solidFill>
            <a:miter lim="800000"/>
            <a:headEnd/>
            <a:tailEnd/>
          </a:ln>
        </p:spPr>
      </p:sp>
    </p:spTree>
    <p:extLst>
      <p:ext uri="{BB962C8B-B14F-4D97-AF65-F5344CB8AC3E}">
        <p14:creationId xmlns:p14="http://schemas.microsoft.com/office/powerpoint/2010/main" val="446309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dirty="0"/>
              <a:t>This slide shows the registers visible in each mode - basically in a more static fashion than the previous animated slide that is more useful for reference.</a:t>
            </a:r>
          </a:p>
          <a:p>
            <a:endParaRPr lang="en-US" dirty="0"/>
          </a:p>
          <a:p>
            <a:r>
              <a:rPr lang="en-US" dirty="0"/>
              <a:t>The main point to state here is the splitting of the registers in Thumb state into Low and High registers.</a:t>
            </a:r>
          </a:p>
          <a:p>
            <a:endParaRPr lang="en-US" dirty="0"/>
          </a:p>
          <a:p>
            <a:r>
              <a:rPr lang="en-US" dirty="0"/>
              <a:t>ARM register banking is the minimum necessary for fast handling of overlapping exceptions of different types (e.g. ABORT during SWI during IRQ).  For nested exceptions of the same type (e.g. re-entrant interrupts) some additional pushing of registers to the stack is required.</a:t>
            </a:r>
          </a:p>
        </p:txBody>
      </p:sp>
    </p:spTree>
    <p:extLst>
      <p:ext uri="{BB962C8B-B14F-4D97-AF65-F5344CB8AC3E}">
        <p14:creationId xmlns:p14="http://schemas.microsoft.com/office/powerpoint/2010/main" val="1723620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BC2A476-FEB6-4175-8373-30450F198F0B}" type="slidenum">
              <a:rPr lang="en-US"/>
              <a:pPr/>
              <a:t>33</a:t>
            </a:fld>
            <a:endParaRPr lang="en-US"/>
          </a:p>
        </p:txBody>
      </p:sp>
      <p:sp>
        <p:nvSpPr>
          <p:cNvPr id="849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FB30B3B-905C-4DE8-B38A-DC01E8547BBD}" type="slidenum">
              <a:rPr lang="ar-SA" sz="1200"/>
              <a:pPr algn="r"/>
              <a:t>33</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3533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r>
              <a:rPr lang="en-US"/>
              <a:t>This </a:t>
            </a:r>
            <a:r>
              <a:rPr lang="en-US" b="1">
                <a:solidFill>
                  <a:schemeClr val="hlink"/>
                </a:solidFill>
              </a:rPr>
              <a:t>animated</a:t>
            </a:r>
            <a:r>
              <a:rPr lang="en-US"/>
              <a:t> slide shows the way that the banking of registers works. On the left the currently visible set of registers are shown for a particular mode.</a:t>
            </a:r>
          </a:p>
          <a:p>
            <a:r>
              <a:rPr lang="en-US"/>
              <a:t>On the right are the registers that are banked out whilst in that mode.</a:t>
            </a:r>
          </a:p>
          <a:p>
            <a:endParaRPr lang="en-US"/>
          </a:p>
          <a:p>
            <a:r>
              <a:rPr lang="en-US"/>
              <a:t>Each key press will switch mode:</a:t>
            </a:r>
          </a:p>
          <a:p>
            <a:endParaRPr lang="en-US"/>
          </a:p>
          <a:p>
            <a:r>
              <a:rPr lang="en-US"/>
              <a:t>user -&gt; FIQ -&gt;user -&gt; IRQ -&gt; user -&gt;SVC -&gt; User -&gt; Undef -&gt; User -&gt; Abort and then back to user.</a:t>
            </a:r>
          </a:p>
          <a:p>
            <a:endParaRPr lang="en-US"/>
          </a:p>
          <a:p>
            <a:r>
              <a:rPr lang="en-US"/>
              <a:t>The following slide then shows this in a more static way that is more useful for reference</a:t>
            </a:r>
          </a:p>
        </p:txBody>
      </p:sp>
    </p:spTree>
    <p:extLst>
      <p:ext uri="{BB962C8B-B14F-4D97-AF65-F5344CB8AC3E}">
        <p14:creationId xmlns:p14="http://schemas.microsoft.com/office/powerpoint/2010/main" val="2949787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pPr>
              <a:lnSpc>
                <a:spcPct val="90000"/>
              </a:lnSpc>
            </a:pPr>
            <a:r>
              <a:rPr lang="en-US">
                <a:solidFill>
                  <a:srgbClr val="000000"/>
                </a:solidFill>
              </a:rPr>
              <a:t>Green psr bits are only in certain versions of the ARM architecture</a:t>
            </a:r>
          </a:p>
          <a:p>
            <a:pPr>
              <a:lnSpc>
                <a:spcPct val="90000"/>
              </a:lnSpc>
            </a:pPr>
            <a:r>
              <a:rPr lang="en-US">
                <a:solidFill>
                  <a:srgbClr val="000000"/>
                </a:solidFill>
              </a:rPr>
              <a:t>ALU status flags (set if "S" bit set, implied in Thumb state).</a:t>
            </a:r>
            <a:endParaRPr lang="en-US"/>
          </a:p>
          <a:p>
            <a:r>
              <a:rPr lang="en-US"/>
              <a:t>Sticky overflow flag (Q flag) is set either when </a:t>
            </a:r>
          </a:p>
          <a:p>
            <a:pPr lvl="1"/>
            <a:r>
              <a:rPr lang="en-US"/>
              <a:t>saturation occurs during QADD, QDADD, QSUB or QDSUB, or </a:t>
            </a:r>
          </a:p>
          <a:p>
            <a:pPr lvl="1"/>
            <a:r>
              <a:rPr lang="en-US"/>
              <a:t>the result of SMLAxy or SMLAWx overflows 32-bits</a:t>
            </a:r>
          </a:p>
          <a:p>
            <a:r>
              <a:rPr lang="en-US"/>
              <a:t>Once flag has been set can not be modified by one of the above instructions and must write to CPSR using MSR instruction to cleared</a:t>
            </a:r>
          </a:p>
          <a:p>
            <a:r>
              <a:rPr lang="en-US"/>
              <a:t>PSRs split into four 8-bit fields that can be individually written: </a:t>
            </a:r>
          </a:p>
          <a:p>
            <a:r>
              <a:rPr lang="en-US"/>
              <a:t>Control	(c)	bits 0-7    </a:t>
            </a:r>
          </a:p>
          <a:p>
            <a:r>
              <a:rPr lang="en-US"/>
              <a:t>Extension	(x)	bits 8-15	Reserved for future use</a:t>
            </a:r>
          </a:p>
          <a:p>
            <a:r>
              <a:rPr lang="en-US"/>
              <a:t>Status	(s)	bits 16-23	Reserved for future use</a:t>
            </a:r>
          </a:p>
          <a:p>
            <a:r>
              <a:rPr lang="en-US"/>
              <a:t>Flags	(f)	bits 24-31</a:t>
            </a:r>
          </a:p>
          <a:p>
            <a:r>
              <a:rPr lang="en-US"/>
              <a:t>Bits that are reserved for future use should not be modified by current software. Typically, a read-modify-write strategy should be used to update the value of a status register to ensure future compatibility. Note that the T/J bits in the CPSR should never be changed directly by writing to the PSR (use the BX/BXJ instruction to change state instead).</a:t>
            </a:r>
          </a:p>
          <a:p>
            <a:r>
              <a:rPr lang="en-US"/>
              <a:t>However, in cases where the processor state is known in advance (e.g. on reset, following an interrupt, or some other exception), an immediate value may be written directly into the status registers, to change only specific bits (e.g. to change mode).</a:t>
            </a:r>
          </a:p>
          <a:p>
            <a:r>
              <a:rPr lang="en-US"/>
              <a:t>New ARM V6 bits now shown.</a:t>
            </a:r>
          </a:p>
        </p:txBody>
      </p:sp>
    </p:spTree>
    <p:extLst>
      <p:ext uri="{BB962C8B-B14F-4D97-AF65-F5344CB8AC3E}">
        <p14:creationId xmlns:p14="http://schemas.microsoft.com/office/powerpoint/2010/main" val="2862843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a:t>ARM is designed to efficiently access memory using a single memory access cycle.  So word accesses must be on a word address boundary, halfword accesses must be on a halfword address boundary.  This includes instruction fetches.</a:t>
            </a:r>
          </a:p>
          <a:p>
            <a:r>
              <a:rPr lang="en-US"/>
              <a:t>Point out that strictly, the bottom bits of the PC simply do not exist within the ARM core - hence they are ‘undefined’.  Memory system must ignore these for instruction fetches.</a:t>
            </a:r>
          </a:p>
          <a:p>
            <a:r>
              <a:rPr lang="en-US"/>
              <a:t>In Jazelle state, the processor doesn’t perform 8-bit fetches from memory.  Instead it does aligned 32-bit fetches (4-byte prefetching) which is more efficient.  Note we don’t mention the PC in Jazelle state because the ‘Jazelle PC’ is actually stored in r14 - this is technical detail that is not relevant as it is completely hidden by the Jazelle support code.</a:t>
            </a:r>
          </a:p>
          <a:p>
            <a:endParaRPr lang="en-US"/>
          </a:p>
          <a:p>
            <a:endParaRPr lang="en-US"/>
          </a:p>
        </p:txBody>
      </p:sp>
    </p:spTree>
    <p:extLst>
      <p:ext uri="{BB962C8B-B14F-4D97-AF65-F5344CB8AC3E}">
        <p14:creationId xmlns:p14="http://schemas.microsoft.com/office/powerpoint/2010/main" val="1010297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p:cNvSpPr>
          <p:nvPr>
            <p:ph type="sldImg"/>
          </p:nvPr>
        </p:nvSpPr>
        <p:spPr bwMode="auto">
          <a:xfrm>
            <a:off x="1276350" y="841375"/>
            <a:ext cx="4287838" cy="3214688"/>
          </a:xfrm>
          <a:prstGeom prst="rect">
            <a:avLst/>
          </a:prstGeom>
          <a:solidFill>
            <a:srgbClr val="FFFFFF"/>
          </a:solidFill>
          <a:ln>
            <a:solidFill>
              <a:srgbClr val="000000"/>
            </a:solidFill>
            <a:miter lim="800000"/>
            <a:headEnd/>
            <a:tailEnd/>
          </a:ln>
        </p:spPr>
      </p:sp>
      <p:sp>
        <p:nvSpPr>
          <p:cNvPr id="172035" name="Rectangle 3"/>
          <p:cNvSpPr>
            <a:spLocks noGrp="1" noChangeArrowheads="1"/>
          </p:cNvSpPr>
          <p:nvPr>
            <p:ph type="body" idx="1"/>
          </p:nvPr>
        </p:nvSpPr>
        <p:spPr/>
        <p:txBody>
          <a:bodyPr/>
          <a:lstStyle/>
          <a:p>
            <a:r>
              <a:rPr lang="en-US"/>
              <a:t>Exception handling on the ARM is controlled through the use of an area of memory called the vector table. This lives (normally) at the bottom of the memory map from 0x0 to 0x1c. Within this table one word is allocated to each of the various exception types.</a:t>
            </a:r>
          </a:p>
          <a:p>
            <a:r>
              <a:rPr lang="en-US"/>
              <a:t>This word will contain some form of ARM instruction that should perform a branch. It does </a:t>
            </a:r>
            <a:r>
              <a:rPr lang="en-US" b="1"/>
              <a:t>not</a:t>
            </a:r>
            <a:r>
              <a:rPr lang="en-US"/>
              <a:t> contain an address.</a:t>
            </a:r>
          </a:p>
          <a:p>
            <a:r>
              <a:rPr lang="en-US"/>
              <a:t>Reset - executed on power on</a:t>
            </a:r>
          </a:p>
          <a:p>
            <a:r>
              <a:rPr lang="en-US"/>
              <a:t>Undef - when an invalid instruction reaches the execute stage of the pipeline</a:t>
            </a:r>
          </a:p>
          <a:p>
            <a:r>
              <a:rPr lang="en-US"/>
              <a:t>SWI - when a software interrupt instruction is executed</a:t>
            </a:r>
          </a:p>
          <a:p>
            <a:r>
              <a:rPr lang="en-US"/>
              <a:t>Prefetch - when an instruction is fetched from memory that is invalid for some reason, if it reaches the execute stage then this exception is taken</a:t>
            </a:r>
          </a:p>
          <a:p>
            <a:r>
              <a:rPr lang="en-US"/>
              <a:t>Data - if a load/store instruction tries to access an invalid memory location, then this exception is taken</a:t>
            </a:r>
          </a:p>
          <a:p>
            <a:r>
              <a:rPr lang="en-US"/>
              <a:t>IRQ - normal interrupt</a:t>
            </a:r>
          </a:p>
          <a:p>
            <a:r>
              <a:rPr lang="en-US"/>
              <a:t>FIQ - fast interrupt</a:t>
            </a:r>
          </a:p>
          <a:p>
            <a:r>
              <a:rPr lang="en-US"/>
              <a:t>When one of these exceptions is taken, the ARM goes through a low-overhead sequence of actions in order to invoke the appropriate exception handler.  The current instruction is always allowed to complete (except in case of Reset).</a:t>
            </a:r>
          </a:p>
          <a:p>
            <a:r>
              <a:rPr lang="en-US"/>
              <a:t>IRQ is disabled on entry to all exceptions; FIQ is also disabled on entry to Reset and FIQ.</a:t>
            </a:r>
          </a:p>
        </p:txBody>
      </p:sp>
    </p:spTree>
    <p:extLst>
      <p:ext uri="{BB962C8B-B14F-4D97-AF65-F5344CB8AC3E}">
        <p14:creationId xmlns:p14="http://schemas.microsoft.com/office/powerpoint/2010/main" val="1713480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7536" tIns="43768" rIns="87536" bIns="43768"/>
          <a:lstStyle/>
          <a:p>
            <a:r>
              <a:rPr lang="en-US"/>
              <a:t>Unusual but powerful feature of the ARM instruction set.  Other architectures normally only have conditional branches.</a:t>
            </a:r>
          </a:p>
          <a:p>
            <a:r>
              <a:rPr lang="en-US"/>
              <a:t>Some recently-added ARM instructions (in v5T and v5TE) are not conditional (e.g. v5T BLX offset)</a:t>
            </a:r>
          </a:p>
          <a:p>
            <a:r>
              <a:rPr lang="en-US"/>
              <a:t>Core compares condition field in instruction against NZCV flags to determine if instruction should be executed.</a:t>
            </a:r>
          </a:p>
        </p:txBody>
      </p:sp>
      <p:sp>
        <p:nvSpPr>
          <p:cNvPr id="325635" name="Rectangle 3"/>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2230369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7536" tIns="43768" rIns="87536" bIns="43768"/>
          <a:lstStyle/>
          <a:p>
            <a:r>
              <a:rPr lang="en-US"/>
              <a:t>Condition codes are simply a way of testing the ALU status flags.</a:t>
            </a:r>
          </a:p>
        </p:txBody>
      </p:sp>
      <p:sp>
        <p:nvSpPr>
          <p:cNvPr id="327683" name="Rectangle 3"/>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2605698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Sequence of conditional instructions:</a:t>
            </a:r>
          </a:p>
          <a:p>
            <a:r>
              <a:rPr lang="en-US"/>
              <a:t>	- no instruction must reset cond code flags</a:t>
            </a:r>
          </a:p>
          <a:p>
            <a:r>
              <a:rPr lang="en-US"/>
              <a:t>	- BL corrupts flags so must be last</a:t>
            </a:r>
          </a:p>
          <a:p>
            <a:r>
              <a:rPr lang="en-US"/>
              <a:t>	- limit sequence to max 3 or so instrs</a:t>
            </a:r>
          </a:p>
          <a:p>
            <a:r>
              <a:rPr lang="en-US"/>
              <a:t>Can use different condition codes.  Give if then else example.  Note GCD practical coming later.</a:t>
            </a:r>
          </a:p>
          <a:p>
            <a:r>
              <a:rPr lang="en-US"/>
              <a:t>Conditional compare</a:t>
            </a:r>
          </a:p>
          <a:p>
            <a:r>
              <a:rPr lang="en-US"/>
              <a:t>	- resets condition code when executed</a:t>
            </a:r>
          </a:p>
          <a:p>
            <a:r>
              <a:rPr lang="en-US"/>
              <a:t>	- compiler will make use of this</a:t>
            </a:r>
          </a:p>
          <a:p>
            <a:r>
              <a:rPr lang="en-US"/>
              <a:t>	- can be difficult for a human to understand!</a:t>
            </a:r>
          </a:p>
          <a:p>
            <a:r>
              <a:rPr lang="en-US"/>
              <a:t>Not just for compare, using data processing with condition code and S bit is useful in some circumstances.</a:t>
            </a:r>
          </a:p>
          <a:p>
            <a:r>
              <a:rPr lang="en-US"/>
              <a:t>LDM/LDR instruction cannot set flags due to datapath issues (data comes back only at the very end of the cycle, so there is no opportunity to perform a comparison and set the status flags).</a:t>
            </a:r>
          </a:p>
          <a:p>
            <a:endParaRPr lang="en-US"/>
          </a:p>
        </p:txBody>
      </p:sp>
      <p:sp>
        <p:nvSpPr>
          <p:cNvPr id="329731" name="Rectangle 3"/>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4284899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PC-relative to allow position independent code, and allows restricted branch range to jump to nearby addresses.</a:t>
            </a:r>
          </a:p>
          <a:p>
            <a:endParaRPr lang="en-US"/>
          </a:p>
          <a:p>
            <a:r>
              <a:rPr lang="en-US"/>
              <a:t>How to access full 32-bit address space?  Can set up LR manually if needed, then load into PC</a:t>
            </a:r>
          </a:p>
          <a:p>
            <a:r>
              <a:rPr lang="en-US"/>
              <a:t>	MOV lr, pc</a:t>
            </a:r>
          </a:p>
          <a:p>
            <a:r>
              <a:rPr lang="en-US"/>
              <a:t>	LDR pc, =dest</a:t>
            </a:r>
          </a:p>
          <a:p>
            <a:endParaRPr lang="en-US"/>
          </a:p>
          <a:p>
            <a:r>
              <a:rPr lang="en-US"/>
              <a:t>ADS linker will automatically generate long branch veneers for branches beyond 32Mb range.</a:t>
            </a:r>
          </a:p>
        </p:txBody>
      </p:sp>
      <p:sp>
        <p:nvSpPr>
          <p:cNvPr id="331779" name="Rectangle 3"/>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203965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BIC	bit clear</a:t>
            </a:r>
          </a:p>
          <a:p>
            <a:r>
              <a:rPr lang="en-US"/>
              <a:t>ORR	bit set</a:t>
            </a:r>
          </a:p>
          <a:p>
            <a:r>
              <a:rPr lang="en-US"/>
              <a:t>AND	bit mask</a:t>
            </a:r>
          </a:p>
          <a:p>
            <a:r>
              <a:rPr lang="en-US"/>
              <a:t>EOR	bit invert</a:t>
            </a:r>
          </a:p>
          <a:p>
            <a:endParaRPr lang="en-US"/>
          </a:p>
          <a:p>
            <a:r>
              <a:rPr lang="en-US"/>
              <a:t>Comparisons produce no results - just set condition codes.</a:t>
            </a:r>
          </a:p>
          <a:p>
            <a:r>
              <a:rPr lang="en-US"/>
              <a:t>CMP	like SUB</a:t>
            </a:r>
          </a:p>
          <a:p>
            <a:r>
              <a:rPr lang="en-US"/>
              <a:t>CMN	like ADD (subtract of a negative number is the same as add)</a:t>
            </a:r>
          </a:p>
          <a:p>
            <a:r>
              <a:rPr lang="en-US"/>
              <a:t>TST	like AND</a:t>
            </a:r>
          </a:p>
          <a:p>
            <a:r>
              <a:rPr lang="en-US"/>
              <a:t>TEQ	like EOR (eor of identical numbers gives result of zero)</a:t>
            </a:r>
          </a:p>
          <a:p>
            <a:endParaRPr lang="en-US"/>
          </a:p>
          <a:p>
            <a:r>
              <a:rPr lang="en-US"/>
              <a:t>Generally single-cycle execution (except write to PC and register-controlled shift).  Mention ARM NOP &amp; Thumb NOP.</a:t>
            </a:r>
          </a:p>
          <a:p>
            <a:r>
              <a:rPr lang="en-US"/>
              <a:t>Explain RSB and RSC which do subtract in other order (e.g. y-x not x-y)</a:t>
            </a:r>
          </a:p>
          <a:p>
            <a:r>
              <a:rPr lang="en-US"/>
              <a:t>Does not include multiply (separate instr format).  No divide - compiler uses run-time library or barrel shifter to perform division.</a:t>
            </a:r>
          </a:p>
          <a:p>
            <a:r>
              <a:rPr lang="en-US"/>
              <a:t>Can combine “S” bit with conditional execution, e.g.</a:t>
            </a:r>
          </a:p>
          <a:p>
            <a:r>
              <a:rPr lang="en-US"/>
              <a:t>	ADDEQS r0, r1, r2</a:t>
            </a:r>
          </a:p>
        </p:txBody>
      </p:sp>
      <p:sp>
        <p:nvSpPr>
          <p:cNvPr id="333827" name="Rectangle 3"/>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2221875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026"/>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Rotate left can be implemented as rotate right (32-number), e.g. rotate left of 10 is performed using rotate right of 22.</a:t>
            </a:r>
          </a:p>
          <a:p>
            <a:endParaRPr lang="en-US"/>
          </a:p>
          <a:p>
            <a:r>
              <a:rPr lang="en-US"/>
              <a:t>RRX shifts by 1 bit position, of a 33 bit amount (includes carry flag).  Very specialized application (e.g. encryption algorithms).  Cannot be generated by C compiler.  We have used it for 64/64 bit divide. RRX allows you to shift multiprecision values right by one efficiently.  Also used in ARM’s MPEG code in a very tricky piece of code.</a:t>
            </a:r>
          </a:p>
          <a:p>
            <a:endParaRPr lang="en-US"/>
          </a:p>
          <a:p>
            <a:r>
              <a:rPr lang="en-US"/>
              <a:t>ANSI C does not have a rotate operation (it only has “&lt;&lt;“ and “&gt;&gt;” which are the equivalent of LSL, LSR and ASR).  However the ARM compiler recognizes rotate type expresssions and optimizes these to use ROR, e.g.</a:t>
            </a:r>
          </a:p>
          <a:p>
            <a:endParaRPr lang="en-US"/>
          </a:p>
          <a:p>
            <a:r>
              <a:rPr lang="en-US"/>
              <a:t>int f(unsigned int a)</a:t>
            </a:r>
          </a:p>
          <a:p>
            <a:r>
              <a:rPr lang="en-US"/>
              <a:t>{</a:t>
            </a:r>
          </a:p>
          <a:p>
            <a:r>
              <a:rPr lang="en-US"/>
              <a:t>  return (a &lt;&lt; 10) | (a &gt;&gt;22) ;</a:t>
            </a:r>
          </a:p>
          <a:p>
            <a:r>
              <a:rPr lang="en-US"/>
              <a:t>}</a:t>
            </a:r>
          </a:p>
          <a:p>
            <a:r>
              <a:rPr lang="en-US"/>
              <a:t>=&gt; MOV      a1,a1,ROR #22</a:t>
            </a:r>
          </a:p>
          <a:p>
            <a:endParaRPr lang="en-US"/>
          </a:p>
          <a:p>
            <a:r>
              <a:rPr lang="en-US"/>
              <a:t>Carry flag set out of the shifter for *logical* data processing operations</a:t>
            </a:r>
          </a:p>
          <a:p>
            <a:endParaRPr lang="en-US"/>
          </a:p>
        </p:txBody>
      </p:sp>
      <p:sp>
        <p:nvSpPr>
          <p:cNvPr id="335875" name="Rectangle 1027"/>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101014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195C37D-23E4-4D72-B2C8-7C15D069E048}" type="slidenum">
              <a:rPr lang="en-US"/>
              <a:pPr/>
              <a:t>34</a:t>
            </a:fld>
            <a:endParaRPr lang="en-US"/>
          </a:p>
        </p:txBody>
      </p:sp>
      <p:sp>
        <p:nvSpPr>
          <p:cNvPr id="870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9E0DE00-3263-4434-8DDF-107D0397ED2E}" type="slidenum">
              <a:rPr lang="ar-SA" sz="1200"/>
              <a:pPr algn="r"/>
              <a:t>34</a:t>
            </a:fld>
            <a:endParaRPr 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0846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Mention A bus and B bus on 7TDMI core.</a:t>
            </a:r>
          </a:p>
          <a:p>
            <a:endParaRPr lang="en-US"/>
          </a:p>
          <a:p>
            <a:r>
              <a:rPr lang="en-US"/>
              <a:t>Give examples:</a:t>
            </a:r>
          </a:p>
          <a:p>
            <a:r>
              <a:rPr lang="en-US"/>
              <a:t>	ADD	r0, r1, r2</a:t>
            </a:r>
          </a:p>
          <a:p>
            <a:r>
              <a:rPr lang="en-US"/>
              <a:t>	ADD	r0, r1, r2, LSL#7</a:t>
            </a:r>
          </a:p>
          <a:p>
            <a:r>
              <a:rPr lang="en-US"/>
              <a:t>	ADD	r0, r1, r2, LSL r3</a:t>
            </a:r>
          </a:p>
          <a:p>
            <a:r>
              <a:rPr lang="en-US"/>
              <a:t>	ADD	r0, r1, #0x4E</a:t>
            </a:r>
          </a:p>
        </p:txBody>
      </p:sp>
      <p:sp>
        <p:nvSpPr>
          <p:cNvPr id="337923" name="Rectangle 3"/>
          <p:cNvSpPr>
            <a:spLocks noGrp="1" noRot="1" noChangeAspect="1" noChangeArrowheads="1"/>
          </p:cNvSpPr>
          <p:nvPr>
            <p:ph type="sldImg"/>
          </p:nvPr>
        </p:nvSpPr>
        <p:spPr bwMode="auto">
          <a:xfrm>
            <a:off x="1254125" y="855663"/>
            <a:ext cx="4359275" cy="3268662"/>
          </a:xfrm>
          <a:prstGeom prst="rect">
            <a:avLst/>
          </a:prstGeom>
          <a:noFill/>
        </p:spPr>
      </p:sp>
    </p:spTree>
    <p:extLst>
      <p:ext uri="{BB962C8B-B14F-4D97-AF65-F5344CB8AC3E}">
        <p14:creationId xmlns:p14="http://schemas.microsoft.com/office/powerpoint/2010/main" val="3342154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noChangeArrowheads="1"/>
          </p:cNvSpPr>
          <p:nvPr>
            <p:ph type="sldImg"/>
          </p:nvPr>
        </p:nvSpPr>
        <p:spPr bwMode="auto">
          <a:xfrm>
            <a:off x="1254125" y="855663"/>
            <a:ext cx="4359275" cy="3268662"/>
          </a:xfrm>
          <a:prstGeom prst="rect">
            <a:avLst/>
          </a:prstGeom>
          <a:noFill/>
        </p:spPr>
      </p:sp>
      <p:sp>
        <p:nvSpPr>
          <p:cNvPr id="352259" name="Rectangle 3"/>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Point out destination (reg) first for LDR, but destination (mem) last for STR.  Different to Motorola, but it keeps the instruction mnemonic format consistent. Always have register loaded/stored first, then address accessed second</a:t>
            </a:r>
          </a:p>
          <a:p>
            <a:r>
              <a:rPr lang="en-US"/>
              <a:t>Size specifier comes out on MAS (memory access size) signal.  Important that memory supports full range of accesses - especially important for writes where only the specified size should be written.</a:t>
            </a:r>
          </a:p>
          <a:p>
            <a:r>
              <a:rPr lang="en-US"/>
              <a:t>Special types of sign extended load - this is needed because ARM registers only hold 32-bit values.  Draw diagram.  No need for special store instructions though.</a:t>
            </a:r>
          </a:p>
          <a:p>
            <a:r>
              <a:rPr lang="en-US"/>
              <a:t>Instruction cycle timing:</a:t>
            </a:r>
          </a:p>
          <a:p>
            <a:r>
              <a:rPr lang="en-US"/>
              <a:t>	STR	LDR</a:t>
            </a:r>
          </a:p>
          <a:p>
            <a:r>
              <a:rPr lang="en-US"/>
              <a:t>7TDMI	2 cycles	3 cycles</a:t>
            </a:r>
          </a:p>
          <a:p>
            <a:r>
              <a:rPr lang="en-US"/>
              <a:t>9TDMI	1 cycle	1 cycle - interlock if used in next cycle</a:t>
            </a:r>
          </a:p>
          <a:p>
            <a:r>
              <a:rPr lang="en-US"/>
              <a:t>StrongARM1	1 cycle	1 cycle - interlock if used in next cycle</a:t>
            </a:r>
          </a:p>
          <a:p>
            <a:r>
              <a:rPr lang="en-US"/>
              <a:t>Xscale	1 cycle	1 cycle - interlock if used in next 2 cycles</a:t>
            </a:r>
          </a:p>
          <a:p>
            <a:endParaRPr lang="en-US"/>
          </a:p>
          <a:p>
            <a:r>
              <a:rPr lang="en-US"/>
              <a:t>Note size specifier comes after condition code.</a:t>
            </a:r>
          </a:p>
          <a:p>
            <a:r>
              <a:rPr lang="en-US"/>
              <a:t>Link: &lt;address&gt; explained on next slide.</a:t>
            </a:r>
          </a:p>
          <a:p>
            <a:r>
              <a:rPr lang="en-US"/>
              <a:t>Note that load/store instructions never set condition codes.</a:t>
            </a:r>
          </a:p>
        </p:txBody>
      </p:sp>
    </p:spTree>
    <p:extLst>
      <p:ext uri="{BB962C8B-B14F-4D97-AF65-F5344CB8AC3E}">
        <p14:creationId xmlns:p14="http://schemas.microsoft.com/office/powerpoint/2010/main" val="591386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ChangeArrowheads="1"/>
          </p:cNvSpPr>
          <p:nvPr/>
        </p:nvSpPr>
        <p:spPr bwMode="auto">
          <a:xfrm>
            <a:off x="3897570" y="7100"/>
            <a:ext cx="2988084" cy="431642"/>
          </a:xfrm>
          <a:prstGeom prst="rect">
            <a:avLst/>
          </a:prstGeom>
          <a:noFill/>
          <a:ln w="9525">
            <a:noFill/>
            <a:miter lim="800000"/>
            <a:headEnd/>
            <a:tailEnd/>
          </a:ln>
          <a:effectLst/>
        </p:spPr>
        <p:txBody>
          <a:bodyPr wrap="none" lIns="84527" tIns="42264" rIns="84527" bIns="42264" anchor="ctr"/>
          <a:lstStyle/>
          <a:p>
            <a:endParaRPr lang="en-IN"/>
          </a:p>
        </p:txBody>
      </p:sp>
      <p:sp>
        <p:nvSpPr>
          <p:cNvPr id="370691" name="Rectangle 3"/>
          <p:cNvSpPr>
            <a:spLocks noChangeArrowheads="1"/>
          </p:cNvSpPr>
          <p:nvPr/>
        </p:nvSpPr>
        <p:spPr bwMode="auto">
          <a:xfrm>
            <a:off x="-30726" y="8702420"/>
            <a:ext cx="2985013" cy="427382"/>
          </a:xfrm>
          <a:prstGeom prst="rect">
            <a:avLst/>
          </a:prstGeom>
          <a:noFill/>
          <a:ln w="9525">
            <a:noFill/>
            <a:miter lim="800000"/>
            <a:headEnd/>
            <a:tailEnd/>
          </a:ln>
          <a:effectLst/>
        </p:spPr>
        <p:txBody>
          <a:bodyPr wrap="none" lIns="84527" tIns="42264" rIns="84527" bIns="42264" anchor="ctr"/>
          <a:lstStyle/>
          <a:p>
            <a:endParaRPr lang="en-IN"/>
          </a:p>
        </p:txBody>
      </p:sp>
      <p:sp>
        <p:nvSpPr>
          <p:cNvPr id="370692" name="Rectangle 4"/>
          <p:cNvSpPr>
            <a:spLocks noChangeArrowheads="1"/>
          </p:cNvSpPr>
          <p:nvPr/>
        </p:nvSpPr>
        <p:spPr bwMode="auto">
          <a:xfrm>
            <a:off x="-30726" y="7100"/>
            <a:ext cx="2985013" cy="431642"/>
          </a:xfrm>
          <a:prstGeom prst="rect">
            <a:avLst/>
          </a:prstGeom>
          <a:noFill/>
          <a:ln w="9525">
            <a:noFill/>
            <a:miter lim="800000"/>
            <a:headEnd/>
            <a:tailEnd/>
          </a:ln>
          <a:effectLst/>
        </p:spPr>
        <p:txBody>
          <a:bodyPr wrap="none" lIns="84527" tIns="42264" rIns="84527" bIns="42264" anchor="ctr"/>
          <a:lstStyle/>
          <a:p>
            <a:endParaRPr lang="en-IN"/>
          </a:p>
        </p:txBody>
      </p:sp>
      <p:sp>
        <p:nvSpPr>
          <p:cNvPr id="370693" name="Rectangle 5"/>
          <p:cNvSpPr>
            <a:spLocks noGrp="1" noRot="1" noChangeAspect="1" noChangeArrowheads="1"/>
          </p:cNvSpPr>
          <p:nvPr>
            <p:ph type="sldImg"/>
          </p:nvPr>
        </p:nvSpPr>
        <p:spPr bwMode="auto">
          <a:xfrm>
            <a:off x="1254125" y="855663"/>
            <a:ext cx="4359275" cy="3268662"/>
          </a:xfrm>
          <a:prstGeom prst="rect">
            <a:avLst/>
          </a:prstGeom>
          <a:noFill/>
        </p:spPr>
      </p:sp>
      <p:sp>
        <p:nvSpPr>
          <p:cNvPr id="370694" name="Rectangle 6"/>
          <p:cNvSpPr>
            <a:spLocks noGrp="1" noChangeArrowheads="1"/>
          </p:cNvSpPr>
          <p:nvPr>
            <p:ph type="body" idx="1"/>
          </p:nvPr>
        </p:nvSpPr>
        <p:spPr bwMode="auto">
          <a:xfrm>
            <a:off x="912557" y="4360439"/>
            <a:ext cx="5032887" cy="4128999"/>
          </a:xfrm>
          <a:prstGeom prst="rect">
            <a:avLst/>
          </a:prstGeom>
          <a:solidFill>
            <a:srgbClr val="FFFFFF"/>
          </a:solidFill>
          <a:ln>
            <a:solidFill>
              <a:srgbClr val="000000"/>
            </a:solidFill>
            <a:miter lim="800000"/>
            <a:headEnd/>
            <a:tailEnd/>
          </a:ln>
        </p:spPr>
        <p:txBody>
          <a:bodyPr lIns="84400" tIns="42200" rIns="84400" bIns="42200"/>
          <a:lstStyle/>
          <a:p>
            <a:r>
              <a:rPr lang="en-US"/>
              <a:t>In effect, a SWI is a user-defined instruction.</a:t>
            </a:r>
          </a:p>
          <a:p>
            <a:endParaRPr lang="en-US"/>
          </a:p>
          <a:p>
            <a:r>
              <a:rPr lang="en-US"/>
              <a:t>Used for calling the operating system (switches to privileged mode).</a:t>
            </a:r>
          </a:p>
          <a:p>
            <a:endParaRPr lang="en-US"/>
          </a:p>
          <a:p>
            <a:r>
              <a:rPr lang="en-US"/>
              <a:t>SWI number field can be used to specify the operation code, e.g. SWI 1 start a new task, SWI 2 allocate memory, etc.  Using a number has the advantage that the O.S. can have different revisions, and the same application code will work on each O.S. rev.</a:t>
            </a:r>
          </a:p>
          <a:p>
            <a:endParaRPr lang="en-US"/>
          </a:p>
        </p:txBody>
      </p:sp>
    </p:spTree>
    <p:extLst>
      <p:ext uri="{BB962C8B-B14F-4D97-AF65-F5344CB8AC3E}">
        <p14:creationId xmlns:p14="http://schemas.microsoft.com/office/powerpoint/2010/main" val="3196811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p:cNvSpPr>
          <p:nvPr>
            <p:ph type="sldImg"/>
          </p:nvPr>
        </p:nvSpPr>
        <p:spPr bwMode="auto">
          <a:xfrm>
            <a:off x="1276350" y="841375"/>
            <a:ext cx="4287838" cy="3214688"/>
          </a:xfrm>
          <a:prstGeom prst="rect">
            <a:avLst/>
          </a:prstGeom>
          <a:solidFill>
            <a:srgbClr val="FFFFFF"/>
          </a:solidFill>
          <a:ln>
            <a:solidFill>
              <a:srgbClr val="000000"/>
            </a:solidFill>
            <a:miter lim="800000"/>
            <a:headEnd/>
            <a:tailEnd/>
          </a:ln>
        </p:spPr>
      </p:sp>
      <p:sp>
        <p:nvSpPr>
          <p:cNvPr id="180227" name="Rectangle 3"/>
          <p:cNvSpPr>
            <a:spLocks noGrp="1" noChangeArrowheads="1"/>
          </p:cNvSpPr>
          <p:nvPr>
            <p:ph type="body" idx="1"/>
          </p:nvPr>
        </p:nvSpPr>
        <p:spPr/>
        <p:txBody>
          <a:bodyPr/>
          <a:lstStyle/>
          <a:p>
            <a:r>
              <a:rPr lang="en-US"/>
              <a:t>The Thumb instruction set was designed by looking at the instructions produced by the ARM C compiler from real application code to see which instructions were most often used. This subset of instructions was then compressed into 16-bit opcodes to give better code density and better performance from narrow memory</a:t>
            </a:r>
          </a:p>
          <a:p>
            <a:endParaRPr lang="en-US"/>
          </a:p>
          <a:p>
            <a:r>
              <a:rPr lang="en-US"/>
              <a:t>A Thumb compatible processor is still a 32-bit processor, but it has the ability to execute either sections of ARM code or sections of Thumb code. The two instruction sets cannot be interleaved though, a special form of branch has to be used to change “state”.</a:t>
            </a:r>
          </a:p>
          <a:p>
            <a:endParaRPr lang="en-US"/>
          </a:p>
          <a:p>
            <a:r>
              <a:rPr lang="en-US"/>
              <a:t>The diagram then shows the way that a typical 32-bit ARM instruction might be “compressed” into a 16-bit Thumb one.</a:t>
            </a:r>
          </a:p>
        </p:txBody>
      </p:sp>
    </p:spTree>
    <p:extLst>
      <p:ext uri="{BB962C8B-B14F-4D97-AF65-F5344CB8AC3E}">
        <p14:creationId xmlns:p14="http://schemas.microsoft.com/office/powerpoint/2010/main" val="485977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US" dirty="0"/>
              <a:t>This slides shows a very generic ARM based design, that is actually fairly representative of the designs that we see being done.</a:t>
            </a:r>
          </a:p>
          <a:p>
            <a:r>
              <a:rPr lang="en-US" dirty="0"/>
              <a:t>On-chip there will be an ARM core (obviously) together with a number of system </a:t>
            </a:r>
            <a:r>
              <a:rPr lang="en-US" dirty="0" err="1"/>
              <a:t>dependant</a:t>
            </a:r>
            <a:r>
              <a:rPr lang="en-US" dirty="0"/>
              <a:t> peripherals. Also required will be some form of interrupt controller which receives interrupts from the peripherals and raised the IRQ or FIQ input to the ARM as appropriate. This interrupt controller may also provide hardware assistance for prioritizing interrupts.</a:t>
            </a:r>
          </a:p>
          <a:p>
            <a:r>
              <a:rPr lang="en-US" dirty="0"/>
              <a:t>As far as memory is concerned there is likely to be some (cheap) narrow off-chip ROM (or flash) used to boot the system from. There is also likely to be some 16-bit wide RAM used to store most of the runtime data and perhaps some code copied out of the flash. Then on-chip there may well be some 32-bit memory used to store the interrupt handlers and perhaps stacks.</a:t>
            </a:r>
          </a:p>
          <a:p>
            <a:endParaRPr lang="en-US" dirty="0"/>
          </a:p>
          <a:p>
            <a:endParaRPr lang="en-US" dirty="0"/>
          </a:p>
        </p:txBody>
      </p:sp>
    </p:spTree>
    <p:extLst>
      <p:ext uri="{BB962C8B-B14F-4D97-AF65-F5344CB8AC3E}">
        <p14:creationId xmlns:p14="http://schemas.microsoft.com/office/powerpoint/2010/main" val="104637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D1C545-8890-4749-991A-7AC1F296D9D0}" type="slidenum">
              <a:rPr lang="en-US"/>
              <a:pPr/>
              <a:t>35</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1990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FE64C0-CAC0-416B-AA2A-605D45FD74E9}" type="slidenum">
              <a:rPr lang="en-US"/>
              <a:pPr/>
              <a:t>36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6989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B06419-4009-4C2E-BED7-C62E9E6A6C31}" type="slidenum">
              <a:rPr lang="en-US"/>
              <a:pPr/>
              <a:t>37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2748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0C92DC-3058-463F-9FC5-B8DADEDEED40}" type="slidenum">
              <a:rPr lang="en-US"/>
              <a:pPr/>
              <a:t>38</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349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EFFD35-4D1A-4F3C-A87A-6B68850CDEA8}" type="datetime1">
              <a:rPr lang="en-US" smtClean="0"/>
              <a:pPr/>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527B93-EB65-4B38-9371-475B89FEB414}" type="datetime1">
              <a:rPr lang="en-US" smtClean="0"/>
              <a:pPr/>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36070F-C0E2-4596-B001-47EAA4CA4A2E}" type="datetime1">
              <a:rPr lang="en-US" smtClean="0"/>
              <a:pPr/>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fld id="{1FEF908B-7208-4981-B9FE-F92A04262404}" type="datetime1">
              <a:rPr lang="en-US" smtClean="0"/>
              <a:pPr/>
              <a:t>10/7/2021</a:t>
            </a:fld>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666A1C7C-12C9-46AA-9616-6448CA26F0CE}" type="slidenum">
              <a:rPr lang="en-US"/>
              <a:pPr/>
              <a:t>‹#›</a:t>
            </a:fld>
            <a:endParaRPr lang="en-US"/>
          </a:p>
        </p:txBody>
      </p:sp>
    </p:spTree>
    <p:extLst>
      <p:ext uri="{BB962C8B-B14F-4D97-AF65-F5344CB8AC3E}">
        <p14:creationId xmlns:p14="http://schemas.microsoft.com/office/powerpoint/2010/main" val="2809772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92DF552-B4A4-4345-BEB2-0AB7AD9EBAE8}" type="datetime1">
              <a:rPr lang="en-US" smtClean="0"/>
              <a:pPr/>
              <a:t>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2017236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AE34CF3-C504-4A94-BB4C-77CFB82AB495}" type="datetime1">
              <a:rPr lang="en-US" smtClean="0"/>
              <a:pPr/>
              <a:t>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830133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465E06-EC98-450E-B35D-2083E65E766D}" type="datetime1">
              <a:rPr lang="en-US" smtClean="0"/>
              <a:pPr/>
              <a:t>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2503429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FF1F715-AC80-4DEE-8A6D-A4758FBA708F}" type="datetime1">
              <a:rPr lang="en-US" smtClean="0"/>
              <a:pPr/>
              <a:t>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2133493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14273A-3690-4EB5-91E4-49EEA7338F1E}" type="datetime1">
              <a:rPr lang="en-US" smtClean="0"/>
              <a:pPr/>
              <a:t>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2774211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F386DA9-7D2A-4FED-8D9A-740A3084966F}" type="datetime1">
              <a:rPr lang="en-US" smtClean="0"/>
              <a:pPr/>
              <a:t>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2102847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3341E-1359-46E6-A3C8-67FBB02019B7}" type="datetime1">
              <a:rPr lang="en-US" smtClean="0"/>
              <a:pPr/>
              <a:t>10/7/2021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3884981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5B2A22-C1FD-4032-A039-1947A504F34D}" type="datetime1">
              <a:rPr lang="en-US" smtClean="0"/>
              <a:pPr/>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E082E9-664F-464C-BB73-C33E3A4C7ECB}" type="datetime1">
              <a:rPr lang="en-US" smtClean="0"/>
              <a:pPr/>
              <a:t>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1531672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DA171E-9DFF-41F0-8A8C-96A3475115AD}" type="datetime1">
              <a:rPr lang="en-US" smtClean="0"/>
              <a:pPr/>
              <a:t>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3060099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5F14B64-9A2A-4152-B436-AC824B42A79B}" type="datetime1">
              <a:rPr lang="en-US" smtClean="0"/>
              <a:pPr/>
              <a:t>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4053572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DB66376-212E-45F8-B983-7CBFBF3B2877}" type="datetime1">
              <a:rPr lang="en-US" smtClean="0"/>
              <a:pPr/>
              <a:t>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BB539F-A5B1-492B-AE5B-B8C020D3E128}" type="slidenum">
              <a:rPr lang="en-IN" smtClean="0"/>
              <a:pPr/>
              <a:t>‹#›</a:t>
            </a:fld>
            <a:endParaRPr lang="en-IN"/>
          </a:p>
        </p:txBody>
      </p:sp>
    </p:spTree>
    <p:extLst>
      <p:ext uri="{BB962C8B-B14F-4D97-AF65-F5344CB8AC3E}">
        <p14:creationId xmlns:p14="http://schemas.microsoft.com/office/powerpoint/2010/main" val="332034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542653-AA2B-4E80-90BA-689B18ED2747}" type="datetime1">
              <a:rPr lang="en-US" smtClean="0"/>
              <a:pPr/>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BCEF4-55E0-4213-964D-29FD2B1AA8A9}" type="datetime1">
              <a:rPr lang="en-US" smtClean="0"/>
              <a:pPr/>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70C30C-9A8F-4DCA-9C0F-1BCBC068F5A7}" type="datetime1">
              <a:rPr lang="en-US" smtClean="0"/>
              <a:pPr/>
              <a:t>10/7/2021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0DE165-E2B6-4A0D-9DDD-34352E842C85}" type="datetime1">
              <a:rPr lang="en-US" smtClean="0"/>
              <a:pPr/>
              <a:t>10/7/2021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693C1-54E2-4E0E-931D-039D93D9229F}" type="datetime1">
              <a:rPr lang="en-US" smtClean="0"/>
              <a:pPr/>
              <a:t>10/7/2021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1365D-1B43-43C1-89AC-B341F4F02B73}" type="datetime1">
              <a:rPr lang="en-US" smtClean="0"/>
              <a:pPr/>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077331-2C3C-42EA-BBAE-19801DFAEAD0}" type="datetime1">
              <a:rPr lang="en-US" smtClean="0"/>
              <a:pPr/>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6BA4E-CDAE-4DEF-A7CA-99055C502B8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7248E-6187-44FB-9E0C-4FF75283B558}" type="datetime1">
              <a:rPr lang="en-US" smtClean="0"/>
              <a:pPr/>
              <a:t>10/7/2021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6BA4E-CDAE-4DEF-A7CA-99055C502B84}" type="slidenum">
              <a:rPr lang="en-US" smtClean="0"/>
              <a:pPr/>
              <a:t>‹#›</a:t>
            </a:fld>
            <a:endParaRPr lang="en-US"/>
          </a:p>
        </p:txBody>
      </p:sp>
      <p:sp>
        <p:nvSpPr>
          <p:cNvPr id="7" name="Rectangle 6"/>
          <p:cNvSpPr/>
          <p:nvPr userDrawn="1"/>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ounded Rectangle 8"/>
          <p:cNvSpPr/>
          <p:nvPr userDrawn="1"/>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ngfind.com-kingpin-png-4152286 (1).png"/>
          <p:cNvPicPr>
            <a:picLocks noChangeAspect="1"/>
          </p:cNvPicPr>
          <p:nvPr userDrawn="1"/>
        </p:nvPicPr>
        <p:blipFill>
          <a:blip r:embed="rId14" cstate="print"/>
          <a:stretch>
            <a:fillRect/>
          </a:stretch>
        </p:blipFill>
        <p:spPr>
          <a:xfrm>
            <a:off x="4953000" y="457200"/>
            <a:ext cx="1219200" cy="533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2368E-3709-4200-BDA9-3D550686BC81}" type="datetime1">
              <a:rPr lang="en-US" smtClean="0"/>
              <a:pPr/>
              <a:t>10/7/2021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B539F-A5B1-492B-AE5B-B8C020D3E128}" type="slidenum">
              <a:rPr lang="en-IN" smtClean="0"/>
              <a:pPr/>
              <a:t>‹#›</a:t>
            </a:fld>
            <a:endParaRPr lang="en-IN"/>
          </a:p>
        </p:txBody>
      </p:sp>
    </p:spTree>
    <p:extLst>
      <p:ext uri="{BB962C8B-B14F-4D97-AF65-F5344CB8AC3E}">
        <p14:creationId xmlns:p14="http://schemas.microsoft.com/office/powerpoint/2010/main" val="15535448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3.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8" name="Rectangle 7"/>
          <p:cNvSpPr/>
          <p:nvPr/>
        </p:nvSpPr>
        <p:spPr>
          <a:xfrm>
            <a:off x="1524000" y="1124744"/>
            <a:ext cx="6262710" cy="4524315"/>
          </a:xfrm>
          <a:prstGeom prst="rect">
            <a:avLst/>
          </a:prstGeom>
        </p:spPr>
        <p:txBody>
          <a:bodyPr wrap="square">
            <a:spAutoFit/>
          </a:bodyPr>
          <a:lstStyle/>
          <a:p>
            <a:pPr lvl="0" algn="ctr" fontAlgn="base">
              <a:spcBef>
                <a:spcPct val="0"/>
              </a:spcBef>
              <a:spcAft>
                <a:spcPct val="0"/>
              </a:spcAft>
            </a:pPr>
            <a:r>
              <a:rPr lang="en-GB" sz="2400" b="1" dirty="0">
                <a:latin typeface="Arial" pitchFamily="34" charset="0"/>
                <a:cs typeface="Arial" pitchFamily="34" charset="0"/>
              </a:rPr>
              <a:t>18CSC203J – COMPUTER ORGANIZATION AND </a:t>
            </a:r>
            <a:r>
              <a:rPr lang="en-GB" sz="2400" b="1" dirty="0" smtClean="0">
                <a:latin typeface="Arial" pitchFamily="34" charset="0"/>
                <a:cs typeface="Arial" pitchFamily="34" charset="0"/>
              </a:rPr>
              <a:t>ARCHITECTURE</a:t>
            </a:r>
          </a:p>
          <a:p>
            <a:pPr lvl="0" algn="ctr" fontAlgn="base">
              <a:spcBef>
                <a:spcPct val="0"/>
              </a:spcBef>
              <a:spcAft>
                <a:spcPct val="0"/>
              </a:spcAft>
            </a:pPr>
            <a:endParaRPr lang="en-IN" sz="2400" b="1" dirty="0" smtClean="0"/>
          </a:p>
          <a:p>
            <a:pPr lvl="0" algn="ctr" fontAlgn="base">
              <a:spcBef>
                <a:spcPct val="0"/>
              </a:spcBef>
              <a:spcAft>
                <a:spcPct val="0"/>
              </a:spcAft>
            </a:pPr>
            <a:r>
              <a:rPr lang="en-IN" sz="2400" b="1" u="sng" dirty="0" smtClean="0"/>
              <a:t>Course Outcome</a:t>
            </a:r>
          </a:p>
          <a:p>
            <a:pPr lvl="0" algn="ctr" fontAlgn="base">
              <a:spcBef>
                <a:spcPct val="0"/>
              </a:spcBef>
              <a:spcAft>
                <a:spcPct val="0"/>
              </a:spcAft>
            </a:pPr>
            <a:endParaRPr lang="en-IN" sz="2400" b="1" dirty="0" smtClean="0"/>
          </a:p>
          <a:p>
            <a:pPr lvl="0" algn="just" fontAlgn="base">
              <a:spcBef>
                <a:spcPct val="0"/>
              </a:spcBef>
              <a:spcAft>
                <a:spcPct val="0"/>
              </a:spcAft>
            </a:pPr>
            <a:r>
              <a:rPr lang="en-US" sz="2400" b="1" dirty="0"/>
              <a:t>CLR-1:</a:t>
            </a:r>
            <a:r>
              <a:rPr lang="en-US" sz="2400" b="1" i="1" dirty="0"/>
              <a:t>Utilize the functional units of a computer</a:t>
            </a:r>
          </a:p>
          <a:p>
            <a:pPr lvl="0" algn="just" fontAlgn="base">
              <a:spcBef>
                <a:spcPct val="0"/>
              </a:spcBef>
              <a:spcAft>
                <a:spcPct val="0"/>
              </a:spcAft>
            </a:pPr>
            <a:endParaRPr lang="en-US" sz="2400" b="1" i="1" dirty="0"/>
          </a:p>
          <a:p>
            <a:pPr lvl="0" algn="just" fontAlgn="base">
              <a:spcBef>
                <a:spcPct val="0"/>
              </a:spcBef>
              <a:spcAft>
                <a:spcPct val="0"/>
              </a:spcAft>
            </a:pPr>
            <a:r>
              <a:rPr lang="en-US" sz="2400" b="1" dirty="0"/>
              <a:t>CLO-1 :</a:t>
            </a:r>
            <a:r>
              <a:rPr lang="en-US" sz="2400" b="1" i="1" dirty="0"/>
              <a:t>Identify the computer hardware and how software interacts with computer hardware</a:t>
            </a:r>
            <a:endParaRPr lang="en-US" sz="2400" b="1" dirty="0">
              <a:latin typeface="Arial" pitchFamily="34" charset="0"/>
              <a:cs typeface="Arial" pitchFamily="34" charset="0"/>
            </a:endParaRPr>
          </a:p>
          <a:p>
            <a:pPr lvl="0" algn="ctr" fontAlgn="base">
              <a:spcBef>
                <a:spcPct val="0"/>
              </a:spcBef>
              <a:spcAft>
                <a:spcPct val="0"/>
              </a:spcAft>
            </a:pPr>
            <a:endParaRPr lang="en-US" sz="2400" b="1" dirty="0" smtClean="0">
              <a:latin typeface="Arial" pitchFamily="34" charset="0"/>
              <a:cs typeface="Arial" pitchFamily="34" charset="0"/>
            </a:endParaRPr>
          </a:p>
          <a:p>
            <a:pPr lvl="0" algn="just" fontAlgn="base">
              <a:spcBef>
                <a:spcPct val="0"/>
              </a:spcBef>
              <a:spcAft>
                <a:spcPct val="0"/>
              </a:spcAft>
            </a:pPr>
            <a:endParaRPr lang="en-US" sz="2400" b="1" dirty="0" smtClean="0"/>
          </a:p>
        </p:txBody>
      </p:sp>
      <p:sp>
        <p:nvSpPr>
          <p:cNvPr id="4" name="Slide Number Placeholder 3"/>
          <p:cNvSpPr>
            <a:spLocks noGrp="1"/>
          </p:cNvSpPr>
          <p:nvPr>
            <p:ph type="sldNum" sz="quarter" idx="12"/>
          </p:nvPr>
        </p:nvSpPr>
        <p:spPr/>
        <p:txBody>
          <a:bodyPr/>
          <a:lstStyle/>
          <a:p>
            <a:fld id="{A1A6BA4E-CDAE-4DEF-A7CA-99055C502B84}" type="slidenum">
              <a:rPr lang="en-US" smtClean="0"/>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5"/>
          <p:cNvSpPr>
            <a:spLocks noChangeArrowheads="1"/>
          </p:cNvSpPr>
          <p:nvPr/>
        </p:nvSpPr>
        <p:spPr bwMode="auto">
          <a:xfrm>
            <a:off x="304800" y="1143000"/>
            <a:ext cx="8458200" cy="5386090"/>
          </a:xfrm>
          <a:prstGeom prst="rect">
            <a:avLst/>
          </a:prstGeom>
          <a:noFill/>
          <a:ln w="9525">
            <a:noFill/>
            <a:miter lim="800000"/>
            <a:headEnd/>
            <a:tailEnd/>
          </a:ln>
          <a:effectLst/>
        </p:spPr>
        <p:txBody>
          <a:bodyPr wrap="square">
            <a:spAutoFit/>
          </a:bodyPr>
          <a:lstStyle/>
          <a:p>
            <a:r>
              <a:rPr lang="en-US" sz="3200" b="1" dirty="0"/>
              <a:t>INPUT UNIT:</a:t>
            </a:r>
          </a:p>
          <a:p>
            <a:endParaRPr lang="en-US" sz="3200" b="1" dirty="0"/>
          </a:p>
          <a:p>
            <a:pPr>
              <a:buFontTx/>
              <a:buChar char="•"/>
            </a:pPr>
            <a:r>
              <a:rPr lang="en-US" sz="2400" dirty="0"/>
              <a:t>Converts the external world data to a binary format, which can be understood by CPU</a:t>
            </a:r>
          </a:p>
          <a:p>
            <a:endParaRPr lang="en-US" sz="2400" dirty="0"/>
          </a:p>
          <a:p>
            <a:r>
              <a:rPr lang="en-US" sz="2400" dirty="0" err="1"/>
              <a:t>Eg</a:t>
            </a:r>
            <a:r>
              <a:rPr lang="en-US" sz="2400" dirty="0"/>
              <a:t>: Keyboard, Mouse, Joystick </a:t>
            </a:r>
            <a:r>
              <a:rPr lang="en-US" sz="2400" dirty="0" err="1" smtClean="0"/>
              <a:t>etc</a:t>
            </a:r>
            <a:endParaRPr lang="en-US" sz="2400" dirty="0"/>
          </a:p>
          <a:p>
            <a:endParaRPr lang="en-US" sz="2400" dirty="0"/>
          </a:p>
          <a:p>
            <a:r>
              <a:rPr lang="en-US" sz="3200" b="1" dirty="0"/>
              <a:t>OUTPUT UNIT:</a:t>
            </a:r>
          </a:p>
          <a:p>
            <a:endParaRPr lang="en-US" sz="3200" b="1" dirty="0"/>
          </a:p>
          <a:p>
            <a:pPr>
              <a:buFontTx/>
              <a:buChar char="•"/>
            </a:pPr>
            <a:r>
              <a:rPr lang="en-US" sz="2400" dirty="0"/>
              <a:t>Converts the binary format data to a format that a common man can understand</a:t>
            </a:r>
          </a:p>
          <a:p>
            <a:endParaRPr lang="en-US" sz="2400" dirty="0"/>
          </a:p>
          <a:p>
            <a:r>
              <a:rPr lang="en-US" sz="2400" dirty="0" err="1"/>
              <a:t>Eg</a:t>
            </a:r>
            <a:r>
              <a:rPr lang="en-US" sz="2400" dirty="0"/>
              <a:t>: Monitor, Printer, LCD, LED </a:t>
            </a:r>
            <a:r>
              <a:rPr lang="en-US" sz="2400" dirty="0" err="1"/>
              <a:t>etc</a:t>
            </a:r>
            <a:endParaRPr lang="en-US" sz="2400"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10</a:t>
            </a:fld>
            <a:endParaRPr lang="en-US"/>
          </a:p>
        </p:txBody>
      </p:sp>
    </p:spTree>
    <p:extLst>
      <p:ext uri="{BB962C8B-B14F-4D97-AF65-F5344CB8AC3E}">
        <p14:creationId xmlns:p14="http://schemas.microsoft.com/office/powerpoint/2010/main" val="2931254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7589">
                                            <p:txEl>
                                              <p:pRg st="2" end="2"/>
                                            </p:txEl>
                                          </p:spTgt>
                                        </p:tgtEl>
                                        <p:attrNameLst>
                                          <p:attrName>style.visibility</p:attrName>
                                        </p:attrNameLst>
                                      </p:cBhvr>
                                      <p:to>
                                        <p:strVal val="visible"/>
                                      </p:to>
                                    </p:set>
                                    <p:animEffect transition="in" filter="wipe(down)">
                                      <p:cBhvr>
                                        <p:cTn id="7" dur="500"/>
                                        <p:tgtEl>
                                          <p:spTgt spid="67589">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7589">
                                            <p:txEl>
                                              <p:pRg st="4" end="4"/>
                                            </p:txEl>
                                          </p:spTgt>
                                        </p:tgtEl>
                                        <p:attrNameLst>
                                          <p:attrName>style.visibility</p:attrName>
                                        </p:attrNameLst>
                                      </p:cBhvr>
                                      <p:to>
                                        <p:strVal val="visible"/>
                                      </p:to>
                                    </p:set>
                                    <p:animEffect transition="in" filter="wipe(down)">
                                      <p:cBhvr>
                                        <p:cTn id="10" dur="500"/>
                                        <p:tgtEl>
                                          <p:spTgt spid="67589">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589">
                                            <p:txEl>
                                              <p:pRg st="6" end="6"/>
                                            </p:txEl>
                                          </p:spTgt>
                                        </p:tgtEl>
                                        <p:attrNameLst>
                                          <p:attrName>style.visibility</p:attrName>
                                        </p:attrNameLst>
                                      </p:cBhvr>
                                      <p:to>
                                        <p:strVal val="visible"/>
                                      </p:to>
                                    </p:set>
                                    <p:animEffect transition="in" filter="fade">
                                      <p:cBhvr>
                                        <p:cTn id="15" dur="500"/>
                                        <p:tgtEl>
                                          <p:spTgt spid="67589">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7589">
                                            <p:txEl>
                                              <p:pRg st="8" end="8"/>
                                            </p:txEl>
                                          </p:spTgt>
                                        </p:tgtEl>
                                        <p:attrNameLst>
                                          <p:attrName>style.visibility</p:attrName>
                                        </p:attrNameLst>
                                      </p:cBhvr>
                                      <p:to>
                                        <p:strVal val="visible"/>
                                      </p:to>
                                    </p:set>
                                    <p:animEffect transition="in" filter="fade">
                                      <p:cBhvr>
                                        <p:cTn id="20" dur="1000"/>
                                        <p:tgtEl>
                                          <p:spTgt spid="67589">
                                            <p:txEl>
                                              <p:pRg st="8" end="8"/>
                                            </p:txEl>
                                          </p:spTgt>
                                        </p:tgtEl>
                                      </p:cBhvr>
                                    </p:animEffect>
                                    <p:anim calcmode="lin" valueType="num">
                                      <p:cBhvr>
                                        <p:cTn id="21" dur="1000" fill="hold"/>
                                        <p:tgtEl>
                                          <p:spTgt spid="67589">
                                            <p:txEl>
                                              <p:pRg st="8" end="8"/>
                                            </p:txEl>
                                          </p:spTgt>
                                        </p:tgtEl>
                                        <p:attrNameLst>
                                          <p:attrName>ppt_x</p:attrName>
                                        </p:attrNameLst>
                                      </p:cBhvr>
                                      <p:tavLst>
                                        <p:tav tm="0">
                                          <p:val>
                                            <p:strVal val="#ppt_x"/>
                                          </p:val>
                                        </p:tav>
                                        <p:tav tm="100000">
                                          <p:val>
                                            <p:strVal val="#ppt_x"/>
                                          </p:val>
                                        </p:tav>
                                      </p:tavLst>
                                    </p:anim>
                                    <p:anim calcmode="lin" valueType="num">
                                      <p:cBhvr>
                                        <p:cTn id="22" dur="1000" fill="hold"/>
                                        <p:tgtEl>
                                          <p:spTgt spid="67589">
                                            <p:txEl>
                                              <p:pRg st="8" end="8"/>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7589">
                                            <p:txEl>
                                              <p:pRg st="10" end="10"/>
                                            </p:txEl>
                                          </p:spTgt>
                                        </p:tgtEl>
                                        <p:attrNameLst>
                                          <p:attrName>style.visibility</p:attrName>
                                        </p:attrNameLst>
                                      </p:cBhvr>
                                      <p:to>
                                        <p:strVal val="visible"/>
                                      </p:to>
                                    </p:set>
                                    <p:animEffect transition="in" filter="fade">
                                      <p:cBhvr>
                                        <p:cTn id="25" dur="1000"/>
                                        <p:tgtEl>
                                          <p:spTgt spid="67589">
                                            <p:txEl>
                                              <p:pRg st="10" end="10"/>
                                            </p:txEl>
                                          </p:spTgt>
                                        </p:tgtEl>
                                      </p:cBhvr>
                                    </p:animEffect>
                                    <p:anim calcmode="lin" valueType="num">
                                      <p:cBhvr>
                                        <p:cTn id="26" dur="1000" fill="hold"/>
                                        <p:tgtEl>
                                          <p:spTgt spid="67589">
                                            <p:txEl>
                                              <p:pRg st="10" end="10"/>
                                            </p:txEl>
                                          </p:spTgt>
                                        </p:tgtEl>
                                        <p:attrNameLst>
                                          <p:attrName>ppt_x</p:attrName>
                                        </p:attrNameLst>
                                      </p:cBhvr>
                                      <p:tavLst>
                                        <p:tav tm="0">
                                          <p:val>
                                            <p:strVal val="#ppt_x"/>
                                          </p:val>
                                        </p:tav>
                                        <p:tav tm="100000">
                                          <p:val>
                                            <p:strVal val="#ppt_x"/>
                                          </p:val>
                                        </p:tav>
                                      </p:tavLst>
                                    </p:anim>
                                    <p:anim calcmode="lin" valueType="num">
                                      <p:cBhvr>
                                        <p:cTn id="27" dur="1000" fill="hold"/>
                                        <p:tgtEl>
                                          <p:spTgt spid="6758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148D332-58BD-476F-BD28-BC4994CACE5E}" type="slidenum">
              <a:rPr lang="en-US" altLang="en-US"/>
              <a:pPr>
                <a:defRPr/>
              </a:pPr>
              <a:t>100</a:t>
            </a:fld>
            <a:endParaRPr lang="en-US" altLang="en-US"/>
          </a:p>
        </p:txBody>
      </p:sp>
      <p:sp>
        <p:nvSpPr>
          <p:cNvPr id="202754" name="Rectangle 2"/>
          <p:cNvSpPr>
            <a:spLocks noGrp="1" noChangeArrowheads="1"/>
          </p:cNvSpPr>
          <p:nvPr>
            <p:ph type="title"/>
          </p:nvPr>
        </p:nvSpPr>
        <p:spPr/>
        <p:txBody>
          <a:bodyPr>
            <a:normAutofit fontScale="90000"/>
          </a:bodyPr>
          <a:lstStyle/>
          <a:p>
            <a:pPr eaLnBrk="1" hangingPunct="1">
              <a:defRPr/>
            </a:pPr>
            <a:r>
              <a:rPr lang="en-US" dirty="0" smtClean="0"/>
              <a:t/>
            </a:r>
            <a:br>
              <a:rPr lang="en-US" dirty="0" smtClean="0"/>
            </a:br>
            <a:r>
              <a:rPr lang="en-US" dirty="0" smtClean="0"/>
              <a:t>Typical </a:t>
            </a:r>
            <a:r>
              <a:rPr lang="en-US" dirty="0"/>
              <a:t>microprocessors</a:t>
            </a:r>
          </a:p>
        </p:txBody>
      </p:sp>
      <p:sp>
        <p:nvSpPr>
          <p:cNvPr id="202755" name="Rectangle 3"/>
          <p:cNvSpPr>
            <a:spLocks noGrp="1" noChangeArrowheads="1"/>
          </p:cNvSpPr>
          <p:nvPr>
            <p:ph type="body" idx="1"/>
          </p:nvPr>
        </p:nvSpPr>
        <p:spPr/>
        <p:txBody>
          <a:bodyPr/>
          <a:lstStyle/>
          <a:p>
            <a:pPr eaLnBrk="1" hangingPunct="1">
              <a:lnSpc>
                <a:spcPct val="90000"/>
              </a:lnSpc>
              <a:defRPr/>
            </a:pPr>
            <a:r>
              <a:rPr lang="en-US" sz="2000"/>
              <a:t>Most commonly used</a:t>
            </a:r>
          </a:p>
          <a:p>
            <a:pPr lvl="1" eaLnBrk="1" hangingPunct="1">
              <a:lnSpc>
                <a:spcPct val="90000"/>
              </a:lnSpc>
              <a:defRPr/>
            </a:pPr>
            <a:r>
              <a:rPr lang="en-US" sz="1800"/>
              <a:t>68K</a:t>
            </a:r>
          </a:p>
          <a:p>
            <a:pPr lvl="2" eaLnBrk="1" hangingPunct="1">
              <a:lnSpc>
                <a:spcPct val="90000"/>
              </a:lnSpc>
              <a:defRPr/>
            </a:pPr>
            <a:r>
              <a:rPr lang="en-US" sz="1700"/>
              <a:t>Motorola</a:t>
            </a:r>
          </a:p>
          <a:p>
            <a:pPr lvl="1" eaLnBrk="1" hangingPunct="1">
              <a:lnSpc>
                <a:spcPct val="90000"/>
              </a:lnSpc>
              <a:defRPr/>
            </a:pPr>
            <a:r>
              <a:rPr lang="en-US" sz="1800"/>
              <a:t>x86</a:t>
            </a:r>
          </a:p>
          <a:p>
            <a:pPr lvl="2" eaLnBrk="1" hangingPunct="1">
              <a:lnSpc>
                <a:spcPct val="90000"/>
              </a:lnSpc>
              <a:defRPr/>
            </a:pPr>
            <a:r>
              <a:rPr lang="en-US" sz="1700"/>
              <a:t>Intel</a:t>
            </a:r>
          </a:p>
          <a:p>
            <a:pPr lvl="1" eaLnBrk="1" hangingPunct="1">
              <a:lnSpc>
                <a:spcPct val="90000"/>
              </a:lnSpc>
              <a:defRPr/>
            </a:pPr>
            <a:r>
              <a:rPr lang="en-US" sz="1800"/>
              <a:t>IA-64</a:t>
            </a:r>
          </a:p>
          <a:p>
            <a:pPr lvl="2" eaLnBrk="1" hangingPunct="1">
              <a:lnSpc>
                <a:spcPct val="90000"/>
              </a:lnSpc>
              <a:defRPr/>
            </a:pPr>
            <a:r>
              <a:rPr lang="en-US" sz="1700"/>
              <a:t>Intel </a:t>
            </a:r>
          </a:p>
          <a:p>
            <a:pPr lvl="1" eaLnBrk="1" hangingPunct="1">
              <a:lnSpc>
                <a:spcPct val="90000"/>
              </a:lnSpc>
              <a:defRPr/>
            </a:pPr>
            <a:r>
              <a:rPr lang="en-US" sz="1800"/>
              <a:t>MIPS</a:t>
            </a:r>
          </a:p>
          <a:p>
            <a:pPr lvl="2" eaLnBrk="1" hangingPunct="1">
              <a:lnSpc>
                <a:spcPct val="90000"/>
              </a:lnSpc>
              <a:defRPr/>
            </a:pPr>
            <a:r>
              <a:rPr lang="en-US" sz="1700"/>
              <a:t>Microprocessor without interlocked pipeline stages</a:t>
            </a:r>
          </a:p>
          <a:p>
            <a:pPr lvl="1" eaLnBrk="1" hangingPunct="1">
              <a:lnSpc>
                <a:spcPct val="90000"/>
              </a:lnSpc>
              <a:defRPr/>
            </a:pPr>
            <a:r>
              <a:rPr lang="en-US" sz="1800"/>
              <a:t>ARM</a:t>
            </a:r>
          </a:p>
          <a:p>
            <a:pPr lvl="2" eaLnBrk="1" hangingPunct="1">
              <a:lnSpc>
                <a:spcPct val="90000"/>
              </a:lnSpc>
              <a:defRPr/>
            </a:pPr>
            <a:r>
              <a:rPr lang="en-US" sz="1700"/>
              <a:t>Advanced RISC Machine</a:t>
            </a:r>
          </a:p>
          <a:p>
            <a:pPr lvl="1" eaLnBrk="1" hangingPunct="1">
              <a:lnSpc>
                <a:spcPct val="90000"/>
              </a:lnSpc>
              <a:defRPr/>
            </a:pPr>
            <a:r>
              <a:rPr lang="en-US" sz="1800"/>
              <a:t>PowerPC</a:t>
            </a:r>
          </a:p>
          <a:p>
            <a:pPr lvl="2" eaLnBrk="1" hangingPunct="1">
              <a:lnSpc>
                <a:spcPct val="90000"/>
              </a:lnSpc>
              <a:defRPr/>
            </a:pPr>
            <a:r>
              <a:rPr lang="en-US" sz="1700"/>
              <a:t>Apple-IBM-Motorola alliance</a:t>
            </a:r>
          </a:p>
          <a:p>
            <a:pPr lvl="1" eaLnBrk="1" hangingPunct="1">
              <a:lnSpc>
                <a:spcPct val="90000"/>
              </a:lnSpc>
              <a:defRPr/>
            </a:pPr>
            <a:r>
              <a:rPr lang="en-US" sz="1800"/>
              <a:t>Atmel AVR</a:t>
            </a:r>
          </a:p>
          <a:p>
            <a:pPr eaLnBrk="1" hangingPunct="1">
              <a:lnSpc>
                <a:spcPct val="90000"/>
              </a:lnSpc>
              <a:defRPr/>
            </a:pPr>
            <a:r>
              <a:rPr lang="en-US" sz="2000"/>
              <a:t>A brief summary will be given later</a:t>
            </a:r>
          </a:p>
        </p:txBody>
      </p:sp>
    </p:spTree>
    <p:extLst>
      <p:ext uri="{BB962C8B-B14F-4D97-AF65-F5344CB8AC3E}">
        <p14:creationId xmlns:p14="http://schemas.microsoft.com/office/powerpoint/2010/main" val="9084955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8086 </a:t>
            </a:r>
            <a:r>
              <a:rPr lang="en-US" dirty="0"/>
              <a:t>Microprocessor</a:t>
            </a:r>
          </a:p>
        </p:txBody>
      </p:sp>
      <p:sp>
        <p:nvSpPr>
          <p:cNvPr id="8" name="Content Placeholder 7"/>
          <p:cNvSpPr>
            <a:spLocks noGrp="1"/>
          </p:cNvSpPr>
          <p:nvPr>
            <p:ph idx="1"/>
          </p:nvPr>
        </p:nvSpPr>
        <p:spPr/>
        <p:txBody>
          <a:bodyPr>
            <a:normAutofit fontScale="77500" lnSpcReduction="20000"/>
          </a:bodyPr>
          <a:lstStyle/>
          <a:p>
            <a:r>
              <a:rPr lang="en-US" dirty="0"/>
              <a:t>designed by Intel in 1976</a:t>
            </a:r>
          </a:p>
          <a:p>
            <a:r>
              <a:rPr lang="en-US" dirty="0"/>
              <a:t>16-bit Microprocessor having </a:t>
            </a:r>
          </a:p>
          <a:p>
            <a:r>
              <a:rPr lang="en-US" dirty="0"/>
              <a:t>20 address lines </a:t>
            </a:r>
          </a:p>
          <a:p>
            <a:r>
              <a:rPr lang="en-US" dirty="0"/>
              <a:t>16 data lines </a:t>
            </a:r>
          </a:p>
          <a:p>
            <a:r>
              <a:rPr lang="en-US" dirty="0"/>
              <a:t> provides up to 1MB storage</a:t>
            </a:r>
          </a:p>
          <a:p>
            <a:r>
              <a:rPr lang="en-US" dirty="0"/>
              <a:t>consists of powerful instruction set, which provides operations like multiplication and division easily.</a:t>
            </a:r>
          </a:p>
          <a:p>
            <a:pPr marL="0" indent="0">
              <a:buNone/>
            </a:pPr>
            <a:r>
              <a:rPr lang="en-US" dirty="0"/>
              <a:t>supports two modes of operation</a:t>
            </a:r>
          </a:p>
          <a:p>
            <a:pPr marL="0" indent="0">
              <a:buNone/>
            </a:pPr>
            <a:r>
              <a:rPr lang="en-US" dirty="0"/>
              <a:t>    Maximum mode :</a:t>
            </a:r>
          </a:p>
          <a:p>
            <a:pPr marL="0" indent="0">
              <a:buNone/>
            </a:pPr>
            <a:r>
              <a:rPr lang="en-US" dirty="0"/>
              <a:t>	suitable for system having multiple processors </a:t>
            </a:r>
          </a:p>
          <a:p>
            <a:pPr marL="0" indent="0">
              <a:buNone/>
            </a:pPr>
            <a:r>
              <a:rPr lang="en-US" dirty="0"/>
              <a:t>    Minimum mode :</a:t>
            </a:r>
          </a:p>
          <a:p>
            <a:pPr marL="0" indent="0">
              <a:buNone/>
            </a:pPr>
            <a:r>
              <a:rPr lang="en-US" dirty="0"/>
              <a:t>	suitable for system having a single processor.</a:t>
            </a:r>
          </a:p>
          <a:p>
            <a:endParaRPr lang="en-US"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101</a:t>
            </a:fld>
            <a:endParaRPr lang="en-US"/>
          </a:p>
        </p:txBody>
      </p:sp>
    </p:spTree>
    <p:extLst>
      <p:ext uri="{BB962C8B-B14F-4D97-AF65-F5344CB8AC3E}">
        <p14:creationId xmlns:p14="http://schemas.microsoft.com/office/powerpoint/2010/main" val="182854065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Features </a:t>
            </a:r>
            <a:r>
              <a:rPr lang="en-US" b="1" dirty="0"/>
              <a:t>of 8086</a:t>
            </a:r>
            <a:endParaRPr lang="en-US" dirty="0"/>
          </a:p>
        </p:txBody>
      </p:sp>
      <p:sp>
        <p:nvSpPr>
          <p:cNvPr id="3" name="Content Placeholder 2"/>
          <p:cNvSpPr>
            <a:spLocks noGrp="1"/>
          </p:cNvSpPr>
          <p:nvPr>
            <p:ph idx="1"/>
          </p:nvPr>
        </p:nvSpPr>
        <p:spPr/>
        <p:txBody>
          <a:bodyPr>
            <a:normAutofit/>
          </a:bodyPr>
          <a:lstStyle/>
          <a:p>
            <a:r>
              <a:rPr lang="en-US" dirty="0"/>
              <a:t>Has an instruction queue, which is capable of storing six instruction bytes </a:t>
            </a:r>
          </a:p>
          <a:p>
            <a:r>
              <a:rPr lang="en-US" dirty="0"/>
              <a:t>First 16-bit processor having </a:t>
            </a:r>
          </a:p>
          <a:p>
            <a:pPr lvl="1"/>
            <a:r>
              <a:rPr lang="en-US" dirty="0"/>
              <a:t>16-bit ALU</a:t>
            </a:r>
          </a:p>
          <a:p>
            <a:pPr lvl="1"/>
            <a:r>
              <a:rPr lang="en-US" dirty="0"/>
              <a:t>16-bit registers</a:t>
            </a:r>
          </a:p>
          <a:p>
            <a:pPr lvl="1"/>
            <a:r>
              <a:rPr lang="en-US" dirty="0"/>
              <a:t>internal data bus</a:t>
            </a:r>
          </a:p>
          <a:p>
            <a:pPr lvl="1"/>
            <a:r>
              <a:rPr lang="en-US" dirty="0"/>
              <a:t>16-bit external data bus </a:t>
            </a:r>
          </a:p>
        </p:txBody>
      </p:sp>
      <p:sp>
        <p:nvSpPr>
          <p:cNvPr id="4" name="Slide Number Placeholder 3"/>
          <p:cNvSpPr>
            <a:spLocks noGrp="1"/>
          </p:cNvSpPr>
          <p:nvPr>
            <p:ph type="sldNum" sz="quarter" idx="12"/>
          </p:nvPr>
        </p:nvSpPr>
        <p:spPr/>
        <p:txBody>
          <a:bodyPr/>
          <a:lstStyle/>
          <a:p>
            <a:fld id="{A1A6BA4E-CDAE-4DEF-A7CA-99055C502B84}" type="slidenum">
              <a:rPr lang="en-US" smtClean="0"/>
              <a:pPr/>
              <a:t>102</a:t>
            </a:fld>
            <a:endParaRPr lang="en-US"/>
          </a:p>
        </p:txBody>
      </p:sp>
    </p:spTree>
    <p:extLst>
      <p:ext uri="{BB962C8B-B14F-4D97-AF65-F5344CB8AC3E}">
        <p14:creationId xmlns:p14="http://schemas.microsoft.com/office/powerpoint/2010/main" val="1486219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lvl="1" indent="0">
              <a:buNone/>
            </a:pPr>
            <a:r>
              <a:rPr lang="en-US" dirty="0"/>
              <a:t>uses two stages of pipelining</a:t>
            </a:r>
          </a:p>
          <a:p>
            <a:pPr marL="457200" lvl="1" indent="0">
              <a:buNone/>
            </a:pPr>
            <a:r>
              <a:rPr lang="en-US" dirty="0"/>
              <a:t> 	1. Fetch Stage and </a:t>
            </a:r>
          </a:p>
          <a:p>
            <a:pPr marL="457200" lvl="1" indent="0">
              <a:buNone/>
            </a:pPr>
            <a:r>
              <a:rPr lang="en-US" dirty="0"/>
              <a:t>	2.  Execute Stage</a:t>
            </a:r>
          </a:p>
          <a:p>
            <a:pPr marL="0" indent="0">
              <a:buNone/>
            </a:pPr>
            <a:r>
              <a:rPr lang="en-US" dirty="0" smtClean="0"/>
              <a:t>Fetch </a:t>
            </a:r>
            <a:r>
              <a:rPr lang="en-US" dirty="0"/>
              <a:t>stage : can pre-fetch up to 6 bytes of instructions and stores them in the queue.</a:t>
            </a:r>
          </a:p>
          <a:p>
            <a:pPr marL="0" indent="0">
              <a:buNone/>
            </a:pPr>
            <a:r>
              <a:rPr lang="en-US" dirty="0"/>
              <a:t>Execute stage : executes these instructions.</a:t>
            </a:r>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103</a:t>
            </a:fld>
            <a:endParaRPr lang="en-US"/>
          </a:p>
        </p:txBody>
      </p:sp>
    </p:spTree>
    <p:extLst>
      <p:ext uri="{BB962C8B-B14F-4D97-AF65-F5344CB8AC3E}">
        <p14:creationId xmlns:p14="http://schemas.microsoft.com/office/powerpoint/2010/main" val="2065590239"/>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Architecture </a:t>
            </a:r>
            <a:r>
              <a:rPr lang="en-US" b="1" dirty="0"/>
              <a:t>of 8086</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1A6BA4E-CDAE-4DEF-A7CA-99055C502B84}" type="slidenum">
              <a:rPr lang="en-US" smtClean="0"/>
              <a:pPr/>
              <a:t>104</a:t>
            </a:fld>
            <a:endParaRPr lang="en-US"/>
          </a:p>
        </p:txBody>
      </p:sp>
    </p:spTree>
    <p:extLst>
      <p:ext uri="{BB962C8B-B14F-4D97-AF65-F5344CB8AC3E}">
        <p14:creationId xmlns:p14="http://schemas.microsoft.com/office/powerpoint/2010/main" val="3141123549"/>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Segments </a:t>
            </a:r>
            <a:r>
              <a:rPr lang="en-US" dirty="0"/>
              <a:t>in 8086</a:t>
            </a:r>
          </a:p>
        </p:txBody>
      </p:sp>
      <p:sp>
        <p:nvSpPr>
          <p:cNvPr id="3" name="Content Placeholder 2"/>
          <p:cNvSpPr>
            <a:spLocks noGrp="1"/>
          </p:cNvSpPr>
          <p:nvPr>
            <p:ph idx="1"/>
          </p:nvPr>
        </p:nvSpPr>
        <p:spPr>
          <a:xfrm>
            <a:off x="457200" y="1600200"/>
            <a:ext cx="8534400" cy="4525963"/>
          </a:xfrm>
        </p:spPr>
        <p:txBody>
          <a:bodyPr>
            <a:normAutofit/>
          </a:bodyPr>
          <a:lstStyle/>
          <a:p>
            <a:pPr marL="0" indent="0">
              <a:buNone/>
            </a:pPr>
            <a:r>
              <a:rPr lang="en-US" dirty="0"/>
              <a:t>memory is divided into various sections called segments </a:t>
            </a:r>
          </a:p>
          <a:p>
            <a:pPr marL="0" indent="0">
              <a:buNone/>
            </a:pPr>
            <a:endParaRPr lang="en-US" dirty="0"/>
          </a:p>
          <a:p>
            <a:pPr marL="0" indent="0">
              <a:buNone/>
            </a:pPr>
            <a:r>
              <a:rPr lang="en-US" b="1" dirty="0"/>
              <a:t>Code segment</a:t>
            </a:r>
            <a:r>
              <a:rPr lang="en-US" dirty="0"/>
              <a:t>  : where you store the program.</a:t>
            </a:r>
          </a:p>
          <a:p>
            <a:pPr marL="0" indent="0">
              <a:buNone/>
            </a:pPr>
            <a:r>
              <a:rPr lang="en-US" b="1" dirty="0"/>
              <a:t>Data segment</a:t>
            </a:r>
            <a:r>
              <a:rPr lang="en-US" dirty="0"/>
              <a:t>  : where the data is stored.</a:t>
            </a:r>
          </a:p>
          <a:p>
            <a:pPr marL="0" indent="0">
              <a:buNone/>
            </a:pPr>
            <a:r>
              <a:rPr lang="en-US" b="1" dirty="0"/>
              <a:t>Extra segment</a:t>
            </a:r>
            <a:r>
              <a:rPr lang="en-US" dirty="0"/>
              <a:t>  : mostly used for string operations.</a:t>
            </a:r>
          </a:p>
          <a:p>
            <a:pPr marL="0" indent="0">
              <a:buNone/>
            </a:pPr>
            <a:r>
              <a:rPr lang="en-US" b="1" dirty="0"/>
              <a:t>Stack segment</a:t>
            </a:r>
            <a:r>
              <a:rPr lang="en-US" dirty="0"/>
              <a:t>  : used to push/pop</a:t>
            </a:r>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105</a:t>
            </a:fld>
            <a:endParaRPr lang="en-US"/>
          </a:p>
        </p:txBody>
      </p:sp>
    </p:spTree>
    <p:extLst>
      <p:ext uri="{BB962C8B-B14F-4D97-AF65-F5344CB8AC3E}">
        <p14:creationId xmlns:p14="http://schemas.microsoft.com/office/powerpoint/2010/main" val="3642780829"/>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General </a:t>
            </a:r>
            <a:r>
              <a:rPr lang="en-US" dirty="0"/>
              <a:t>purpose registers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marL="0" indent="0">
              <a:buNone/>
            </a:pPr>
            <a:r>
              <a:rPr lang="en-US" dirty="0"/>
              <a:t>used to store temporary data within the microprocessor</a:t>
            </a:r>
          </a:p>
          <a:p>
            <a:pPr marL="0" indent="0">
              <a:buNone/>
            </a:pPr>
            <a:r>
              <a:rPr lang="en-US" b="1" dirty="0"/>
              <a:t>AX –</a:t>
            </a:r>
            <a:r>
              <a:rPr lang="en-US" dirty="0"/>
              <a:t> Accumulator</a:t>
            </a:r>
          </a:p>
          <a:p>
            <a:pPr marL="0" indent="0">
              <a:buNone/>
            </a:pPr>
            <a:r>
              <a:rPr lang="en-US" dirty="0"/>
              <a:t>       16 bit register </a:t>
            </a:r>
          </a:p>
          <a:p>
            <a:pPr marL="0" indent="0">
              <a:buNone/>
            </a:pPr>
            <a:r>
              <a:rPr lang="en-US" dirty="0"/>
              <a:t>       divided into two 8-bit registers AH and AL to 	</a:t>
            </a:r>
          </a:p>
          <a:p>
            <a:pPr marL="0" indent="0">
              <a:buNone/>
            </a:pPr>
            <a:r>
              <a:rPr lang="en-US" dirty="0"/>
              <a:t>           perform 8-bit instructions also</a:t>
            </a:r>
          </a:p>
          <a:p>
            <a:pPr marL="0" indent="0">
              <a:buNone/>
            </a:pPr>
            <a:r>
              <a:rPr lang="en-US" dirty="0"/>
              <a:t>        generally used for arithmetical and logical </a:t>
            </a:r>
          </a:p>
          <a:p>
            <a:pPr marL="0" indent="0">
              <a:buNone/>
            </a:pPr>
            <a:r>
              <a:rPr lang="en-US" dirty="0"/>
              <a:t>            instructions</a:t>
            </a:r>
          </a:p>
          <a:p>
            <a:pPr marL="0" indent="0">
              <a:buNone/>
            </a:pPr>
            <a:r>
              <a:rPr lang="en-US" b="1" dirty="0"/>
              <a:t>BX –</a:t>
            </a:r>
            <a:r>
              <a:rPr lang="en-US" dirty="0"/>
              <a:t> Base register</a:t>
            </a:r>
          </a:p>
          <a:p>
            <a:pPr marL="0" indent="0">
              <a:buNone/>
            </a:pPr>
            <a:r>
              <a:rPr lang="en-US" dirty="0"/>
              <a:t>      16 bit register</a:t>
            </a:r>
          </a:p>
          <a:p>
            <a:pPr marL="0" indent="0">
              <a:buNone/>
            </a:pPr>
            <a:r>
              <a:rPr lang="en-US" dirty="0"/>
              <a:t>      divided into two 8-bit registers BH and BL to </a:t>
            </a:r>
          </a:p>
          <a:p>
            <a:pPr marL="0" indent="0">
              <a:buNone/>
            </a:pPr>
            <a:r>
              <a:rPr lang="en-US" dirty="0"/>
              <a:t>        perform 8-bit instructions also</a:t>
            </a:r>
          </a:p>
          <a:p>
            <a:pPr marL="0" indent="0">
              <a:buNone/>
            </a:pPr>
            <a:r>
              <a:rPr lang="en-US" dirty="0"/>
              <a:t>      Used to store the value of the offset.</a:t>
            </a:r>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106</a:t>
            </a:fld>
            <a:endParaRPr lang="en-US"/>
          </a:p>
        </p:txBody>
      </p:sp>
    </p:spTree>
    <p:extLst>
      <p:ext uri="{BB962C8B-B14F-4D97-AF65-F5344CB8AC3E}">
        <p14:creationId xmlns:p14="http://schemas.microsoft.com/office/powerpoint/2010/main" val="216914504"/>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CX –</a:t>
            </a:r>
            <a:r>
              <a:rPr lang="en-US" dirty="0"/>
              <a:t> Counter register</a:t>
            </a:r>
          </a:p>
          <a:p>
            <a:pPr marL="0" indent="0">
              <a:buNone/>
            </a:pPr>
            <a:r>
              <a:rPr lang="en-US" dirty="0"/>
              <a:t>    16 bit register</a:t>
            </a:r>
          </a:p>
          <a:p>
            <a:pPr marL="0" indent="0">
              <a:buNone/>
            </a:pPr>
            <a:r>
              <a:rPr lang="en-US" dirty="0"/>
              <a:t>    divided into two 8-bit registers CH and CL to </a:t>
            </a:r>
          </a:p>
          <a:p>
            <a:pPr marL="0" indent="0">
              <a:buNone/>
            </a:pPr>
            <a:r>
              <a:rPr lang="en-US" dirty="0"/>
              <a:t>        perform 8-bit instructions also</a:t>
            </a:r>
            <a:br>
              <a:rPr lang="en-US" dirty="0"/>
            </a:br>
            <a:r>
              <a:rPr lang="en-US" dirty="0"/>
              <a:t>     Used in looping and rotation</a:t>
            </a:r>
          </a:p>
          <a:p>
            <a:pPr marL="0" indent="0">
              <a:buNone/>
            </a:pPr>
            <a:r>
              <a:rPr lang="en-US" b="1" dirty="0"/>
              <a:t>DX – </a:t>
            </a:r>
            <a:r>
              <a:rPr lang="en-US" dirty="0"/>
              <a:t>Data register</a:t>
            </a:r>
          </a:p>
          <a:p>
            <a:pPr marL="0" indent="0">
              <a:buNone/>
            </a:pPr>
            <a:r>
              <a:rPr lang="en-US" dirty="0"/>
              <a:t>     16 bit register</a:t>
            </a:r>
          </a:p>
          <a:p>
            <a:pPr marL="0" indent="0">
              <a:buNone/>
            </a:pPr>
            <a:r>
              <a:rPr lang="en-US" dirty="0"/>
              <a:t>     divided into two 8-bit registers DH and DL to </a:t>
            </a:r>
          </a:p>
          <a:p>
            <a:pPr marL="0" indent="0">
              <a:buNone/>
            </a:pPr>
            <a:r>
              <a:rPr lang="en-US" dirty="0"/>
              <a:t>        perform 8-bit instructions also</a:t>
            </a:r>
            <a:br>
              <a:rPr lang="en-US" dirty="0"/>
            </a:br>
            <a:r>
              <a:rPr lang="en-US" dirty="0"/>
              <a:t>    Used in multiplication an input/output port addressing</a:t>
            </a:r>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107</a:t>
            </a:fld>
            <a:endParaRPr lang="en-US"/>
          </a:p>
        </p:txBody>
      </p:sp>
    </p:spTree>
    <p:extLst>
      <p:ext uri="{BB962C8B-B14F-4D97-AF65-F5344CB8AC3E}">
        <p14:creationId xmlns:p14="http://schemas.microsoft.com/office/powerpoint/2010/main" val="4258200707"/>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Pointers </a:t>
            </a:r>
            <a:r>
              <a:rPr lang="en-US" b="1" dirty="0"/>
              <a:t>and Index Registers</a:t>
            </a:r>
            <a:endParaRPr lang="en-US" dirty="0"/>
          </a:p>
        </p:txBody>
      </p:sp>
      <p:sp>
        <p:nvSpPr>
          <p:cNvPr id="3" name="Content Placeholder 2"/>
          <p:cNvSpPr>
            <a:spLocks noGrp="1"/>
          </p:cNvSpPr>
          <p:nvPr>
            <p:ph idx="1"/>
          </p:nvPr>
        </p:nvSpPr>
        <p:spPr>
          <a:xfrm>
            <a:off x="457200" y="1600200"/>
            <a:ext cx="8229600" cy="4800600"/>
          </a:xfrm>
        </p:spPr>
        <p:txBody>
          <a:bodyPr>
            <a:normAutofit fontScale="85000" lnSpcReduction="10000"/>
          </a:bodyPr>
          <a:lstStyle/>
          <a:p>
            <a:pPr marL="0" indent="0">
              <a:buNone/>
            </a:pPr>
            <a:r>
              <a:rPr lang="en-US" b="1" dirty="0"/>
              <a:t>SP – S</a:t>
            </a:r>
            <a:r>
              <a:rPr lang="en-US" sz="3500" dirty="0"/>
              <a:t>tack </a:t>
            </a:r>
            <a:r>
              <a:rPr lang="en-US" dirty="0"/>
              <a:t>pointer</a:t>
            </a:r>
          </a:p>
          <a:p>
            <a:pPr marL="0" indent="0">
              <a:buNone/>
            </a:pPr>
            <a:r>
              <a:rPr lang="en-US" dirty="0"/>
              <a:t>      16 bit register</a:t>
            </a:r>
          </a:p>
          <a:p>
            <a:pPr marL="0" indent="0">
              <a:buNone/>
            </a:pPr>
            <a:r>
              <a:rPr lang="en-US" dirty="0"/>
              <a:t>      points to the topmost item of the stack</a:t>
            </a:r>
          </a:p>
          <a:p>
            <a:pPr marL="0" indent="0">
              <a:buNone/>
            </a:pPr>
            <a:r>
              <a:rPr lang="en-US" dirty="0"/>
              <a:t>      If the stack is empty the stack pointer will be (FFFE)H</a:t>
            </a:r>
          </a:p>
          <a:p>
            <a:pPr marL="0" indent="0">
              <a:buNone/>
            </a:pPr>
            <a:r>
              <a:rPr lang="en-US" dirty="0"/>
              <a:t>      It’s offset address relative to stack segment</a:t>
            </a:r>
          </a:p>
          <a:p>
            <a:pPr marL="0" indent="0">
              <a:buNone/>
            </a:pPr>
            <a:r>
              <a:rPr lang="en-US" b="1" dirty="0"/>
              <a:t>BP –B</a:t>
            </a:r>
            <a:r>
              <a:rPr lang="en-US" dirty="0"/>
              <a:t>ase pointer</a:t>
            </a:r>
          </a:p>
          <a:p>
            <a:pPr marL="0" indent="0">
              <a:buNone/>
            </a:pPr>
            <a:r>
              <a:rPr lang="en-US" dirty="0"/>
              <a:t>     16 bit register</a:t>
            </a:r>
          </a:p>
          <a:p>
            <a:pPr marL="0" indent="0">
              <a:buNone/>
            </a:pPr>
            <a:r>
              <a:rPr lang="en-US" dirty="0"/>
              <a:t>     used in accessing parameters passed by the stack</a:t>
            </a:r>
          </a:p>
          <a:p>
            <a:pPr marL="0" indent="0">
              <a:buNone/>
            </a:pPr>
            <a:r>
              <a:rPr lang="en-US" dirty="0"/>
              <a:t>     It’s offset address relative to stack segment</a:t>
            </a:r>
          </a:p>
          <a:p>
            <a:pPr marL="0" indent="0">
              <a:buNone/>
            </a:pPr>
            <a:r>
              <a:rPr lang="en-US" dirty="0"/>
              <a:t> </a:t>
            </a:r>
          </a:p>
        </p:txBody>
      </p:sp>
      <p:sp>
        <p:nvSpPr>
          <p:cNvPr id="4" name="Slide Number Placeholder 3"/>
          <p:cNvSpPr>
            <a:spLocks noGrp="1"/>
          </p:cNvSpPr>
          <p:nvPr>
            <p:ph type="sldNum" sz="quarter" idx="12"/>
          </p:nvPr>
        </p:nvSpPr>
        <p:spPr/>
        <p:txBody>
          <a:bodyPr/>
          <a:lstStyle/>
          <a:p>
            <a:fld id="{A1A6BA4E-CDAE-4DEF-A7CA-99055C502B84}" type="slidenum">
              <a:rPr lang="en-US" smtClean="0"/>
              <a:pPr/>
              <a:t>108</a:t>
            </a:fld>
            <a:endParaRPr lang="en-US"/>
          </a:p>
        </p:txBody>
      </p:sp>
    </p:spTree>
    <p:extLst>
      <p:ext uri="{BB962C8B-B14F-4D97-AF65-F5344CB8AC3E}">
        <p14:creationId xmlns:p14="http://schemas.microsoft.com/office/powerpoint/2010/main" val="267077199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SI –  S</a:t>
            </a:r>
            <a:r>
              <a:rPr lang="en-US" dirty="0"/>
              <a:t>ource index register</a:t>
            </a:r>
          </a:p>
          <a:p>
            <a:pPr marL="0" indent="0">
              <a:buNone/>
            </a:pPr>
            <a:r>
              <a:rPr lang="en-US" dirty="0"/>
              <a:t>    16 bit register</a:t>
            </a:r>
          </a:p>
          <a:p>
            <a:pPr marL="0" indent="0">
              <a:buNone/>
            </a:pPr>
            <a:r>
              <a:rPr lang="en-US" dirty="0"/>
              <a:t>    used in the pointer addressing of data and </a:t>
            </a:r>
          </a:p>
          <a:p>
            <a:pPr marL="0" indent="0">
              <a:buNone/>
            </a:pPr>
            <a:r>
              <a:rPr lang="en-US" dirty="0"/>
              <a:t>    as a source in some string related operations</a:t>
            </a:r>
          </a:p>
          <a:p>
            <a:pPr marL="0" indent="0">
              <a:buNone/>
            </a:pPr>
            <a:r>
              <a:rPr lang="en-US" dirty="0"/>
              <a:t>    It’s offset is relative to data segment</a:t>
            </a:r>
          </a:p>
          <a:p>
            <a:pPr marL="0" indent="0">
              <a:buNone/>
            </a:pPr>
            <a:r>
              <a:rPr lang="en-US" b="1" dirty="0"/>
              <a:t>DI – D</a:t>
            </a:r>
            <a:r>
              <a:rPr lang="en-US" dirty="0"/>
              <a:t>estination index register</a:t>
            </a:r>
          </a:p>
          <a:p>
            <a:pPr marL="0" indent="0">
              <a:buNone/>
            </a:pPr>
            <a:r>
              <a:rPr lang="en-US" dirty="0"/>
              <a:t>        16 bit register</a:t>
            </a:r>
            <a:br>
              <a:rPr lang="en-US" dirty="0"/>
            </a:br>
            <a:r>
              <a:rPr lang="en-US" dirty="0"/>
              <a:t>        used in the pointer addressing of data and        </a:t>
            </a:r>
          </a:p>
          <a:p>
            <a:pPr marL="0" indent="0">
              <a:buNone/>
            </a:pPr>
            <a:r>
              <a:rPr lang="en-US" dirty="0"/>
              <a:t>        as a destination in string related operations</a:t>
            </a:r>
          </a:p>
          <a:p>
            <a:pPr marL="0" indent="0">
              <a:buNone/>
            </a:pPr>
            <a:r>
              <a:rPr lang="en-US" dirty="0"/>
              <a:t>        It’s offset is relative to extra segment.</a:t>
            </a:r>
          </a:p>
        </p:txBody>
      </p:sp>
      <p:sp>
        <p:nvSpPr>
          <p:cNvPr id="4" name="Slide Number Placeholder 3"/>
          <p:cNvSpPr>
            <a:spLocks noGrp="1"/>
          </p:cNvSpPr>
          <p:nvPr>
            <p:ph type="sldNum" sz="quarter" idx="12"/>
          </p:nvPr>
        </p:nvSpPr>
        <p:spPr/>
        <p:txBody>
          <a:bodyPr/>
          <a:lstStyle/>
          <a:p>
            <a:fld id="{A1A6BA4E-CDAE-4DEF-A7CA-99055C502B84}" type="slidenum">
              <a:rPr lang="en-US" smtClean="0"/>
              <a:pPr/>
              <a:t>109</a:t>
            </a:fld>
            <a:endParaRPr lang="en-US"/>
          </a:p>
        </p:txBody>
      </p:sp>
    </p:spTree>
    <p:extLst>
      <p:ext uri="{BB962C8B-B14F-4D97-AF65-F5344CB8AC3E}">
        <p14:creationId xmlns:p14="http://schemas.microsoft.com/office/powerpoint/2010/main" val="260595575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ChangeArrowheads="1"/>
          </p:cNvSpPr>
          <p:nvPr/>
        </p:nvSpPr>
        <p:spPr bwMode="auto">
          <a:xfrm>
            <a:off x="304800" y="1066800"/>
            <a:ext cx="8458200" cy="5661600"/>
          </a:xfrm>
          <a:prstGeom prst="rect">
            <a:avLst/>
          </a:prstGeom>
          <a:noFill/>
          <a:ln w="9525">
            <a:noFill/>
            <a:miter lim="800000"/>
            <a:headEnd/>
            <a:tailEnd/>
          </a:ln>
          <a:effectLst/>
        </p:spPr>
        <p:txBody>
          <a:bodyPr wrap="square">
            <a:spAutoFit/>
          </a:bodyPr>
          <a:lstStyle/>
          <a:p>
            <a:r>
              <a:rPr lang="en-US" sz="3200" b="1" dirty="0"/>
              <a:t>CPU </a:t>
            </a:r>
            <a:r>
              <a:rPr lang="en-US" sz="3200" b="1" dirty="0" smtClean="0"/>
              <a:t>(Central </a:t>
            </a:r>
            <a:r>
              <a:rPr lang="en-US" sz="3200" b="1" dirty="0"/>
              <a:t>processing </a:t>
            </a:r>
            <a:r>
              <a:rPr lang="en-US" sz="3200" b="1" dirty="0" smtClean="0"/>
              <a:t>Unit)</a:t>
            </a:r>
          </a:p>
          <a:p>
            <a:endParaRPr lang="en-US" sz="3200" b="1" dirty="0"/>
          </a:p>
          <a:p>
            <a:pPr algn="just">
              <a:buFontTx/>
              <a:buChar char="•"/>
            </a:pPr>
            <a:r>
              <a:rPr lang="en-US" sz="2400" dirty="0"/>
              <a:t>The “brain” of the machine</a:t>
            </a:r>
            <a:endParaRPr lang="en-US" sz="2400" b="1" u="sng" dirty="0"/>
          </a:p>
          <a:p>
            <a:pPr algn="just"/>
            <a:endParaRPr lang="en-US" sz="2400" b="1" u="sng" dirty="0"/>
          </a:p>
          <a:p>
            <a:pPr algn="just">
              <a:buFontTx/>
              <a:buChar char="•"/>
            </a:pPr>
            <a:r>
              <a:rPr lang="en-US" sz="2400" dirty="0"/>
              <a:t>Responsible for carrying out computational task</a:t>
            </a:r>
          </a:p>
          <a:p>
            <a:pPr algn="just"/>
            <a:endParaRPr lang="en-US" sz="2400" dirty="0"/>
          </a:p>
          <a:p>
            <a:pPr algn="just">
              <a:buFontTx/>
              <a:buChar char="•"/>
            </a:pPr>
            <a:r>
              <a:rPr lang="en-US" sz="2400" dirty="0"/>
              <a:t>Contains ALU, CU, Registers</a:t>
            </a:r>
          </a:p>
          <a:p>
            <a:pPr algn="just"/>
            <a:endParaRPr lang="en-US" sz="2400" dirty="0"/>
          </a:p>
          <a:p>
            <a:pPr algn="just">
              <a:buFontTx/>
              <a:buChar char="•"/>
            </a:pPr>
            <a:r>
              <a:rPr lang="en-US" sz="2400" dirty="0"/>
              <a:t>ALU Performs Arithmetic and logical operations</a:t>
            </a:r>
          </a:p>
          <a:p>
            <a:pPr algn="just"/>
            <a:endParaRPr lang="en-US" sz="2400" dirty="0"/>
          </a:p>
          <a:p>
            <a:pPr algn="just">
              <a:buFontTx/>
              <a:buChar char="•"/>
            </a:pPr>
            <a:r>
              <a:rPr lang="en-US" sz="2400" dirty="0"/>
              <a:t>CU  Provides control signals in accordance with some timings which in turn controls the execution process</a:t>
            </a:r>
          </a:p>
          <a:p>
            <a:pPr algn="just"/>
            <a:endParaRPr lang="en-US" sz="2400" dirty="0"/>
          </a:p>
          <a:p>
            <a:pPr algn="just">
              <a:buFontTx/>
              <a:buChar char="•"/>
            </a:pPr>
            <a:r>
              <a:rPr lang="en-US" sz="2400" dirty="0"/>
              <a:t>Register Stores data and result and speeds up the operation</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11</a:t>
            </a:fld>
            <a:endParaRPr lang="en-US"/>
          </a:p>
        </p:txBody>
      </p:sp>
    </p:spTree>
    <p:extLst>
      <p:ext uri="{BB962C8B-B14F-4D97-AF65-F5344CB8AC3E}">
        <p14:creationId xmlns:p14="http://schemas.microsoft.com/office/powerpoint/2010/main" val="501926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36">
                                            <p:txEl>
                                              <p:pRg st="0" end="0"/>
                                            </p:txEl>
                                          </p:spTgt>
                                        </p:tgtEl>
                                        <p:attrNameLst>
                                          <p:attrName>style.visibility</p:attrName>
                                        </p:attrNameLst>
                                      </p:cBhvr>
                                      <p:to>
                                        <p:strVal val="visible"/>
                                      </p:to>
                                    </p:set>
                                    <p:animEffect transition="in" filter="fade">
                                      <p:cBhvr>
                                        <p:cTn id="7" dur="500"/>
                                        <p:tgtEl>
                                          <p:spTgt spid="696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9636">
                                            <p:txEl>
                                              <p:pRg st="2" end="2"/>
                                            </p:txEl>
                                          </p:spTgt>
                                        </p:tgtEl>
                                        <p:attrNameLst>
                                          <p:attrName>style.visibility</p:attrName>
                                        </p:attrNameLst>
                                      </p:cBhvr>
                                      <p:to>
                                        <p:strVal val="visible"/>
                                      </p:to>
                                    </p:set>
                                    <p:animEffect transition="in" filter="fade">
                                      <p:cBhvr>
                                        <p:cTn id="12" dur="1000"/>
                                        <p:tgtEl>
                                          <p:spTgt spid="69636">
                                            <p:txEl>
                                              <p:pRg st="2" end="2"/>
                                            </p:txEl>
                                          </p:spTgt>
                                        </p:tgtEl>
                                      </p:cBhvr>
                                    </p:animEffect>
                                    <p:anim calcmode="lin" valueType="num">
                                      <p:cBhvr>
                                        <p:cTn id="13" dur="1000" fill="hold"/>
                                        <p:tgtEl>
                                          <p:spTgt spid="6963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96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636">
                                            <p:txEl>
                                              <p:pRg st="4" end="4"/>
                                            </p:txEl>
                                          </p:spTgt>
                                        </p:tgtEl>
                                        <p:attrNameLst>
                                          <p:attrName>style.visibility</p:attrName>
                                        </p:attrNameLst>
                                      </p:cBhvr>
                                      <p:to>
                                        <p:strVal val="visible"/>
                                      </p:to>
                                    </p:set>
                                    <p:anim calcmode="lin" valueType="num">
                                      <p:cBhvr additive="base">
                                        <p:cTn id="19" dur="500" fill="hold"/>
                                        <p:tgtEl>
                                          <p:spTgt spid="6963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9636">
                                            <p:txEl>
                                              <p:pRg st="6" end="6"/>
                                            </p:txEl>
                                          </p:spTgt>
                                        </p:tgtEl>
                                        <p:attrNameLst>
                                          <p:attrName>style.visibility</p:attrName>
                                        </p:attrNameLst>
                                      </p:cBhvr>
                                      <p:to>
                                        <p:strVal val="visible"/>
                                      </p:to>
                                    </p:set>
                                    <p:anim calcmode="lin" valueType="num">
                                      <p:cBhvr additive="base">
                                        <p:cTn id="25" dur="500" fill="hold"/>
                                        <p:tgtEl>
                                          <p:spTgt spid="6963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9636">
                                            <p:txEl>
                                              <p:pRg st="8" end="8"/>
                                            </p:txEl>
                                          </p:spTgt>
                                        </p:tgtEl>
                                        <p:attrNameLst>
                                          <p:attrName>style.visibility</p:attrName>
                                        </p:attrNameLst>
                                      </p:cBhvr>
                                      <p:to>
                                        <p:strVal val="visible"/>
                                      </p:to>
                                    </p:set>
                                    <p:anim calcmode="lin" valueType="num">
                                      <p:cBhvr additive="base">
                                        <p:cTn id="31" dur="500" fill="hold"/>
                                        <p:tgtEl>
                                          <p:spTgt spid="6963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963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9636">
                                            <p:txEl>
                                              <p:pRg st="10" end="10"/>
                                            </p:txEl>
                                          </p:spTgt>
                                        </p:tgtEl>
                                        <p:attrNameLst>
                                          <p:attrName>style.visibility</p:attrName>
                                        </p:attrNameLst>
                                      </p:cBhvr>
                                      <p:to>
                                        <p:strVal val="visible"/>
                                      </p:to>
                                    </p:set>
                                    <p:anim calcmode="lin" valueType="num">
                                      <p:cBhvr additive="base">
                                        <p:cTn id="37" dur="500" fill="hold"/>
                                        <p:tgtEl>
                                          <p:spTgt spid="69636">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963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9636">
                                            <p:txEl>
                                              <p:pRg st="12" end="12"/>
                                            </p:txEl>
                                          </p:spTgt>
                                        </p:tgtEl>
                                        <p:attrNameLst>
                                          <p:attrName>style.visibility</p:attrName>
                                        </p:attrNameLst>
                                      </p:cBhvr>
                                      <p:to>
                                        <p:strVal val="visible"/>
                                      </p:to>
                                    </p:set>
                                    <p:anim calcmode="lin" valueType="num">
                                      <p:cBhvr additive="base">
                                        <p:cTn id="43" dur="500" fill="hold"/>
                                        <p:tgtEl>
                                          <p:spTgt spid="69636">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963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b="1" dirty="0"/>
              <a:t>IP - </a:t>
            </a:r>
            <a:r>
              <a:rPr lang="en-US" dirty="0"/>
              <a:t>Instruction Pointer </a:t>
            </a:r>
          </a:p>
          <a:p>
            <a:pPr marL="0" indent="0">
              <a:buNone/>
            </a:pPr>
            <a:r>
              <a:rPr lang="en-US" dirty="0"/>
              <a:t>      16 bit register</a:t>
            </a:r>
          </a:p>
          <a:p>
            <a:pPr marL="0" indent="0">
              <a:buNone/>
            </a:pPr>
            <a:r>
              <a:rPr lang="en-US" dirty="0"/>
              <a:t>      stores the address of the next instruction</a:t>
            </a:r>
          </a:p>
          <a:p>
            <a:pPr marL="0" indent="0">
              <a:buNone/>
            </a:pPr>
            <a:r>
              <a:rPr lang="en-US" dirty="0"/>
              <a:t>           to be executed </a:t>
            </a:r>
          </a:p>
          <a:p>
            <a:pPr marL="0" indent="0">
              <a:buNone/>
            </a:pPr>
            <a:r>
              <a:rPr lang="en-US" dirty="0"/>
              <a:t>      also acts as an offset for CS register.</a:t>
            </a:r>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110</a:t>
            </a:fld>
            <a:endParaRPr lang="en-US"/>
          </a:p>
        </p:txBody>
      </p:sp>
    </p:spTree>
    <p:extLst>
      <p:ext uri="{BB962C8B-B14F-4D97-AF65-F5344CB8AC3E}">
        <p14:creationId xmlns:p14="http://schemas.microsoft.com/office/powerpoint/2010/main" val="4169497204"/>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Segment </a:t>
            </a:r>
            <a:r>
              <a:rPr lang="en-US" b="1" dirty="0"/>
              <a:t>Registers</a:t>
            </a:r>
            <a:endParaRPr lang="en-US" dirty="0"/>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pPr marL="0" indent="0">
              <a:buNone/>
            </a:pPr>
            <a:r>
              <a:rPr lang="en-US" b="1" dirty="0"/>
              <a:t>CS - Code Segment Register:</a:t>
            </a:r>
            <a:r>
              <a:rPr lang="en-US" dirty="0"/>
              <a:t/>
            </a:r>
            <a:br>
              <a:rPr lang="en-US" dirty="0"/>
            </a:br>
            <a:r>
              <a:rPr lang="en-US" dirty="0"/>
              <a:t>        user cannot modify the content of these registers</a:t>
            </a:r>
          </a:p>
          <a:p>
            <a:pPr marL="0" indent="0">
              <a:buNone/>
            </a:pPr>
            <a:r>
              <a:rPr lang="en-US" dirty="0"/>
              <a:t>        Only the microprocessor's compiler can do this</a:t>
            </a:r>
          </a:p>
          <a:p>
            <a:pPr marL="0" indent="0">
              <a:buNone/>
            </a:pPr>
            <a:r>
              <a:rPr lang="en-US" b="1" dirty="0"/>
              <a:t>DS - Data Segment Register:</a:t>
            </a:r>
            <a:r>
              <a:rPr lang="en-US" dirty="0"/>
              <a:t/>
            </a:r>
            <a:br>
              <a:rPr lang="en-US" dirty="0"/>
            </a:br>
            <a:r>
              <a:rPr lang="en-US" dirty="0"/>
              <a:t>         The user can modify the content of the data segment. </a:t>
            </a:r>
          </a:p>
          <a:p>
            <a:pPr marL="0" indent="0">
              <a:buNone/>
            </a:pPr>
            <a:r>
              <a:rPr lang="en-US" b="1" dirty="0"/>
              <a:t>SS -  Stack Segment Registers:</a:t>
            </a:r>
            <a:r>
              <a:rPr lang="en-US" dirty="0"/>
              <a:t/>
            </a:r>
            <a:br>
              <a:rPr lang="en-US" dirty="0"/>
            </a:br>
            <a:r>
              <a:rPr lang="en-US" dirty="0"/>
              <a:t>       used to store the information about the memory segment.         </a:t>
            </a:r>
          </a:p>
          <a:p>
            <a:pPr marL="0" indent="0">
              <a:buNone/>
            </a:pPr>
            <a:r>
              <a:rPr lang="en-US" dirty="0"/>
              <a:t>        operations of the SS are mainly Push and Pop.</a:t>
            </a:r>
          </a:p>
          <a:p>
            <a:pPr marL="0" indent="0">
              <a:buNone/>
            </a:pPr>
            <a:r>
              <a:rPr lang="en-US" b="1" dirty="0"/>
              <a:t>ES - Extra Segment Register:</a:t>
            </a:r>
            <a:r>
              <a:rPr lang="en-US" dirty="0"/>
              <a:t/>
            </a:r>
            <a:br>
              <a:rPr lang="en-US" dirty="0"/>
            </a:br>
            <a:r>
              <a:rPr lang="en-US" dirty="0"/>
              <a:t>        By default, the control of the compiler remains in the DS where the user can add and modify the instructions</a:t>
            </a:r>
          </a:p>
          <a:p>
            <a:pPr marL="0" indent="0">
              <a:buNone/>
            </a:pPr>
            <a:r>
              <a:rPr lang="en-US" dirty="0"/>
              <a:t>      If there is less space in that segment, then ES is used</a:t>
            </a:r>
          </a:p>
          <a:p>
            <a:pPr marL="0" indent="0">
              <a:buNone/>
            </a:pPr>
            <a:r>
              <a:rPr lang="en-US" dirty="0"/>
              <a:t>     Also used for copying purpose.</a:t>
            </a:r>
          </a:p>
        </p:txBody>
      </p:sp>
      <p:sp>
        <p:nvSpPr>
          <p:cNvPr id="4" name="Slide Number Placeholder 3"/>
          <p:cNvSpPr>
            <a:spLocks noGrp="1"/>
          </p:cNvSpPr>
          <p:nvPr>
            <p:ph type="sldNum" sz="quarter" idx="12"/>
          </p:nvPr>
        </p:nvSpPr>
        <p:spPr/>
        <p:txBody>
          <a:bodyPr/>
          <a:lstStyle/>
          <a:p>
            <a:fld id="{A1A6BA4E-CDAE-4DEF-A7CA-99055C502B84}" type="slidenum">
              <a:rPr lang="en-US" smtClean="0"/>
              <a:pPr/>
              <a:t>111</a:t>
            </a:fld>
            <a:endParaRPr lang="en-US"/>
          </a:p>
        </p:txBody>
      </p:sp>
    </p:spTree>
    <p:extLst>
      <p:ext uri="{BB962C8B-B14F-4D97-AF65-F5344CB8AC3E}">
        <p14:creationId xmlns:p14="http://schemas.microsoft.com/office/powerpoint/2010/main" val="3479972186"/>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Flag </a:t>
            </a:r>
            <a:r>
              <a:rPr lang="en-US" b="1" dirty="0"/>
              <a:t>or Status Register</a:t>
            </a:r>
            <a:endParaRPr lang="en-US" dirty="0"/>
          </a:p>
        </p:txBody>
      </p:sp>
      <p:sp>
        <p:nvSpPr>
          <p:cNvPr id="3" name="Content Placeholder 2"/>
          <p:cNvSpPr>
            <a:spLocks noGrp="1"/>
          </p:cNvSpPr>
          <p:nvPr>
            <p:ph idx="1"/>
          </p:nvPr>
        </p:nvSpPr>
        <p:spPr/>
        <p:txBody>
          <a:bodyPr/>
          <a:lstStyle/>
          <a:p>
            <a:r>
              <a:rPr lang="en-US" dirty="0"/>
              <a:t>16-bit register </a:t>
            </a:r>
          </a:p>
          <a:p>
            <a:r>
              <a:rPr lang="en-US" dirty="0"/>
              <a:t>contains 9 flags</a:t>
            </a:r>
          </a:p>
          <a:p>
            <a:r>
              <a:rPr lang="en-US" dirty="0"/>
              <a:t>remaining 7 bits are idle in this register</a:t>
            </a:r>
          </a:p>
          <a:p>
            <a:r>
              <a:rPr lang="en-US" dirty="0"/>
              <a:t>These flags tell about the status of the processor after any arithmetic or logical operation</a:t>
            </a:r>
          </a:p>
          <a:p>
            <a:r>
              <a:rPr lang="en-US" dirty="0"/>
              <a:t>IF the flag value is 1, the flag is set, and if it is 0, it is said to be reset. </a:t>
            </a:r>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112</a:t>
            </a:fld>
            <a:endParaRPr lang="en-US"/>
          </a:p>
        </p:txBody>
      </p:sp>
    </p:spTree>
    <p:extLst>
      <p:ext uri="{BB962C8B-B14F-4D97-AF65-F5344CB8AC3E}">
        <p14:creationId xmlns:p14="http://schemas.microsoft.com/office/powerpoint/2010/main" val="1605796766"/>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Microcomputer</a:t>
            </a:r>
            <a:endParaRPr lang="en-US" dirty="0"/>
          </a:p>
        </p:txBody>
      </p:sp>
      <p:sp>
        <p:nvSpPr>
          <p:cNvPr id="4" name="Text Placeholder 3"/>
          <p:cNvSpPr>
            <a:spLocks noGrp="1"/>
          </p:cNvSpPr>
          <p:nvPr>
            <p:ph type="body" idx="1"/>
          </p:nvPr>
        </p:nvSpPr>
        <p:spPr/>
        <p:txBody>
          <a:bodyPr/>
          <a:lstStyle/>
          <a:p>
            <a:endParaRPr lang="en-US" dirty="0"/>
          </a:p>
        </p:txBody>
      </p:sp>
      <p:sp>
        <p:nvSpPr>
          <p:cNvPr id="5" name="Text Placeholder 4"/>
          <p:cNvSpPr>
            <a:spLocks noGrp="1"/>
          </p:cNvSpPr>
          <p:nvPr>
            <p:ph type="body" sz="quarter" idx="3"/>
          </p:nvPr>
        </p:nvSpPr>
        <p:spPr/>
        <p:txBody>
          <a:bodyPr/>
          <a:lstStyle/>
          <a:p>
            <a:r>
              <a:rPr lang="en-US" dirty="0"/>
              <a:t>Block Diagram</a:t>
            </a:r>
          </a:p>
        </p:txBody>
      </p:sp>
      <p:pic>
        <p:nvPicPr>
          <p:cNvPr id="9"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4800600" y="2286000"/>
            <a:ext cx="4114800" cy="358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half" idx="2"/>
          </p:nvPr>
        </p:nvSpPr>
        <p:spPr/>
        <p:txBody>
          <a:bodyPr>
            <a:normAutofit fontScale="92500" lnSpcReduction="10000"/>
          </a:bodyPr>
          <a:lstStyle/>
          <a:p>
            <a:r>
              <a:rPr lang="en-US" dirty="0"/>
              <a:t>A digital computer with one microprocessor which acts as a CPU </a:t>
            </a:r>
          </a:p>
          <a:p>
            <a:r>
              <a:rPr lang="en-US" dirty="0"/>
              <a:t>A  complete computer on a small scale, designed for use by one person at a time</a:t>
            </a:r>
          </a:p>
          <a:p>
            <a:r>
              <a:rPr lang="en-US" dirty="0"/>
              <a:t> called a personal computer (PC)</a:t>
            </a:r>
          </a:p>
          <a:p>
            <a:r>
              <a:rPr lang="en-US" dirty="0"/>
              <a:t>a device based on a single-chip microprocessor</a:t>
            </a:r>
          </a:p>
          <a:p>
            <a:r>
              <a:rPr lang="en-US" dirty="0"/>
              <a:t>includes laptops and desktops</a:t>
            </a:r>
          </a:p>
          <a:p>
            <a:endParaRPr lang="en-US" dirty="0"/>
          </a:p>
        </p:txBody>
      </p:sp>
      <p:sp>
        <p:nvSpPr>
          <p:cNvPr id="3" name="Slide Number Placeholder 2"/>
          <p:cNvSpPr>
            <a:spLocks noGrp="1"/>
          </p:cNvSpPr>
          <p:nvPr>
            <p:ph type="sldNum" sz="quarter" idx="12"/>
          </p:nvPr>
        </p:nvSpPr>
        <p:spPr/>
        <p:txBody>
          <a:bodyPr/>
          <a:lstStyle/>
          <a:p>
            <a:fld id="{A1A6BA4E-CDAE-4DEF-A7CA-99055C502B84}" type="slidenum">
              <a:rPr lang="en-US" smtClean="0"/>
              <a:pPr/>
              <a:t>113</a:t>
            </a:fld>
            <a:endParaRPr lang="en-US"/>
          </a:p>
        </p:txBody>
      </p:sp>
    </p:spTree>
    <p:extLst>
      <p:ext uri="{BB962C8B-B14F-4D97-AF65-F5344CB8AC3E}">
        <p14:creationId xmlns:p14="http://schemas.microsoft.com/office/powerpoint/2010/main" val="168836345"/>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3055938"/>
            <a:ext cx="7696200" cy="1431925"/>
          </a:xfrm>
        </p:spPr>
        <p:txBody>
          <a:bodyPr>
            <a:normAutofit fontScale="90000"/>
          </a:bodyPr>
          <a:lstStyle/>
          <a:p>
            <a:pPr eaLnBrk="1" fontAlgn="auto" hangingPunct="1">
              <a:spcAft>
                <a:spcPts val="0"/>
              </a:spcAft>
              <a:defRPr/>
            </a:pPr>
            <a:r>
              <a:rPr lang="en-US">
                <a:solidFill>
                  <a:srgbClr val="FFCC00"/>
                </a:solidFill>
              </a:rPr>
              <a:t>Introduction to 8086 Assembly Language</a:t>
            </a:r>
          </a:p>
        </p:txBody>
      </p:sp>
      <p:sp>
        <p:nvSpPr>
          <p:cNvPr id="3075" name="Rectangle 3"/>
          <p:cNvSpPr>
            <a:spLocks noGrp="1" noChangeArrowheads="1"/>
          </p:cNvSpPr>
          <p:nvPr>
            <p:ph type="subTitle" idx="1"/>
          </p:nvPr>
        </p:nvSpPr>
        <p:spPr>
          <a:xfrm>
            <a:off x="609600" y="5073650"/>
            <a:ext cx="7772400" cy="1524000"/>
          </a:xfrm>
        </p:spPr>
        <p:txBody>
          <a:bodyPr rtlCol="0"/>
          <a:lstStyle/>
          <a:p>
            <a:pPr algn="r" eaLnBrk="1" fontAlgn="auto" hangingPunct="1">
              <a:spcAft>
                <a:spcPts val="0"/>
              </a:spcAft>
              <a:buFont typeface="Arial" panose="020B0604020202020204" pitchFamily="34" charset="0"/>
              <a:buNone/>
              <a:defRPr/>
            </a:pPr>
            <a:r>
              <a:rPr lang="en-US" sz="2800" b="1" i="1"/>
              <a:t>Assembly Language Programming</a:t>
            </a:r>
            <a:endParaRPr lang="en-US" sz="2800" i="1"/>
          </a:p>
        </p:txBody>
      </p:sp>
      <p:sp>
        <p:nvSpPr>
          <p:cNvPr id="7172" name="Line 4"/>
          <p:cNvSpPr>
            <a:spLocks noChangeShapeType="1"/>
          </p:cNvSpPr>
          <p:nvPr/>
        </p:nvSpPr>
        <p:spPr bwMode="auto">
          <a:xfrm>
            <a:off x="1676400" y="5029200"/>
            <a:ext cx="6629400" cy="0"/>
          </a:xfrm>
          <a:prstGeom prst="line">
            <a:avLst/>
          </a:prstGeom>
          <a:noFill/>
          <a:ln w="28575">
            <a:solidFill>
              <a:schemeClr val="tx1"/>
            </a:solidFill>
            <a:round/>
            <a:headEnd/>
            <a:tailEnd/>
          </a:ln>
        </p:spPr>
        <p:txBody>
          <a:bodyPr wrap="none" anchor="ctr"/>
          <a:lstStyle/>
          <a:p>
            <a:endParaRPr lang="en-US"/>
          </a:p>
        </p:txBody>
      </p:sp>
      <p:sp>
        <p:nvSpPr>
          <p:cNvPr id="2" name="Slide Number Placeholder 1"/>
          <p:cNvSpPr>
            <a:spLocks noGrp="1"/>
          </p:cNvSpPr>
          <p:nvPr>
            <p:ph type="sldNum" sz="quarter" idx="12"/>
          </p:nvPr>
        </p:nvSpPr>
        <p:spPr/>
        <p:txBody>
          <a:bodyPr/>
          <a:lstStyle/>
          <a:p>
            <a:fld id="{A1A6BA4E-CDAE-4DEF-A7CA-99055C502B84}" type="slidenum">
              <a:rPr lang="en-US" smtClean="0"/>
              <a:pPr/>
              <a:t>114</a:t>
            </a:fld>
            <a:endParaRPr lang="en-US"/>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500042"/>
            <a:ext cx="8229600" cy="758846"/>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Statements</a:t>
            </a:r>
          </a:p>
        </p:txBody>
      </p:sp>
      <p:sp>
        <p:nvSpPr>
          <p:cNvPr id="6147" name="Rectangle 3"/>
          <p:cNvSpPr>
            <a:spLocks noGrp="1" noChangeArrowheads="1"/>
          </p:cNvSpPr>
          <p:nvPr>
            <p:ph type="body" sz="half" idx="1"/>
          </p:nvPr>
        </p:nvSpPr>
        <p:spPr>
          <a:xfrm>
            <a:off x="571472" y="1428736"/>
            <a:ext cx="8220075" cy="3382962"/>
          </a:xfrm>
        </p:spPr>
        <p:txBody>
          <a:bodyPr rtlCol="0">
            <a:normAutofit lnSpcReduction="10000"/>
          </a:bodyPr>
          <a:lstStyle/>
          <a:p>
            <a:pPr eaLnBrk="1" fontAlgn="auto" hangingPunct="1">
              <a:lnSpc>
                <a:spcPct val="80000"/>
              </a:lnSpc>
              <a:spcAft>
                <a:spcPts val="0"/>
              </a:spcAft>
              <a:buFont typeface="Arial" panose="020B0604020202020204" pitchFamily="34" charset="0"/>
              <a:buChar char="•"/>
              <a:defRPr/>
            </a:pPr>
            <a:r>
              <a:rPr lang="en-US" sz="2400" b="1" dirty="0"/>
              <a:t>Program consist of statement, one per line.</a:t>
            </a:r>
          </a:p>
          <a:p>
            <a:pPr eaLnBrk="1" fontAlgn="auto" hangingPunct="1">
              <a:lnSpc>
                <a:spcPct val="80000"/>
              </a:lnSpc>
              <a:spcAft>
                <a:spcPts val="0"/>
              </a:spcAft>
              <a:buFont typeface="Wingdings" pitchFamily="2" charset="2"/>
              <a:buNone/>
              <a:defRPr/>
            </a:pPr>
            <a:endParaRPr lang="en-US" sz="2400" b="1" dirty="0"/>
          </a:p>
          <a:p>
            <a:pPr eaLnBrk="1" fontAlgn="auto" hangingPunct="1">
              <a:lnSpc>
                <a:spcPct val="80000"/>
              </a:lnSpc>
              <a:spcAft>
                <a:spcPts val="0"/>
              </a:spcAft>
              <a:buFont typeface="Arial" panose="020B0604020202020204" pitchFamily="34" charset="0"/>
              <a:buChar char="•"/>
              <a:defRPr/>
            </a:pPr>
            <a:r>
              <a:rPr lang="en-US" sz="2400" b="1" dirty="0"/>
              <a:t>Each statement  is either an </a:t>
            </a:r>
            <a:r>
              <a:rPr lang="en-US" sz="2400" b="1" dirty="0">
                <a:solidFill>
                  <a:srgbClr val="00B050"/>
                </a:solidFill>
              </a:rPr>
              <a:t>instruction</a:t>
            </a:r>
            <a:r>
              <a:rPr lang="en-US" sz="2400" b="1" dirty="0"/>
              <a:t>, which the assembler translate into machine code, or </a:t>
            </a:r>
            <a:r>
              <a:rPr lang="en-US" sz="2400" b="1" dirty="0">
                <a:solidFill>
                  <a:srgbClr val="00B050"/>
                </a:solidFill>
              </a:rPr>
              <a:t>assembler directive</a:t>
            </a:r>
            <a:r>
              <a:rPr lang="en-US" sz="2400" b="1" dirty="0"/>
              <a:t>, which instructs the assembler to perform some specific task, such as allocating memory space for a variable or creating a procedure.</a:t>
            </a:r>
          </a:p>
          <a:p>
            <a:pPr eaLnBrk="1" fontAlgn="auto" hangingPunct="1">
              <a:lnSpc>
                <a:spcPct val="80000"/>
              </a:lnSpc>
              <a:spcAft>
                <a:spcPts val="0"/>
              </a:spcAft>
              <a:buFont typeface="Arial" panose="020B0604020202020204" pitchFamily="34" charset="0"/>
              <a:buChar char="•"/>
              <a:defRPr/>
            </a:pPr>
            <a:endParaRPr lang="en-US" sz="2400" b="1" dirty="0"/>
          </a:p>
          <a:p>
            <a:pPr eaLnBrk="1" fontAlgn="auto" hangingPunct="1">
              <a:lnSpc>
                <a:spcPct val="80000"/>
              </a:lnSpc>
              <a:spcAft>
                <a:spcPts val="0"/>
              </a:spcAft>
              <a:buFont typeface="Arial" panose="020B0604020202020204" pitchFamily="34" charset="0"/>
              <a:buChar char="•"/>
              <a:defRPr/>
            </a:pPr>
            <a:r>
              <a:rPr lang="en-US" sz="2400" b="1" dirty="0"/>
              <a:t>Both instructions and directives have up to four fields: </a:t>
            </a:r>
          </a:p>
          <a:p>
            <a:pPr eaLnBrk="1" fontAlgn="auto" hangingPunct="1">
              <a:lnSpc>
                <a:spcPct val="80000"/>
              </a:lnSpc>
              <a:spcAft>
                <a:spcPts val="0"/>
              </a:spcAft>
              <a:buFont typeface="Arial" panose="020B0604020202020204" pitchFamily="34" charset="0"/>
              <a:buChar char="•"/>
              <a:defRPr/>
            </a:pPr>
            <a:endParaRPr lang="en-US" sz="2400" b="1" dirty="0"/>
          </a:p>
          <a:p>
            <a:pPr eaLnBrk="1" fontAlgn="auto" hangingPunct="1">
              <a:lnSpc>
                <a:spcPct val="80000"/>
              </a:lnSpc>
              <a:spcAft>
                <a:spcPts val="0"/>
              </a:spcAft>
              <a:buFont typeface="Arial" panose="020B0604020202020204" pitchFamily="34" charset="0"/>
              <a:buChar char="•"/>
              <a:defRPr/>
            </a:pPr>
            <a:r>
              <a:rPr lang="en-US" sz="2400" b="1" dirty="0"/>
              <a:t>At least one blank or tab character must separate the fields</a:t>
            </a:r>
          </a:p>
        </p:txBody>
      </p:sp>
      <p:sp>
        <p:nvSpPr>
          <p:cNvPr id="6148" name="Rectangle 4"/>
          <p:cNvSpPr>
            <a:spLocks noChangeArrowheads="1"/>
          </p:cNvSpPr>
          <p:nvPr/>
        </p:nvSpPr>
        <p:spPr bwMode="auto">
          <a:xfrm>
            <a:off x="893763" y="4652963"/>
            <a:ext cx="7781925" cy="579437"/>
          </a:xfrm>
          <a:prstGeom prst="rect">
            <a:avLst/>
          </a:prstGeom>
          <a:noFill/>
          <a:ln w="9525">
            <a:noFill/>
            <a:miter lim="800000"/>
            <a:headEnd/>
            <a:tailEnd/>
          </a:ln>
          <a:effectLst/>
        </p:spPr>
        <p:txBody>
          <a:bodyPr wrap="none">
            <a:spAutoFit/>
          </a:bodyPr>
          <a:lstStyle/>
          <a:p>
            <a:pPr eaLnBrk="1" hangingPunct="1">
              <a:defRPr/>
            </a:pPr>
            <a:r>
              <a:rPr lang="en-US" sz="3200" b="1">
                <a:solidFill>
                  <a:srgbClr val="FF9966"/>
                </a:solidFill>
                <a:effectLst>
                  <a:outerShdw blurRad="38100" dist="38100" dir="2700000" algn="tl">
                    <a:srgbClr val="000000"/>
                  </a:outerShdw>
                </a:effectLst>
              </a:rPr>
              <a:t>name   operation  operand(s)  comment</a:t>
            </a:r>
          </a:p>
        </p:txBody>
      </p:sp>
      <p:sp>
        <p:nvSpPr>
          <p:cNvPr id="2" name="Slide Number Placeholder 1"/>
          <p:cNvSpPr>
            <a:spLocks noGrp="1"/>
          </p:cNvSpPr>
          <p:nvPr>
            <p:ph type="sldNum" sz="quarter" idx="12"/>
          </p:nvPr>
        </p:nvSpPr>
        <p:spPr/>
        <p:txBody>
          <a:bodyPr/>
          <a:lstStyle/>
          <a:p>
            <a:fld id="{666A1C7C-12C9-46AA-9616-6448CA26F0CE}" type="slidenum">
              <a:rPr lang="en-US" smtClean="0"/>
              <a:pPr/>
              <a:t>115</a:t>
            </a:fld>
            <a:endParaRPr lang="en-US"/>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28596" y="0"/>
            <a:ext cx="8229600" cy="1143000"/>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Statements</a:t>
            </a:r>
          </a:p>
        </p:txBody>
      </p:sp>
      <p:sp>
        <p:nvSpPr>
          <p:cNvPr id="12291" name="Rectangle 3"/>
          <p:cNvSpPr>
            <a:spLocks noGrp="1"/>
          </p:cNvSpPr>
          <p:nvPr>
            <p:ph type="body" sz="half" idx="1"/>
          </p:nvPr>
        </p:nvSpPr>
        <p:spPr>
          <a:xfrm>
            <a:off x="571472" y="1428736"/>
            <a:ext cx="8220075" cy="2808287"/>
          </a:xfrm>
        </p:spPr>
        <p:txBody>
          <a:bodyPr/>
          <a:lstStyle/>
          <a:p>
            <a:pPr eaLnBrk="1" hangingPunct="1">
              <a:lnSpc>
                <a:spcPct val="80000"/>
              </a:lnSpc>
            </a:pPr>
            <a:r>
              <a:rPr lang="en-US" altLang="en-US" sz="2400" b="1" dirty="0" smtClean="0"/>
              <a:t>An example of an instruction is</a:t>
            </a:r>
          </a:p>
          <a:p>
            <a:pPr eaLnBrk="1" hangingPunct="1">
              <a:lnSpc>
                <a:spcPct val="80000"/>
              </a:lnSpc>
              <a:buFont typeface="Wingdings" pitchFamily="2" charset="2"/>
              <a:buNone/>
            </a:pPr>
            <a:r>
              <a:rPr lang="en-US" altLang="en-US" sz="1800" b="1" dirty="0" smtClean="0">
                <a:solidFill>
                  <a:srgbClr val="FF9966"/>
                </a:solidFill>
              </a:rPr>
              <a:t>		</a:t>
            </a:r>
            <a:r>
              <a:rPr lang="en-US" altLang="en-US" sz="2400" b="1" dirty="0" smtClean="0">
                <a:solidFill>
                  <a:srgbClr val="FF9966"/>
                </a:solidFill>
              </a:rPr>
              <a:t>START:	MOV CX,5	    ; initialize counter</a:t>
            </a:r>
            <a:endParaRPr lang="en-US" altLang="en-US" sz="2400" b="1" dirty="0" smtClean="0"/>
          </a:p>
          <a:p>
            <a:pPr eaLnBrk="1" hangingPunct="1">
              <a:lnSpc>
                <a:spcPct val="80000"/>
              </a:lnSpc>
              <a:buFont typeface="Wingdings" pitchFamily="2" charset="2"/>
              <a:buNone/>
            </a:pPr>
            <a:endParaRPr lang="en-US" altLang="en-US" sz="2400" b="1" dirty="0" smtClean="0"/>
          </a:p>
          <a:p>
            <a:pPr eaLnBrk="1" hangingPunct="1">
              <a:lnSpc>
                <a:spcPct val="80000"/>
              </a:lnSpc>
              <a:buFont typeface="Wingdings" pitchFamily="2" charset="2"/>
              <a:buNone/>
            </a:pPr>
            <a:endParaRPr lang="en-US" altLang="en-US" sz="2400" b="1" dirty="0" smtClean="0"/>
          </a:p>
          <a:p>
            <a:pPr lvl="1" eaLnBrk="1" hangingPunct="1">
              <a:lnSpc>
                <a:spcPct val="80000"/>
              </a:lnSpc>
              <a:buClr>
                <a:srgbClr val="FFFF00"/>
              </a:buClr>
              <a:buFont typeface="Wingdings" pitchFamily="2" charset="2"/>
              <a:buChar char="Ø"/>
            </a:pPr>
            <a:r>
              <a:rPr lang="en-US" altLang="en-US" sz="2400" b="1" dirty="0" smtClean="0"/>
              <a:t>The name field consists of  the label</a:t>
            </a:r>
            <a:r>
              <a:rPr lang="en-US" altLang="en-US" sz="2400" b="1" dirty="0" smtClean="0">
                <a:solidFill>
                  <a:srgbClr val="FF9966"/>
                </a:solidFill>
              </a:rPr>
              <a:t> START:</a:t>
            </a:r>
          </a:p>
          <a:p>
            <a:pPr lvl="1" eaLnBrk="1" hangingPunct="1">
              <a:lnSpc>
                <a:spcPct val="80000"/>
              </a:lnSpc>
              <a:buClr>
                <a:srgbClr val="FFFF00"/>
              </a:buClr>
              <a:buFont typeface="Wingdings" pitchFamily="2" charset="2"/>
              <a:buChar char="Ø"/>
            </a:pPr>
            <a:r>
              <a:rPr lang="en-US" altLang="en-US" sz="2400" b="1" dirty="0" smtClean="0"/>
              <a:t>The operation is </a:t>
            </a:r>
            <a:r>
              <a:rPr lang="en-US" altLang="en-US" sz="2400" b="1" dirty="0" smtClean="0">
                <a:solidFill>
                  <a:srgbClr val="FF9966"/>
                </a:solidFill>
              </a:rPr>
              <a:t>MOV, </a:t>
            </a:r>
            <a:r>
              <a:rPr lang="en-US" altLang="en-US" sz="2400" b="1" dirty="0" smtClean="0"/>
              <a:t>the operands are </a:t>
            </a:r>
            <a:r>
              <a:rPr lang="en-US" altLang="en-US" sz="2400" b="1" dirty="0" smtClean="0">
                <a:solidFill>
                  <a:srgbClr val="FF9966"/>
                </a:solidFill>
              </a:rPr>
              <a:t>CX</a:t>
            </a:r>
            <a:r>
              <a:rPr lang="en-US" altLang="en-US" sz="2400" b="1" dirty="0" smtClean="0"/>
              <a:t> and </a:t>
            </a:r>
            <a:r>
              <a:rPr lang="en-US" altLang="en-US" sz="2400" b="1" dirty="0" smtClean="0">
                <a:solidFill>
                  <a:srgbClr val="FF9966"/>
                </a:solidFill>
              </a:rPr>
              <a:t>5</a:t>
            </a:r>
            <a:endParaRPr lang="en-US" altLang="en-US" sz="2400" b="1" dirty="0" smtClean="0"/>
          </a:p>
          <a:p>
            <a:pPr lvl="1" eaLnBrk="1" hangingPunct="1">
              <a:lnSpc>
                <a:spcPct val="80000"/>
              </a:lnSpc>
              <a:buClr>
                <a:srgbClr val="FFFF00"/>
              </a:buClr>
              <a:buFont typeface="Wingdings" pitchFamily="2" charset="2"/>
              <a:buChar char="Ø"/>
            </a:pPr>
            <a:r>
              <a:rPr lang="en-US" altLang="en-US" sz="2400" b="1" dirty="0" smtClean="0"/>
              <a:t>And the comment is  </a:t>
            </a:r>
            <a:r>
              <a:rPr lang="en-US" altLang="en-US" sz="2400" b="1" dirty="0" smtClean="0">
                <a:solidFill>
                  <a:srgbClr val="FF9966"/>
                </a:solidFill>
              </a:rPr>
              <a:t>; initialize counter</a:t>
            </a:r>
            <a:r>
              <a:rPr lang="en-US" altLang="en-US" b="1" dirty="0" smtClean="0"/>
              <a:t>  </a:t>
            </a:r>
          </a:p>
          <a:p>
            <a:pPr eaLnBrk="1" hangingPunct="1">
              <a:lnSpc>
                <a:spcPct val="80000"/>
              </a:lnSpc>
              <a:buFont typeface="Wingdings" pitchFamily="2" charset="2"/>
              <a:buNone/>
            </a:pPr>
            <a:endParaRPr lang="en-US" altLang="en-US" sz="2400" b="1" dirty="0" smtClean="0"/>
          </a:p>
        </p:txBody>
      </p:sp>
      <p:sp>
        <p:nvSpPr>
          <p:cNvPr id="56326" name="Rectangle 6"/>
          <p:cNvSpPr>
            <a:spLocks noChangeArrowheads="1"/>
          </p:cNvSpPr>
          <p:nvPr/>
        </p:nvSpPr>
        <p:spPr bwMode="auto">
          <a:xfrm>
            <a:off x="1571604" y="2285992"/>
            <a:ext cx="6850062" cy="519113"/>
          </a:xfrm>
          <a:prstGeom prst="rect">
            <a:avLst/>
          </a:prstGeom>
          <a:noFill/>
          <a:ln w="9525">
            <a:noFill/>
            <a:miter lim="800000"/>
            <a:headEnd/>
            <a:tailEnd/>
          </a:ln>
          <a:effectLst/>
        </p:spPr>
        <p:txBody>
          <a:bodyPr wrap="none">
            <a:spAutoFit/>
          </a:bodyPr>
          <a:lstStyle/>
          <a:p>
            <a:pPr eaLnBrk="1" hangingPunct="1">
              <a:defRPr/>
            </a:pPr>
            <a:r>
              <a:rPr lang="en-US" sz="2800" b="1">
                <a:solidFill>
                  <a:srgbClr val="FFFF00"/>
                </a:solidFill>
                <a:effectLst>
                  <a:outerShdw blurRad="38100" dist="38100" dir="2700000" algn="tl">
                    <a:srgbClr val="000000"/>
                  </a:outerShdw>
                </a:effectLst>
              </a:rPr>
              <a:t>name   operation  operand(s)  comment</a:t>
            </a:r>
          </a:p>
        </p:txBody>
      </p:sp>
      <p:sp>
        <p:nvSpPr>
          <p:cNvPr id="12293" name="Line 7"/>
          <p:cNvSpPr>
            <a:spLocks noChangeShapeType="1"/>
          </p:cNvSpPr>
          <p:nvPr/>
        </p:nvSpPr>
        <p:spPr bwMode="auto">
          <a:xfrm>
            <a:off x="2000232" y="2000240"/>
            <a:ext cx="217488" cy="360362"/>
          </a:xfrm>
          <a:prstGeom prst="line">
            <a:avLst/>
          </a:prstGeom>
          <a:noFill/>
          <a:ln w="28575">
            <a:solidFill>
              <a:schemeClr val="tx1"/>
            </a:solidFill>
            <a:round/>
            <a:headEnd/>
            <a:tailEnd type="triangle" w="med" len="med"/>
          </a:ln>
        </p:spPr>
        <p:txBody>
          <a:bodyPr/>
          <a:lstStyle/>
          <a:p>
            <a:endParaRPr lang="en-US"/>
          </a:p>
        </p:txBody>
      </p:sp>
      <p:sp>
        <p:nvSpPr>
          <p:cNvPr id="12294" name="Line 9"/>
          <p:cNvSpPr>
            <a:spLocks noChangeShapeType="1"/>
          </p:cNvSpPr>
          <p:nvPr/>
        </p:nvSpPr>
        <p:spPr bwMode="auto">
          <a:xfrm>
            <a:off x="2857488" y="2071678"/>
            <a:ext cx="217488" cy="360362"/>
          </a:xfrm>
          <a:prstGeom prst="line">
            <a:avLst/>
          </a:prstGeom>
          <a:noFill/>
          <a:ln w="28575">
            <a:solidFill>
              <a:schemeClr val="tx1"/>
            </a:solidFill>
            <a:round/>
            <a:headEnd/>
            <a:tailEnd type="triangle" w="med" len="med"/>
          </a:ln>
        </p:spPr>
        <p:txBody>
          <a:bodyPr/>
          <a:lstStyle/>
          <a:p>
            <a:endParaRPr lang="en-US"/>
          </a:p>
        </p:txBody>
      </p:sp>
      <p:sp>
        <p:nvSpPr>
          <p:cNvPr id="12295" name="Line 10"/>
          <p:cNvSpPr>
            <a:spLocks noChangeShapeType="1"/>
          </p:cNvSpPr>
          <p:nvPr/>
        </p:nvSpPr>
        <p:spPr bwMode="auto">
          <a:xfrm>
            <a:off x="4000496" y="2071678"/>
            <a:ext cx="217488" cy="360362"/>
          </a:xfrm>
          <a:prstGeom prst="line">
            <a:avLst/>
          </a:prstGeom>
          <a:noFill/>
          <a:ln w="28575">
            <a:solidFill>
              <a:schemeClr val="tx1"/>
            </a:solidFill>
            <a:round/>
            <a:headEnd/>
            <a:tailEnd type="triangle" w="med" len="med"/>
          </a:ln>
        </p:spPr>
        <p:txBody>
          <a:bodyPr/>
          <a:lstStyle/>
          <a:p>
            <a:endParaRPr lang="en-US"/>
          </a:p>
        </p:txBody>
      </p:sp>
      <p:sp>
        <p:nvSpPr>
          <p:cNvPr id="12296" name="Line 11"/>
          <p:cNvSpPr>
            <a:spLocks noChangeShapeType="1"/>
          </p:cNvSpPr>
          <p:nvPr/>
        </p:nvSpPr>
        <p:spPr bwMode="auto">
          <a:xfrm>
            <a:off x="6143636" y="2071678"/>
            <a:ext cx="217487" cy="360362"/>
          </a:xfrm>
          <a:prstGeom prst="line">
            <a:avLst/>
          </a:prstGeom>
          <a:noFill/>
          <a:ln w="28575">
            <a:solidFill>
              <a:schemeClr val="tx1"/>
            </a:solidFill>
            <a:round/>
            <a:headEnd/>
            <a:tailEnd type="triangle" w="med" len="med"/>
          </a:ln>
        </p:spPr>
        <p:txBody>
          <a:bodyPr/>
          <a:lstStyle/>
          <a:p>
            <a:endParaRPr lang="en-US"/>
          </a:p>
        </p:txBody>
      </p:sp>
      <p:grpSp>
        <p:nvGrpSpPr>
          <p:cNvPr id="2" name="Group 19"/>
          <p:cNvGrpSpPr>
            <a:grpSpLocks/>
          </p:cNvGrpSpPr>
          <p:nvPr/>
        </p:nvGrpSpPr>
        <p:grpSpPr bwMode="auto">
          <a:xfrm>
            <a:off x="571500" y="4310063"/>
            <a:ext cx="8220075" cy="2547938"/>
            <a:chOff x="360" y="2715"/>
            <a:chExt cx="5178" cy="1605"/>
          </a:xfrm>
        </p:grpSpPr>
        <p:sp>
          <p:nvSpPr>
            <p:cNvPr id="56325" name="Rectangle 5"/>
            <p:cNvSpPr>
              <a:spLocks noChangeArrowheads="1"/>
            </p:cNvSpPr>
            <p:nvPr/>
          </p:nvSpPr>
          <p:spPr bwMode="auto">
            <a:xfrm>
              <a:off x="360" y="2715"/>
              <a:ext cx="5178" cy="1605"/>
            </a:xfrm>
            <a:prstGeom prst="rect">
              <a:avLst/>
            </a:prstGeom>
            <a:noFill/>
            <a:ln w="9525">
              <a:noFill/>
              <a:miter lim="800000"/>
              <a:headEnd/>
              <a:tailEnd/>
            </a:ln>
            <a:effectLst/>
          </p:spPr>
          <p:txBody>
            <a:bodyPr/>
            <a:lstStyle/>
            <a:p>
              <a:pPr marL="342900" indent="-342900" eaLnBrk="1" hangingPunct="1">
                <a:lnSpc>
                  <a:spcPct val="80000"/>
                </a:lnSpc>
                <a:spcBef>
                  <a:spcPct val="20000"/>
                </a:spcBef>
                <a:buClr>
                  <a:schemeClr val="hlink"/>
                </a:buClr>
                <a:buSzPct val="90000"/>
                <a:buFont typeface="Wingdings" pitchFamily="2" charset="2"/>
                <a:buBlip>
                  <a:blip r:embed="rId3"/>
                </a:buBlip>
                <a:defRPr/>
              </a:pPr>
              <a:r>
                <a:rPr lang="en-US" sz="2400" b="1" dirty="0">
                  <a:effectLst>
                    <a:outerShdw blurRad="38100" dist="38100" dir="2700000" algn="tl">
                      <a:srgbClr val="000000"/>
                    </a:outerShdw>
                  </a:effectLst>
                </a:rPr>
                <a:t>An example of an assembler directive is</a:t>
              </a:r>
            </a:p>
            <a:p>
              <a:pPr marL="342900" indent="-342900" eaLnBrk="1" hangingPunct="1">
                <a:lnSpc>
                  <a:spcPct val="80000"/>
                </a:lnSpc>
                <a:spcBef>
                  <a:spcPct val="20000"/>
                </a:spcBef>
                <a:buClr>
                  <a:schemeClr val="hlink"/>
                </a:buClr>
                <a:buSzPct val="90000"/>
                <a:buFont typeface="Wingdings" pitchFamily="2" charset="2"/>
                <a:buNone/>
                <a:defRPr/>
              </a:pPr>
              <a:r>
                <a:rPr lang="en-US" b="1" dirty="0">
                  <a:solidFill>
                    <a:srgbClr val="FF9966"/>
                  </a:solidFill>
                  <a:effectLst>
                    <a:outerShdw blurRad="38100" dist="38100" dir="2700000" algn="tl">
                      <a:srgbClr val="000000"/>
                    </a:outerShdw>
                  </a:effectLst>
                </a:rPr>
                <a:t>		</a:t>
              </a:r>
              <a:r>
                <a:rPr lang="en-US" sz="2400" b="1" dirty="0">
                  <a:solidFill>
                    <a:srgbClr val="FF9966"/>
                  </a:solidFill>
                  <a:effectLst>
                    <a:outerShdw blurRad="38100" dist="38100" dir="2700000" algn="tl">
                      <a:srgbClr val="000000"/>
                    </a:outerShdw>
                  </a:effectLst>
                </a:rPr>
                <a:t>MAIN		PROC</a:t>
              </a:r>
            </a:p>
            <a:p>
              <a:pPr marL="342900" indent="-342900" eaLnBrk="1" hangingPunct="1">
                <a:lnSpc>
                  <a:spcPct val="80000"/>
                </a:lnSpc>
                <a:spcBef>
                  <a:spcPct val="20000"/>
                </a:spcBef>
                <a:buClr>
                  <a:schemeClr val="hlink"/>
                </a:buClr>
                <a:buSzPct val="90000"/>
                <a:buFont typeface="Wingdings" pitchFamily="2" charset="2"/>
                <a:buNone/>
                <a:defRPr/>
              </a:pPr>
              <a:endParaRPr lang="en-US" sz="2400" b="1" dirty="0">
                <a:effectLst>
                  <a:outerShdw blurRad="38100" dist="38100" dir="2700000" algn="tl">
                    <a:srgbClr val="000000"/>
                  </a:outerShdw>
                </a:effectLst>
              </a:endParaRPr>
            </a:p>
            <a:p>
              <a:pPr marL="342900" indent="-342900" eaLnBrk="1" hangingPunct="1">
                <a:lnSpc>
                  <a:spcPct val="80000"/>
                </a:lnSpc>
                <a:spcBef>
                  <a:spcPct val="20000"/>
                </a:spcBef>
                <a:buClr>
                  <a:schemeClr val="hlink"/>
                </a:buClr>
                <a:buSzPct val="90000"/>
                <a:buFont typeface="Wingdings" pitchFamily="2" charset="2"/>
                <a:buNone/>
                <a:defRPr/>
              </a:pPr>
              <a:endParaRPr lang="en-US" sz="2400" b="1" dirty="0">
                <a:effectLst>
                  <a:outerShdw blurRad="38100" dist="38100" dir="2700000" algn="tl">
                    <a:srgbClr val="000000"/>
                  </a:outerShdw>
                </a:effectLst>
              </a:endParaRPr>
            </a:p>
            <a:p>
              <a:pPr marL="742950" lvl="1" indent="-285750" eaLnBrk="1" hangingPunct="1">
                <a:lnSpc>
                  <a:spcPct val="80000"/>
                </a:lnSpc>
                <a:spcBef>
                  <a:spcPct val="20000"/>
                </a:spcBef>
                <a:buClr>
                  <a:srgbClr val="FFFF00"/>
                </a:buClr>
                <a:buFont typeface="Wingdings" pitchFamily="2" charset="2"/>
                <a:buChar char="Ø"/>
                <a:defRPr/>
              </a:pPr>
              <a:r>
                <a:rPr lang="en-US" sz="2400" b="1" dirty="0">
                  <a:solidFill>
                    <a:srgbClr val="FF9966"/>
                  </a:solidFill>
                  <a:effectLst>
                    <a:outerShdw blurRad="38100" dist="38100" dir="2700000" algn="tl">
                      <a:srgbClr val="000000"/>
                    </a:outerShdw>
                  </a:effectLst>
                </a:rPr>
                <a:t>MAIN</a:t>
              </a:r>
              <a:r>
                <a:rPr lang="en-US" sz="2400" b="1" dirty="0">
                  <a:effectLst>
                    <a:outerShdw blurRad="38100" dist="38100" dir="2700000" algn="tl">
                      <a:srgbClr val="000000"/>
                    </a:outerShdw>
                  </a:effectLst>
                </a:rPr>
                <a:t> is the name, and the operation field contains  </a:t>
              </a:r>
              <a:r>
                <a:rPr lang="en-US" sz="2400" b="1" dirty="0">
                  <a:solidFill>
                    <a:srgbClr val="FF9966"/>
                  </a:solidFill>
                  <a:effectLst>
                    <a:outerShdw blurRad="38100" dist="38100" dir="2700000" algn="tl">
                      <a:srgbClr val="000000"/>
                    </a:outerShdw>
                  </a:effectLst>
                </a:rPr>
                <a:t>PROC</a:t>
              </a:r>
              <a:endParaRPr lang="en-US" sz="2400" b="1" dirty="0">
                <a:effectLst>
                  <a:outerShdw blurRad="38100" dist="38100" dir="2700000" algn="tl">
                    <a:srgbClr val="000000"/>
                  </a:outerShdw>
                </a:effectLst>
              </a:endParaRPr>
            </a:p>
            <a:p>
              <a:pPr marL="742950" lvl="1" indent="-285750" eaLnBrk="1" hangingPunct="1">
                <a:lnSpc>
                  <a:spcPct val="80000"/>
                </a:lnSpc>
                <a:spcBef>
                  <a:spcPct val="20000"/>
                </a:spcBef>
                <a:buClr>
                  <a:srgbClr val="FFFF00"/>
                </a:buClr>
                <a:buFont typeface="Wingdings" pitchFamily="2" charset="2"/>
                <a:buChar char="Ø"/>
                <a:defRPr/>
              </a:pPr>
              <a:r>
                <a:rPr lang="en-US" sz="2400" b="1" dirty="0">
                  <a:effectLst>
                    <a:outerShdw blurRad="38100" dist="38100" dir="2700000" algn="tl">
                      <a:srgbClr val="000000"/>
                    </a:outerShdw>
                  </a:effectLst>
                </a:rPr>
                <a:t>This particular directive creates a procedure called </a:t>
              </a:r>
              <a:r>
                <a:rPr lang="en-US" sz="2400" b="1" dirty="0">
                  <a:solidFill>
                    <a:srgbClr val="FF9966"/>
                  </a:solidFill>
                  <a:effectLst>
                    <a:outerShdw blurRad="38100" dist="38100" dir="2700000" algn="tl">
                      <a:srgbClr val="000000"/>
                    </a:outerShdw>
                  </a:effectLst>
                </a:rPr>
                <a:t> MAIN</a:t>
              </a:r>
              <a:r>
                <a:rPr lang="en-US" sz="2000" b="1" dirty="0">
                  <a:effectLst>
                    <a:outerShdw blurRad="38100" dist="38100" dir="2700000" algn="tl">
                      <a:srgbClr val="000000"/>
                    </a:outerShdw>
                  </a:effectLst>
                </a:rPr>
                <a:t>  </a:t>
              </a:r>
            </a:p>
          </p:txBody>
        </p:sp>
        <p:sp>
          <p:nvSpPr>
            <p:cNvPr id="56332" name="Rectangle 12"/>
            <p:cNvSpPr>
              <a:spLocks noChangeArrowheads="1"/>
            </p:cNvSpPr>
            <p:nvPr/>
          </p:nvSpPr>
          <p:spPr bwMode="auto">
            <a:xfrm>
              <a:off x="855" y="3240"/>
              <a:ext cx="4315" cy="327"/>
            </a:xfrm>
            <a:prstGeom prst="rect">
              <a:avLst/>
            </a:prstGeom>
            <a:noFill/>
            <a:ln w="9525">
              <a:noFill/>
              <a:miter lim="800000"/>
              <a:headEnd/>
              <a:tailEnd/>
            </a:ln>
            <a:effectLst/>
          </p:spPr>
          <p:txBody>
            <a:bodyPr wrap="none">
              <a:spAutoFit/>
            </a:bodyPr>
            <a:lstStyle/>
            <a:p>
              <a:pPr eaLnBrk="1" hangingPunct="1">
                <a:defRPr/>
              </a:pPr>
              <a:r>
                <a:rPr lang="en-US" sz="2800" b="1" dirty="0">
                  <a:solidFill>
                    <a:srgbClr val="FFFF00"/>
                  </a:solidFill>
                  <a:effectLst>
                    <a:outerShdw blurRad="38100" dist="38100" dir="2700000" algn="tl">
                      <a:srgbClr val="000000"/>
                    </a:outerShdw>
                  </a:effectLst>
                </a:rPr>
                <a:t>name   operation  operand(s)  comment</a:t>
              </a:r>
            </a:p>
          </p:txBody>
        </p:sp>
        <p:sp>
          <p:nvSpPr>
            <p:cNvPr id="12300" name="Line 13"/>
            <p:cNvSpPr>
              <a:spLocks noChangeShapeType="1"/>
            </p:cNvSpPr>
            <p:nvPr/>
          </p:nvSpPr>
          <p:spPr bwMode="auto">
            <a:xfrm>
              <a:off x="1260" y="3150"/>
              <a:ext cx="137" cy="227"/>
            </a:xfrm>
            <a:prstGeom prst="line">
              <a:avLst/>
            </a:prstGeom>
            <a:noFill/>
            <a:ln w="28575">
              <a:solidFill>
                <a:schemeClr val="tx1"/>
              </a:solidFill>
              <a:round/>
              <a:headEnd/>
              <a:tailEnd type="triangle" w="med" len="med"/>
            </a:ln>
          </p:spPr>
          <p:txBody>
            <a:bodyPr/>
            <a:lstStyle/>
            <a:p>
              <a:endParaRPr lang="en-US"/>
            </a:p>
          </p:txBody>
        </p:sp>
        <p:sp>
          <p:nvSpPr>
            <p:cNvPr id="12301" name="Line 14"/>
            <p:cNvSpPr>
              <a:spLocks noChangeShapeType="1"/>
            </p:cNvSpPr>
            <p:nvPr/>
          </p:nvSpPr>
          <p:spPr bwMode="auto">
            <a:xfrm>
              <a:off x="2205" y="3105"/>
              <a:ext cx="137" cy="227"/>
            </a:xfrm>
            <a:prstGeom prst="line">
              <a:avLst/>
            </a:prstGeom>
            <a:noFill/>
            <a:ln w="28575">
              <a:solidFill>
                <a:schemeClr val="tx1"/>
              </a:solidFill>
              <a:round/>
              <a:headEnd/>
              <a:tailEnd type="triangle" w="med" len="med"/>
            </a:ln>
          </p:spPr>
          <p:txBody>
            <a:bodyPr/>
            <a:lstStyle/>
            <a:p>
              <a:endParaRPr lang="en-US"/>
            </a:p>
          </p:txBody>
        </p:sp>
      </p:grpSp>
      <p:sp>
        <p:nvSpPr>
          <p:cNvPr id="3" name="Slide Number Placeholder 2"/>
          <p:cNvSpPr>
            <a:spLocks noGrp="1"/>
          </p:cNvSpPr>
          <p:nvPr>
            <p:ph type="sldNum" sz="quarter" idx="12"/>
          </p:nvPr>
        </p:nvSpPr>
        <p:spPr/>
        <p:txBody>
          <a:bodyPr/>
          <a:lstStyle/>
          <a:p>
            <a:fld id="{666A1C7C-12C9-46AA-9616-6448CA26F0CE}" type="slidenum">
              <a:rPr lang="en-US" smtClean="0"/>
              <a:pPr/>
              <a:t>116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357166"/>
            <a:ext cx="8229600" cy="857256"/>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Statements</a:t>
            </a:r>
          </a:p>
        </p:txBody>
      </p:sp>
      <p:sp>
        <p:nvSpPr>
          <p:cNvPr id="54275" name="Rectangle 3"/>
          <p:cNvSpPr>
            <a:spLocks noGrp="1"/>
          </p:cNvSpPr>
          <p:nvPr>
            <p:ph type="body" sz="half" idx="1"/>
          </p:nvPr>
        </p:nvSpPr>
        <p:spPr>
          <a:xfrm>
            <a:off x="782638" y="2143115"/>
            <a:ext cx="8220075" cy="4381509"/>
          </a:xfrm>
        </p:spPr>
        <p:txBody>
          <a:bodyPr>
            <a:normAutofit lnSpcReduction="10000"/>
          </a:bodyPr>
          <a:lstStyle/>
          <a:p>
            <a:pPr eaLnBrk="1" hangingPunct="1">
              <a:lnSpc>
                <a:spcPct val="80000"/>
              </a:lnSpc>
            </a:pPr>
            <a:r>
              <a:rPr lang="en-US" altLang="en-US" sz="2400" b="1" dirty="0" smtClean="0"/>
              <a:t>A Name field identifies a label, variable, or symbol.</a:t>
            </a:r>
          </a:p>
          <a:p>
            <a:pPr eaLnBrk="1" hangingPunct="1">
              <a:lnSpc>
                <a:spcPct val="80000"/>
              </a:lnSpc>
              <a:buFont typeface="Wingdings" pitchFamily="2" charset="2"/>
              <a:buNone/>
            </a:pPr>
            <a:r>
              <a:rPr lang="en-US" altLang="en-US" sz="2400" b="1" dirty="0" smtClean="0"/>
              <a:t>	It may contain any of the following character :                             </a:t>
            </a:r>
            <a:r>
              <a:rPr lang="en-US" altLang="en-US" sz="2400" b="1" dirty="0" smtClean="0">
                <a:solidFill>
                  <a:srgbClr val="FF0000"/>
                </a:solidFill>
              </a:rPr>
              <a:t>A,B…..Z ; </a:t>
            </a:r>
            <a:r>
              <a:rPr lang="en-US" altLang="en-US" sz="2400" b="1" dirty="0" err="1" smtClean="0">
                <a:solidFill>
                  <a:srgbClr val="FF0000"/>
                </a:solidFill>
              </a:rPr>
              <a:t>a,b</a:t>
            </a:r>
            <a:r>
              <a:rPr lang="en-US" altLang="en-US" sz="2400" b="1" dirty="0" smtClean="0">
                <a:solidFill>
                  <a:srgbClr val="FF0000"/>
                </a:solidFill>
              </a:rPr>
              <a:t>….z ; 0,1….9 ; ?</a:t>
            </a:r>
            <a:r>
              <a:rPr lang="en-US" altLang="en-US" sz="2400" b="1" dirty="0" smtClean="0"/>
              <a:t> ;</a:t>
            </a:r>
          </a:p>
          <a:p>
            <a:pPr eaLnBrk="1" hangingPunct="1">
              <a:lnSpc>
                <a:spcPct val="80000"/>
              </a:lnSpc>
              <a:buFont typeface="Wingdings" pitchFamily="2" charset="2"/>
              <a:buNone/>
            </a:pPr>
            <a:r>
              <a:rPr lang="en-US" altLang="en-US" sz="2400" b="1" dirty="0" smtClean="0"/>
              <a:t>    </a:t>
            </a:r>
            <a:r>
              <a:rPr lang="en-US" altLang="en-US" sz="2400" b="1" dirty="0" smtClean="0">
                <a:solidFill>
                  <a:srgbClr val="FFFF00"/>
                </a:solidFill>
              </a:rPr>
              <a:t>_ </a:t>
            </a:r>
            <a:r>
              <a:rPr lang="en-US" altLang="en-US" sz="2400" b="1" dirty="0" smtClean="0">
                <a:solidFill>
                  <a:srgbClr val="FF9966"/>
                </a:solidFill>
              </a:rPr>
              <a:t> </a:t>
            </a:r>
            <a:r>
              <a:rPr lang="en-US" altLang="en-US" sz="2400" b="1" dirty="0" smtClean="0"/>
              <a:t>(underline) ; </a:t>
            </a:r>
            <a:r>
              <a:rPr lang="en-US" altLang="en-US" sz="2400" b="1" dirty="0" smtClean="0">
                <a:solidFill>
                  <a:srgbClr val="FF0000"/>
                </a:solidFill>
              </a:rPr>
              <a:t>@ ; $ ;</a:t>
            </a:r>
            <a:r>
              <a:rPr lang="en-US" altLang="en-US" b="1" dirty="0" smtClean="0">
                <a:solidFill>
                  <a:srgbClr val="FF0000"/>
                </a:solidFill>
              </a:rPr>
              <a:t> . </a:t>
            </a:r>
            <a:r>
              <a:rPr lang="en-US" altLang="en-US" sz="2400" b="1" dirty="0" smtClean="0"/>
              <a:t>(period)</a:t>
            </a:r>
          </a:p>
          <a:p>
            <a:pPr eaLnBrk="1" hangingPunct="1">
              <a:lnSpc>
                <a:spcPct val="80000"/>
              </a:lnSpc>
              <a:buFont typeface="Wingdings" pitchFamily="2" charset="2"/>
              <a:buNone/>
            </a:pPr>
            <a:endParaRPr lang="en-US" altLang="en-US" sz="2400" b="1" dirty="0" smtClean="0"/>
          </a:p>
          <a:p>
            <a:pPr eaLnBrk="1" hangingPunct="1">
              <a:lnSpc>
                <a:spcPct val="80000"/>
              </a:lnSpc>
              <a:buClr>
                <a:srgbClr val="FFFF00"/>
              </a:buClr>
              <a:buFont typeface="Wingdings" pitchFamily="2" charset="2"/>
              <a:buChar char="Ø"/>
            </a:pPr>
            <a:r>
              <a:rPr lang="en-US" altLang="en-US" sz="2400" b="1" dirty="0" smtClean="0"/>
              <a:t>Only the first 31 characters are recognized</a:t>
            </a:r>
          </a:p>
          <a:p>
            <a:pPr eaLnBrk="1" hangingPunct="1">
              <a:lnSpc>
                <a:spcPct val="80000"/>
              </a:lnSpc>
              <a:buClr>
                <a:srgbClr val="FFFF00"/>
              </a:buClr>
              <a:buFont typeface="Wingdings" pitchFamily="2" charset="2"/>
              <a:buChar char="Ø"/>
            </a:pPr>
            <a:r>
              <a:rPr lang="en-US" altLang="en-US" sz="2400" b="1" dirty="0" smtClean="0"/>
              <a:t>There is no distinction between uppercase and lower case letters.</a:t>
            </a:r>
          </a:p>
          <a:p>
            <a:pPr eaLnBrk="1" hangingPunct="1">
              <a:lnSpc>
                <a:spcPct val="80000"/>
              </a:lnSpc>
              <a:buClr>
                <a:srgbClr val="FFFF00"/>
              </a:buClr>
              <a:buFont typeface="Wingdings" pitchFamily="2" charset="2"/>
              <a:buChar char="Ø"/>
            </a:pPr>
            <a:r>
              <a:rPr lang="en-US" altLang="en-US" sz="2400" b="1" dirty="0" smtClean="0"/>
              <a:t>The first character may not be a digit</a:t>
            </a:r>
          </a:p>
          <a:p>
            <a:pPr eaLnBrk="1" hangingPunct="1">
              <a:lnSpc>
                <a:spcPct val="80000"/>
              </a:lnSpc>
              <a:buClr>
                <a:srgbClr val="FFFF00"/>
              </a:buClr>
              <a:buFont typeface="Wingdings" pitchFamily="2" charset="2"/>
              <a:buChar char="Ø"/>
            </a:pPr>
            <a:r>
              <a:rPr lang="en-US" altLang="en-US" sz="2400" b="1" dirty="0" smtClean="0"/>
              <a:t>If  it is used, the period  ( </a:t>
            </a:r>
            <a:r>
              <a:rPr lang="en-US" altLang="en-US" b="1" dirty="0" smtClean="0">
                <a:solidFill>
                  <a:srgbClr val="FFFF00"/>
                </a:solidFill>
              </a:rPr>
              <a:t>.</a:t>
            </a:r>
            <a:r>
              <a:rPr lang="en-US" altLang="en-US" b="1" dirty="0" smtClean="0"/>
              <a:t> </a:t>
            </a:r>
            <a:r>
              <a:rPr lang="en-US" altLang="en-US" sz="2400" b="1" dirty="0" smtClean="0"/>
              <a:t>) may be used only as the first character.</a:t>
            </a:r>
          </a:p>
          <a:p>
            <a:pPr eaLnBrk="1" hangingPunct="1">
              <a:lnSpc>
                <a:spcPct val="80000"/>
              </a:lnSpc>
              <a:buClr>
                <a:srgbClr val="FFFF00"/>
              </a:buClr>
              <a:buFont typeface="Wingdings" pitchFamily="2" charset="2"/>
              <a:buChar char="Ø"/>
            </a:pPr>
            <a:r>
              <a:rPr lang="en-US" altLang="en-US" sz="2400" b="1" dirty="0" smtClean="0"/>
              <a:t>A programmer-chosen name may not be the same as an assembler reserved word.</a:t>
            </a:r>
          </a:p>
        </p:txBody>
      </p:sp>
      <p:sp>
        <p:nvSpPr>
          <p:cNvPr id="54276" name="Rectangle 4"/>
          <p:cNvSpPr>
            <a:spLocks noChangeArrowheads="1"/>
          </p:cNvSpPr>
          <p:nvPr/>
        </p:nvSpPr>
        <p:spPr bwMode="auto">
          <a:xfrm>
            <a:off x="785786" y="1285860"/>
            <a:ext cx="7781925" cy="579437"/>
          </a:xfrm>
          <a:prstGeom prst="rect">
            <a:avLst/>
          </a:prstGeom>
          <a:noFill/>
          <a:ln w="9525">
            <a:noFill/>
            <a:miter lim="800000"/>
            <a:headEnd/>
            <a:tailEnd/>
          </a:ln>
          <a:effectLst/>
        </p:spPr>
        <p:txBody>
          <a:bodyPr wrap="none">
            <a:spAutoFit/>
          </a:bodyPr>
          <a:lstStyle/>
          <a:p>
            <a:pPr eaLnBrk="1" hangingPunct="1">
              <a:defRPr/>
            </a:pPr>
            <a:r>
              <a:rPr lang="en-US" sz="3200" b="1" dirty="0">
                <a:solidFill>
                  <a:srgbClr val="FF9966"/>
                </a:solidFill>
                <a:effectLst>
                  <a:outerShdw blurRad="38100" dist="38100" dir="2700000" algn="tl">
                    <a:srgbClr val="000000"/>
                  </a:outerShdw>
                </a:effectLst>
              </a:rPr>
              <a:t>name   operation  operand(s)  comment</a:t>
            </a:r>
          </a:p>
        </p:txBody>
      </p:sp>
      <p:sp>
        <p:nvSpPr>
          <p:cNvPr id="14341" name="AutoShape 5"/>
          <p:cNvSpPr>
            <a:spLocks noChangeArrowheads="1"/>
          </p:cNvSpPr>
          <p:nvPr/>
        </p:nvSpPr>
        <p:spPr bwMode="auto">
          <a:xfrm flipH="1" flipV="1">
            <a:off x="69850" y="1349375"/>
            <a:ext cx="720725" cy="720725"/>
          </a:xfrm>
          <a:prstGeom prst="curvedLeftArrow">
            <a:avLst>
              <a:gd name="adj1" fmla="val 20000"/>
              <a:gd name="adj2" fmla="val 40000"/>
              <a:gd name="adj3" fmla="val 33333"/>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2" name="Slide Number Placeholder 1"/>
          <p:cNvSpPr>
            <a:spLocks noGrp="1"/>
          </p:cNvSpPr>
          <p:nvPr>
            <p:ph type="sldNum" sz="quarter" idx="12"/>
          </p:nvPr>
        </p:nvSpPr>
        <p:spPr/>
        <p:txBody>
          <a:bodyPr/>
          <a:lstStyle/>
          <a:p>
            <a:fld id="{666A1C7C-12C9-46AA-9616-6448CA26F0CE}" type="slidenum">
              <a:rPr lang="en-US" smtClean="0"/>
              <a:pPr/>
              <a:t>117</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4275">
                                            <p:txEl>
                                              <p:pRg st="4" end="4"/>
                                            </p:txEl>
                                          </p:spTgt>
                                        </p:tgtEl>
                                        <p:attrNameLst>
                                          <p:attrName>style.visibility</p:attrName>
                                        </p:attrNameLst>
                                      </p:cBhvr>
                                      <p:to>
                                        <p:strVal val="visible"/>
                                      </p:to>
                                    </p:set>
                                    <p:animEffect transition="in" filter="fade">
                                      <p:cBhvr>
                                        <p:cTn id="7" dur="500"/>
                                        <p:tgtEl>
                                          <p:spTgt spid="54275">
                                            <p:txEl>
                                              <p:pRg st="4" end="4"/>
                                            </p:txEl>
                                          </p:spTgt>
                                        </p:tgtEl>
                                      </p:cBhvr>
                                    </p:animEffect>
                                    <p:anim calcmode="lin" valueType="num">
                                      <p:cBhvr>
                                        <p:cTn id="8" dur="500" fill="hold"/>
                                        <p:tgtEl>
                                          <p:spTgt spid="54275">
                                            <p:txEl>
                                              <p:pRg st="4" end="4"/>
                                            </p:txEl>
                                          </p:spTgt>
                                        </p:tgtEl>
                                        <p:attrNameLst>
                                          <p:attrName>ppt_x</p:attrName>
                                        </p:attrNameLst>
                                      </p:cBhvr>
                                      <p:tavLst>
                                        <p:tav tm="0">
                                          <p:val>
                                            <p:strVal val="#ppt_x"/>
                                          </p:val>
                                        </p:tav>
                                        <p:tav tm="100000">
                                          <p:val>
                                            <p:strVal val="#ppt_x"/>
                                          </p:val>
                                        </p:tav>
                                      </p:tavLst>
                                    </p:anim>
                                    <p:anim calcmode="lin" valueType="num">
                                      <p:cBhvr>
                                        <p:cTn id="9" dur="500" fill="hold"/>
                                        <p:tgtEl>
                                          <p:spTgt spid="542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4275">
                                            <p:txEl>
                                              <p:pRg st="5" end="5"/>
                                            </p:txEl>
                                          </p:spTgt>
                                        </p:tgtEl>
                                        <p:attrNameLst>
                                          <p:attrName>style.visibility</p:attrName>
                                        </p:attrNameLst>
                                      </p:cBhvr>
                                      <p:to>
                                        <p:strVal val="visible"/>
                                      </p:to>
                                    </p:set>
                                    <p:animEffect transition="in" filter="fade">
                                      <p:cBhvr>
                                        <p:cTn id="14" dur="500"/>
                                        <p:tgtEl>
                                          <p:spTgt spid="54275">
                                            <p:txEl>
                                              <p:pRg st="5" end="5"/>
                                            </p:txEl>
                                          </p:spTgt>
                                        </p:tgtEl>
                                      </p:cBhvr>
                                    </p:animEffect>
                                    <p:anim calcmode="lin" valueType="num">
                                      <p:cBhvr>
                                        <p:cTn id="15" dur="500" fill="hold"/>
                                        <p:tgtEl>
                                          <p:spTgt spid="54275">
                                            <p:txEl>
                                              <p:pRg st="5" end="5"/>
                                            </p:txEl>
                                          </p:spTgt>
                                        </p:tgtEl>
                                        <p:attrNameLst>
                                          <p:attrName>ppt_x</p:attrName>
                                        </p:attrNameLst>
                                      </p:cBhvr>
                                      <p:tavLst>
                                        <p:tav tm="0">
                                          <p:val>
                                            <p:strVal val="#ppt_x"/>
                                          </p:val>
                                        </p:tav>
                                        <p:tav tm="100000">
                                          <p:val>
                                            <p:strVal val="#ppt_x"/>
                                          </p:val>
                                        </p:tav>
                                      </p:tavLst>
                                    </p:anim>
                                    <p:anim calcmode="lin" valueType="num">
                                      <p:cBhvr>
                                        <p:cTn id="16" dur="500" fill="hold"/>
                                        <p:tgtEl>
                                          <p:spTgt spid="542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4275">
                                            <p:txEl>
                                              <p:pRg st="6" end="6"/>
                                            </p:txEl>
                                          </p:spTgt>
                                        </p:tgtEl>
                                        <p:attrNameLst>
                                          <p:attrName>style.visibility</p:attrName>
                                        </p:attrNameLst>
                                      </p:cBhvr>
                                      <p:to>
                                        <p:strVal val="visible"/>
                                      </p:to>
                                    </p:set>
                                    <p:animEffect transition="in" filter="fade">
                                      <p:cBhvr>
                                        <p:cTn id="21" dur="500"/>
                                        <p:tgtEl>
                                          <p:spTgt spid="54275">
                                            <p:txEl>
                                              <p:pRg st="6" end="6"/>
                                            </p:txEl>
                                          </p:spTgt>
                                        </p:tgtEl>
                                      </p:cBhvr>
                                    </p:animEffect>
                                    <p:anim calcmode="lin" valueType="num">
                                      <p:cBhvr>
                                        <p:cTn id="22" dur="500" fill="hold"/>
                                        <p:tgtEl>
                                          <p:spTgt spid="54275">
                                            <p:txEl>
                                              <p:pRg st="6" end="6"/>
                                            </p:txEl>
                                          </p:spTgt>
                                        </p:tgtEl>
                                        <p:attrNameLst>
                                          <p:attrName>ppt_x</p:attrName>
                                        </p:attrNameLst>
                                      </p:cBhvr>
                                      <p:tavLst>
                                        <p:tav tm="0">
                                          <p:val>
                                            <p:strVal val="#ppt_x"/>
                                          </p:val>
                                        </p:tav>
                                        <p:tav tm="100000">
                                          <p:val>
                                            <p:strVal val="#ppt_x"/>
                                          </p:val>
                                        </p:tav>
                                      </p:tavLst>
                                    </p:anim>
                                    <p:anim calcmode="lin" valueType="num">
                                      <p:cBhvr>
                                        <p:cTn id="23" dur="500" fill="hold"/>
                                        <p:tgtEl>
                                          <p:spTgt spid="542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54275">
                                            <p:txEl>
                                              <p:pRg st="7" end="7"/>
                                            </p:txEl>
                                          </p:spTgt>
                                        </p:tgtEl>
                                        <p:attrNameLst>
                                          <p:attrName>style.visibility</p:attrName>
                                        </p:attrNameLst>
                                      </p:cBhvr>
                                      <p:to>
                                        <p:strVal val="visible"/>
                                      </p:to>
                                    </p:set>
                                    <p:animEffect transition="in" filter="fade">
                                      <p:cBhvr>
                                        <p:cTn id="28" dur="500"/>
                                        <p:tgtEl>
                                          <p:spTgt spid="54275">
                                            <p:txEl>
                                              <p:pRg st="7" end="7"/>
                                            </p:txEl>
                                          </p:spTgt>
                                        </p:tgtEl>
                                      </p:cBhvr>
                                    </p:animEffect>
                                    <p:anim calcmode="lin" valueType="num">
                                      <p:cBhvr>
                                        <p:cTn id="29" dur="500" fill="hold"/>
                                        <p:tgtEl>
                                          <p:spTgt spid="54275">
                                            <p:txEl>
                                              <p:pRg st="7" end="7"/>
                                            </p:txEl>
                                          </p:spTgt>
                                        </p:tgtEl>
                                        <p:attrNameLst>
                                          <p:attrName>ppt_x</p:attrName>
                                        </p:attrNameLst>
                                      </p:cBhvr>
                                      <p:tavLst>
                                        <p:tav tm="0">
                                          <p:val>
                                            <p:strVal val="#ppt_x"/>
                                          </p:val>
                                        </p:tav>
                                        <p:tav tm="100000">
                                          <p:val>
                                            <p:strVal val="#ppt_x"/>
                                          </p:val>
                                        </p:tav>
                                      </p:tavLst>
                                    </p:anim>
                                    <p:anim calcmode="lin" valueType="num">
                                      <p:cBhvr>
                                        <p:cTn id="30" dur="500" fill="hold"/>
                                        <p:tgtEl>
                                          <p:spTgt spid="5427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54275">
                                            <p:txEl>
                                              <p:pRg st="8" end="8"/>
                                            </p:txEl>
                                          </p:spTgt>
                                        </p:tgtEl>
                                        <p:attrNameLst>
                                          <p:attrName>style.visibility</p:attrName>
                                        </p:attrNameLst>
                                      </p:cBhvr>
                                      <p:to>
                                        <p:strVal val="visible"/>
                                      </p:to>
                                    </p:set>
                                    <p:animEffect transition="in" filter="fade">
                                      <p:cBhvr>
                                        <p:cTn id="35" dur="500"/>
                                        <p:tgtEl>
                                          <p:spTgt spid="54275">
                                            <p:txEl>
                                              <p:pRg st="8" end="8"/>
                                            </p:txEl>
                                          </p:spTgt>
                                        </p:tgtEl>
                                      </p:cBhvr>
                                    </p:animEffect>
                                    <p:anim calcmode="lin" valueType="num">
                                      <p:cBhvr>
                                        <p:cTn id="36" dur="500" fill="hold"/>
                                        <p:tgtEl>
                                          <p:spTgt spid="54275">
                                            <p:txEl>
                                              <p:pRg st="8" end="8"/>
                                            </p:txEl>
                                          </p:spTgt>
                                        </p:tgtEl>
                                        <p:attrNameLst>
                                          <p:attrName>ppt_x</p:attrName>
                                        </p:attrNameLst>
                                      </p:cBhvr>
                                      <p:tavLst>
                                        <p:tav tm="0">
                                          <p:val>
                                            <p:strVal val="#ppt_x"/>
                                          </p:val>
                                        </p:tav>
                                        <p:tav tm="100000">
                                          <p:val>
                                            <p:strVal val="#ppt_x"/>
                                          </p:val>
                                        </p:tav>
                                      </p:tavLst>
                                    </p:anim>
                                    <p:anim calcmode="lin" valueType="num">
                                      <p:cBhvr>
                                        <p:cTn id="37" dur="500" fill="hold"/>
                                        <p:tgtEl>
                                          <p:spTgt spid="5427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115888"/>
            <a:ext cx="8229600" cy="1143000"/>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Statements</a:t>
            </a:r>
          </a:p>
        </p:txBody>
      </p:sp>
      <p:sp>
        <p:nvSpPr>
          <p:cNvPr id="16387" name="Rectangle 3"/>
          <p:cNvSpPr>
            <a:spLocks noGrp="1"/>
          </p:cNvSpPr>
          <p:nvPr>
            <p:ph type="body" sz="half" idx="1"/>
          </p:nvPr>
        </p:nvSpPr>
        <p:spPr>
          <a:xfrm>
            <a:off x="427038" y="2285992"/>
            <a:ext cx="8393112" cy="4356108"/>
          </a:xfrm>
        </p:spPr>
        <p:txBody>
          <a:bodyPr/>
          <a:lstStyle/>
          <a:p>
            <a:pPr eaLnBrk="1" hangingPunct="1">
              <a:lnSpc>
                <a:spcPct val="90000"/>
              </a:lnSpc>
            </a:pPr>
            <a:r>
              <a:rPr lang="en-US" altLang="en-US" sz="2400" b="1" dirty="0" smtClean="0"/>
              <a:t>Operation field is a predefined or reserved word</a:t>
            </a:r>
          </a:p>
          <a:p>
            <a:pPr lvl="1" eaLnBrk="1" hangingPunct="1">
              <a:lnSpc>
                <a:spcPct val="80000"/>
              </a:lnSpc>
              <a:buClr>
                <a:srgbClr val="FFFF00"/>
              </a:buClr>
              <a:buFont typeface="Wingdings" pitchFamily="2" charset="2"/>
              <a:buChar char="Ø"/>
            </a:pPr>
            <a:r>
              <a:rPr lang="en-US" altLang="en-US" sz="2400" b="1" dirty="0" smtClean="0"/>
              <a:t>mnemonic - symbolic operation code. </a:t>
            </a:r>
          </a:p>
          <a:p>
            <a:pPr lvl="2" eaLnBrk="1" hangingPunct="1">
              <a:lnSpc>
                <a:spcPct val="80000"/>
              </a:lnSpc>
              <a:buClr>
                <a:srgbClr val="FF3399"/>
              </a:buClr>
            </a:pPr>
            <a:r>
              <a:rPr lang="en-US" altLang="en-US" b="1" dirty="0" smtClean="0">
                <a:solidFill>
                  <a:srgbClr val="FF0066"/>
                </a:solidFill>
              </a:rPr>
              <a:t>The assembler translates a symbolic </a:t>
            </a:r>
            <a:r>
              <a:rPr lang="en-US" altLang="en-US" b="1" dirty="0" err="1" smtClean="0">
                <a:solidFill>
                  <a:srgbClr val="FF0066"/>
                </a:solidFill>
              </a:rPr>
              <a:t>opcode</a:t>
            </a:r>
            <a:r>
              <a:rPr lang="en-US" altLang="en-US" b="1" dirty="0" smtClean="0">
                <a:solidFill>
                  <a:srgbClr val="FF0066"/>
                </a:solidFill>
              </a:rPr>
              <a:t> into a machine language </a:t>
            </a:r>
            <a:r>
              <a:rPr lang="en-US" altLang="en-US" b="1" dirty="0" err="1" smtClean="0">
                <a:solidFill>
                  <a:srgbClr val="FF0066"/>
                </a:solidFill>
              </a:rPr>
              <a:t>opcode</a:t>
            </a:r>
            <a:r>
              <a:rPr lang="en-US" altLang="en-US" b="1" dirty="0" smtClean="0">
                <a:solidFill>
                  <a:srgbClr val="FF0066"/>
                </a:solidFill>
              </a:rPr>
              <a:t>. </a:t>
            </a:r>
          </a:p>
          <a:p>
            <a:pPr lvl="2" eaLnBrk="1" hangingPunct="1">
              <a:lnSpc>
                <a:spcPct val="80000"/>
              </a:lnSpc>
              <a:buClr>
                <a:srgbClr val="FF3399"/>
              </a:buClr>
            </a:pPr>
            <a:r>
              <a:rPr lang="en-US" altLang="en-US" b="1" dirty="0" err="1" smtClean="0">
                <a:solidFill>
                  <a:srgbClr val="FF0066"/>
                </a:solidFill>
              </a:rPr>
              <a:t>Opcode</a:t>
            </a:r>
            <a:r>
              <a:rPr lang="en-US" altLang="en-US" b="1" dirty="0" smtClean="0">
                <a:solidFill>
                  <a:srgbClr val="FF0066"/>
                </a:solidFill>
              </a:rPr>
              <a:t> symbols often describe the operation’s function; for example, MOV, ADD, SUB</a:t>
            </a:r>
          </a:p>
          <a:p>
            <a:pPr lvl="1" eaLnBrk="1" hangingPunct="1">
              <a:lnSpc>
                <a:spcPct val="80000"/>
              </a:lnSpc>
              <a:buClr>
                <a:srgbClr val="FFFF00"/>
              </a:buClr>
              <a:buFont typeface="Wingdings" pitchFamily="2" charset="2"/>
              <a:buChar char="Ø"/>
            </a:pPr>
            <a:r>
              <a:rPr lang="en-US" altLang="en-US" sz="2400" b="1" dirty="0" err="1" smtClean="0"/>
              <a:t>assemler</a:t>
            </a:r>
            <a:r>
              <a:rPr lang="en-US" altLang="en-US" sz="2400" b="1" dirty="0" smtClean="0"/>
              <a:t> directive - pseudo-operation code.</a:t>
            </a:r>
          </a:p>
          <a:p>
            <a:pPr lvl="2" eaLnBrk="1" hangingPunct="1">
              <a:lnSpc>
                <a:spcPct val="80000"/>
              </a:lnSpc>
              <a:buClr>
                <a:srgbClr val="FF3399"/>
              </a:buClr>
            </a:pPr>
            <a:r>
              <a:rPr lang="en-US" altLang="en-US" b="1" dirty="0" smtClean="0">
                <a:solidFill>
                  <a:srgbClr val="FF0066"/>
                </a:solidFill>
              </a:rPr>
              <a:t>In an  assembler directive, the operation field contains a pseudo-operation code </a:t>
            </a:r>
            <a:r>
              <a:rPr lang="en-US" altLang="en-US" b="1" dirty="0" smtClean="0">
                <a:solidFill>
                  <a:srgbClr val="00B050"/>
                </a:solidFill>
              </a:rPr>
              <a:t>(pseudo-op) </a:t>
            </a:r>
          </a:p>
          <a:p>
            <a:pPr lvl="2" eaLnBrk="1" hangingPunct="1">
              <a:lnSpc>
                <a:spcPct val="80000"/>
              </a:lnSpc>
              <a:buClr>
                <a:srgbClr val="FF3399"/>
              </a:buClr>
            </a:pPr>
            <a:r>
              <a:rPr lang="en-US" altLang="en-US" b="1" dirty="0" smtClean="0">
                <a:solidFill>
                  <a:srgbClr val="FF0066"/>
                </a:solidFill>
              </a:rPr>
              <a:t>Pseudo-op are not translated into machine code; for example the PROC pseudo-op is used to create a procedure</a:t>
            </a:r>
          </a:p>
          <a:p>
            <a:pPr lvl="1" eaLnBrk="1" hangingPunct="1">
              <a:lnSpc>
                <a:spcPct val="80000"/>
              </a:lnSpc>
              <a:buClr>
                <a:srgbClr val="FFFF00"/>
              </a:buClr>
              <a:buFont typeface="Wingdings" pitchFamily="2" charset="2"/>
              <a:buNone/>
            </a:pPr>
            <a:endParaRPr lang="en-US" altLang="en-US" sz="2400" b="1" dirty="0" smtClean="0">
              <a:solidFill>
                <a:srgbClr val="FFFF00"/>
              </a:solidFill>
            </a:endParaRPr>
          </a:p>
        </p:txBody>
      </p:sp>
      <p:sp>
        <p:nvSpPr>
          <p:cNvPr id="52228" name="Rectangle 4"/>
          <p:cNvSpPr>
            <a:spLocks noChangeArrowheads="1"/>
          </p:cNvSpPr>
          <p:nvPr/>
        </p:nvSpPr>
        <p:spPr bwMode="auto">
          <a:xfrm>
            <a:off x="357158" y="1357298"/>
            <a:ext cx="7781925" cy="584775"/>
          </a:xfrm>
          <a:prstGeom prst="rect">
            <a:avLst/>
          </a:prstGeom>
          <a:noFill/>
          <a:ln w="9525">
            <a:noFill/>
            <a:miter lim="800000"/>
            <a:headEnd/>
            <a:tailEnd/>
          </a:ln>
          <a:effectLst/>
        </p:spPr>
        <p:txBody>
          <a:bodyPr wrap="square">
            <a:spAutoFit/>
          </a:bodyPr>
          <a:lstStyle/>
          <a:p>
            <a:pPr eaLnBrk="1" hangingPunct="1">
              <a:defRPr/>
            </a:pPr>
            <a:r>
              <a:rPr lang="en-US" sz="3200" b="1" dirty="0">
                <a:solidFill>
                  <a:srgbClr val="FF9966"/>
                </a:solidFill>
                <a:effectLst>
                  <a:outerShdw blurRad="38100" dist="38100" dir="2700000" algn="tl">
                    <a:srgbClr val="000000"/>
                  </a:outerShdw>
                </a:effectLst>
              </a:rPr>
              <a:t>name   operation  operand(s)  comment</a:t>
            </a:r>
          </a:p>
        </p:txBody>
      </p:sp>
      <p:sp>
        <p:nvSpPr>
          <p:cNvPr id="16389" name="AutoShape 7"/>
          <p:cNvSpPr>
            <a:spLocks noChangeArrowheads="1"/>
          </p:cNvSpPr>
          <p:nvPr/>
        </p:nvSpPr>
        <p:spPr bwMode="auto">
          <a:xfrm rot="3071179">
            <a:off x="1275464" y="1746446"/>
            <a:ext cx="431800" cy="730250"/>
          </a:xfrm>
          <a:prstGeom prst="upArrow">
            <a:avLst>
              <a:gd name="adj1" fmla="val 39454"/>
              <a:gd name="adj2" fmla="val 76400"/>
            </a:avLst>
          </a:prstGeom>
          <a:solidFill>
            <a:schemeClr val="accent1"/>
          </a:solidFill>
          <a:ln w="9525">
            <a:solidFill>
              <a:schemeClr val="tx1"/>
            </a:solidFill>
            <a:miter lim="800000"/>
            <a:headEnd/>
            <a:tailEnd/>
          </a:ln>
        </p:spPr>
        <p:txBody>
          <a:bodyPr vert="eaVert" wrap="none" anchor="ctr"/>
          <a:lstStyle/>
          <a:p>
            <a:pPr eaLnBrk="1" hangingPunct="1"/>
            <a:endParaRPr lang="en-US" altLang="en-US"/>
          </a:p>
        </p:txBody>
      </p:sp>
      <p:sp>
        <p:nvSpPr>
          <p:cNvPr id="2" name="Slide Number Placeholder 1"/>
          <p:cNvSpPr>
            <a:spLocks noGrp="1"/>
          </p:cNvSpPr>
          <p:nvPr>
            <p:ph type="sldNum" sz="quarter" idx="12"/>
          </p:nvPr>
        </p:nvSpPr>
        <p:spPr/>
        <p:txBody>
          <a:bodyPr/>
          <a:lstStyle/>
          <a:p>
            <a:fld id="{666A1C7C-12C9-46AA-9616-6448CA26F0CE}" type="slidenum">
              <a:rPr lang="en-US" smtClean="0"/>
              <a:pPr/>
              <a:t>118</a:t>
            </a:fld>
            <a:endParaRPr lang="en-US"/>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115888"/>
            <a:ext cx="8229600" cy="1143000"/>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Statements</a:t>
            </a:r>
          </a:p>
        </p:txBody>
      </p:sp>
      <p:sp>
        <p:nvSpPr>
          <p:cNvPr id="18435" name="Rectangle 3"/>
          <p:cNvSpPr>
            <a:spLocks noGrp="1"/>
          </p:cNvSpPr>
          <p:nvPr>
            <p:ph type="body" sz="half" idx="1"/>
          </p:nvPr>
        </p:nvSpPr>
        <p:spPr>
          <a:xfrm>
            <a:off x="427038" y="2133600"/>
            <a:ext cx="8393112" cy="3671888"/>
          </a:xfrm>
        </p:spPr>
        <p:txBody>
          <a:bodyPr>
            <a:normAutofit lnSpcReduction="10000"/>
          </a:bodyPr>
          <a:lstStyle/>
          <a:p>
            <a:pPr eaLnBrk="1" hangingPunct="1">
              <a:lnSpc>
                <a:spcPct val="90000"/>
              </a:lnSpc>
            </a:pPr>
            <a:r>
              <a:rPr lang="en-US" altLang="en-US" sz="2400" b="1" dirty="0" smtClean="0"/>
              <a:t>An operand field specifies the data that are to be acted on by the operation.</a:t>
            </a:r>
          </a:p>
          <a:p>
            <a:pPr eaLnBrk="1" hangingPunct="1">
              <a:lnSpc>
                <a:spcPct val="90000"/>
              </a:lnSpc>
            </a:pPr>
            <a:r>
              <a:rPr lang="en-US" altLang="en-US" sz="2400" b="1" dirty="0" smtClean="0"/>
              <a:t>An instruction may have zero, one, or two operands. For  example:</a:t>
            </a:r>
          </a:p>
          <a:p>
            <a:pPr lvl="2" eaLnBrk="1" hangingPunct="1">
              <a:lnSpc>
                <a:spcPct val="80000"/>
              </a:lnSpc>
              <a:buClr>
                <a:srgbClr val="FF3399"/>
              </a:buClr>
              <a:buFont typeface="Wingdings" pitchFamily="2" charset="2"/>
              <a:buChar char="§"/>
            </a:pPr>
            <a:r>
              <a:rPr lang="en-US" altLang="en-US" b="1" dirty="0" smtClean="0">
                <a:solidFill>
                  <a:srgbClr val="FF3399"/>
                </a:solidFill>
              </a:rPr>
              <a:t>NOP			No operands; does nothing </a:t>
            </a:r>
          </a:p>
          <a:p>
            <a:pPr lvl="2" eaLnBrk="1" hangingPunct="1">
              <a:lnSpc>
                <a:spcPct val="80000"/>
              </a:lnSpc>
              <a:buClr>
                <a:srgbClr val="FF3399"/>
              </a:buClr>
              <a:buFont typeface="Wingdings" pitchFamily="2" charset="2"/>
              <a:buNone/>
            </a:pPr>
            <a:endParaRPr lang="en-US" altLang="en-US" b="1" dirty="0" smtClean="0">
              <a:solidFill>
                <a:srgbClr val="FF3399"/>
              </a:solidFill>
            </a:endParaRPr>
          </a:p>
          <a:p>
            <a:pPr lvl="2" eaLnBrk="1" hangingPunct="1">
              <a:lnSpc>
                <a:spcPct val="80000"/>
              </a:lnSpc>
              <a:buClr>
                <a:srgbClr val="FF3399"/>
              </a:buClr>
              <a:buFont typeface="Wingdings" pitchFamily="2" charset="2"/>
              <a:buChar char="§"/>
            </a:pPr>
            <a:r>
              <a:rPr lang="en-US" altLang="en-US" b="1" dirty="0" smtClean="0">
                <a:solidFill>
                  <a:srgbClr val="FF3399"/>
                </a:solidFill>
              </a:rPr>
              <a:t>INC AX			one operand; adds 1 to the </a:t>
            </a:r>
          </a:p>
          <a:p>
            <a:pPr lvl="2" eaLnBrk="1" hangingPunct="1">
              <a:lnSpc>
                <a:spcPct val="80000"/>
              </a:lnSpc>
              <a:buClr>
                <a:srgbClr val="FF3399"/>
              </a:buClr>
              <a:buFont typeface="Wingdings" pitchFamily="2" charset="2"/>
              <a:buNone/>
            </a:pPr>
            <a:r>
              <a:rPr lang="en-US" altLang="en-US" b="1" dirty="0" smtClean="0">
                <a:solidFill>
                  <a:srgbClr val="FF3399"/>
                </a:solidFill>
              </a:rPr>
              <a:t>				contents of AX</a:t>
            </a:r>
          </a:p>
          <a:p>
            <a:pPr lvl="2" eaLnBrk="1" hangingPunct="1">
              <a:lnSpc>
                <a:spcPct val="80000"/>
              </a:lnSpc>
              <a:buClr>
                <a:srgbClr val="FF3399"/>
              </a:buClr>
              <a:buFont typeface="Wingdings" pitchFamily="2" charset="2"/>
              <a:buNone/>
            </a:pPr>
            <a:endParaRPr lang="en-US" altLang="en-US" b="1" dirty="0" smtClean="0">
              <a:solidFill>
                <a:srgbClr val="FF3399"/>
              </a:solidFill>
            </a:endParaRPr>
          </a:p>
          <a:p>
            <a:pPr lvl="2" eaLnBrk="1" hangingPunct="1">
              <a:lnSpc>
                <a:spcPct val="80000"/>
              </a:lnSpc>
              <a:buClr>
                <a:srgbClr val="FF3399"/>
              </a:buClr>
              <a:buFont typeface="Wingdings" pitchFamily="2" charset="2"/>
              <a:buChar char="§"/>
            </a:pPr>
            <a:r>
              <a:rPr lang="en-US" altLang="en-US" b="1" dirty="0" smtClean="0">
                <a:solidFill>
                  <a:srgbClr val="FF3399"/>
                </a:solidFill>
              </a:rPr>
              <a:t>ADD WORD1,2	 	two operands; adds 2 to the 					contents of memory </a:t>
            </a:r>
            <a:endParaRPr lang="en-US" altLang="en-US" sz="2000" b="1" dirty="0" smtClean="0">
              <a:solidFill>
                <a:srgbClr val="FF3399"/>
              </a:solidFill>
            </a:endParaRPr>
          </a:p>
        </p:txBody>
      </p:sp>
      <p:sp>
        <p:nvSpPr>
          <p:cNvPr id="59396" name="Rectangle 4"/>
          <p:cNvSpPr>
            <a:spLocks noChangeArrowheads="1"/>
          </p:cNvSpPr>
          <p:nvPr/>
        </p:nvSpPr>
        <p:spPr bwMode="auto">
          <a:xfrm>
            <a:off x="395288" y="1144588"/>
            <a:ext cx="7781925" cy="579437"/>
          </a:xfrm>
          <a:prstGeom prst="rect">
            <a:avLst/>
          </a:prstGeom>
          <a:noFill/>
          <a:ln w="9525">
            <a:noFill/>
            <a:miter lim="800000"/>
            <a:headEnd/>
            <a:tailEnd/>
          </a:ln>
          <a:effectLst/>
        </p:spPr>
        <p:txBody>
          <a:bodyPr wrap="none">
            <a:spAutoFit/>
          </a:bodyPr>
          <a:lstStyle/>
          <a:p>
            <a:pPr eaLnBrk="1" hangingPunct="1">
              <a:defRPr/>
            </a:pPr>
            <a:r>
              <a:rPr lang="en-US" sz="3200" b="1">
                <a:solidFill>
                  <a:srgbClr val="FF9966"/>
                </a:solidFill>
                <a:effectLst>
                  <a:outerShdw blurRad="38100" dist="38100" dir="2700000" algn="tl">
                    <a:srgbClr val="000000"/>
                  </a:outerShdw>
                </a:effectLst>
              </a:rPr>
              <a:t>name   operation  operand(s)  comment</a:t>
            </a:r>
          </a:p>
        </p:txBody>
      </p:sp>
      <p:sp>
        <p:nvSpPr>
          <p:cNvPr id="18437" name="Line 7"/>
          <p:cNvSpPr>
            <a:spLocks noChangeShapeType="1"/>
          </p:cNvSpPr>
          <p:nvPr/>
        </p:nvSpPr>
        <p:spPr bwMode="auto">
          <a:xfrm flipV="1">
            <a:off x="1547813" y="1628775"/>
            <a:ext cx="2592387" cy="504825"/>
          </a:xfrm>
          <a:prstGeom prst="line">
            <a:avLst/>
          </a:prstGeom>
          <a:noFill/>
          <a:ln w="76200">
            <a:solidFill>
              <a:schemeClr val="tx1"/>
            </a:solidFill>
            <a:round/>
            <a:headEnd/>
            <a:tailEnd type="triangle" w="med" len="med"/>
          </a:ln>
        </p:spPr>
        <p:txBody>
          <a:bodyPr/>
          <a:lstStyle/>
          <a:p>
            <a:endParaRPr lang="en-US"/>
          </a:p>
        </p:txBody>
      </p:sp>
      <p:sp>
        <p:nvSpPr>
          <p:cNvPr id="2" name="Slide Number Placeholder 1"/>
          <p:cNvSpPr>
            <a:spLocks noGrp="1"/>
          </p:cNvSpPr>
          <p:nvPr>
            <p:ph type="sldNum" sz="quarter" idx="12"/>
          </p:nvPr>
        </p:nvSpPr>
        <p:spPr/>
        <p:txBody>
          <a:bodyPr/>
          <a:lstStyle/>
          <a:p>
            <a:fld id="{666A1C7C-12C9-46AA-9616-6448CA26F0CE}" type="slidenum">
              <a:rPr lang="en-US" smtClean="0"/>
              <a:pPr/>
              <a:t>119</a:t>
            </a:fld>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ChangeArrowheads="1"/>
          </p:cNvSpPr>
          <p:nvPr/>
        </p:nvSpPr>
        <p:spPr bwMode="auto">
          <a:xfrm>
            <a:off x="609600" y="1219200"/>
            <a:ext cx="7010400" cy="4939814"/>
          </a:xfrm>
          <a:prstGeom prst="rect">
            <a:avLst/>
          </a:prstGeom>
          <a:noFill/>
          <a:ln w="9525">
            <a:noFill/>
            <a:miter lim="800000"/>
            <a:headEnd/>
            <a:tailEnd/>
          </a:ln>
          <a:effectLst/>
        </p:spPr>
        <p:txBody>
          <a:bodyPr wrap="square">
            <a:spAutoFit/>
          </a:bodyPr>
          <a:lstStyle/>
          <a:p>
            <a:r>
              <a:rPr lang="en-US" b="1" dirty="0" smtClean="0"/>
              <a:t>Example</a:t>
            </a:r>
          </a:p>
          <a:p>
            <a:endParaRPr lang="en-US" b="1" dirty="0"/>
          </a:p>
          <a:p>
            <a:r>
              <a:rPr lang="en-US" b="1" dirty="0"/>
              <a:t>Add R1, </a:t>
            </a:r>
            <a:r>
              <a:rPr lang="en-US" b="1" dirty="0" smtClean="0"/>
              <a:t>R2</a:t>
            </a:r>
          </a:p>
          <a:p>
            <a:endParaRPr lang="en-US" b="1" dirty="0"/>
          </a:p>
          <a:p>
            <a:endParaRPr lang="en-US" b="1" dirty="0"/>
          </a:p>
          <a:p>
            <a:r>
              <a:rPr lang="en-US" b="1" dirty="0" smtClean="0"/>
              <a:t>T1</a:t>
            </a:r>
            <a:endParaRPr lang="en-US" b="1" dirty="0"/>
          </a:p>
          <a:p>
            <a:pPr eaLnBrk="0" hangingPunct="0">
              <a:spcBef>
                <a:spcPct val="50000"/>
              </a:spcBef>
            </a:pPr>
            <a:endParaRPr lang="en-US" b="1" dirty="0"/>
          </a:p>
          <a:p>
            <a:pPr eaLnBrk="0" hangingPunct="0">
              <a:spcBef>
                <a:spcPct val="50000"/>
              </a:spcBef>
            </a:pPr>
            <a:r>
              <a:rPr lang="en-US" b="1" dirty="0"/>
              <a:t>T2</a:t>
            </a:r>
          </a:p>
          <a:p>
            <a:pPr eaLnBrk="0" hangingPunct="0">
              <a:spcBef>
                <a:spcPct val="50000"/>
              </a:spcBef>
            </a:pPr>
            <a:endParaRPr lang="en-US" b="1" dirty="0"/>
          </a:p>
          <a:p>
            <a:pPr eaLnBrk="0" hangingPunct="0">
              <a:spcBef>
                <a:spcPct val="50000"/>
              </a:spcBef>
            </a:pPr>
            <a:endParaRPr lang="en-US" b="1" dirty="0"/>
          </a:p>
          <a:p>
            <a:pPr eaLnBrk="0" hangingPunct="0">
              <a:spcBef>
                <a:spcPct val="50000"/>
              </a:spcBef>
            </a:pPr>
            <a:r>
              <a:rPr lang="en-US" b="1" dirty="0"/>
              <a:t>T3</a:t>
            </a:r>
          </a:p>
          <a:p>
            <a:endParaRPr lang="en-US" b="1" dirty="0"/>
          </a:p>
          <a:p>
            <a:endParaRPr lang="en-US" b="1" dirty="0"/>
          </a:p>
          <a:p>
            <a:endParaRPr lang="en-US" b="1" dirty="0"/>
          </a:p>
          <a:p>
            <a:r>
              <a:rPr lang="en-US" b="1" dirty="0"/>
              <a:t>T4</a:t>
            </a:r>
          </a:p>
        </p:txBody>
      </p:sp>
      <p:sp>
        <p:nvSpPr>
          <p:cNvPr id="70663" name="Line 7"/>
          <p:cNvSpPr>
            <a:spLocks noChangeShapeType="1"/>
          </p:cNvSpPr>
          <p:nvPr/>
        </p:nvSpPr>
        <p:spPr bwMode="auto">
          <a:xfrm>
            <a:off x="1169581" y="2797193"/>
            <a:ext cx="990600" cy="0"/>
          </a:xfrm>
          <a:prstGeom prst="line">
            <a:avLst/>
          </a:prstGeom>
          <a:noFill/>
          <a:ln w="9525">
            <a:solidFill>
              <a:schemeClr val="tx1"/>
            </a:solidFill>
            <a:round/>
            <a:headEnd/>
            <a:tailEnd type="triangle" w="med" len="med"/>
          </a:ln>
          <a:effectLst/>
        </p:spPr>
        <p:txBody>
          <a:bodyPr/>
          <a:lstStyle/>
          <a:p>
            <a:endParaRPr lang="en-US" b="1"/>
          </a:p>
        </p:txBody>
      </p:sp>
      <p:sp>
        <p:nvSpPr>
          <p:cNvPr id="70664" name="Text Box 8"/>
          <p:cNvSpPr txBox="1">
            <a:spLocks noChangeArrowheads="1"/>
          </p:cNvSpPr>
          <p:nvPr/>
        </p:nvSpPr>
        <p:spPr bwMode="auto">
          <a:xfrm>
            <a:off x="2514600" y="2590800"/>
            <a:ext cx="1524000" cy="369332"/>
          </a:xfrm>
          <a:prstGeom prst="rect">
            <a:avLst/>
          </a:prstGeom>
          <a:noFill/>
          <a:ln w="9525">
            <a:noFill/>
            <a:miter lim="800000"/>
            <a:headEnd/>
            <a:tailEnd/>
          </a:ln>
          <a:effectLst/>
        </p:spPr>
        <p:txBody>
          <a:bodyPr>
            <a:spAutoFit/>
          </a:bodyPr>
          <a:lstStyle/>
          <a:p>
            <a:pPr>
              <a:spcBef>
                <a:spcPct val="50000"/>
              </a:spcBef>
            </a:pPr>
            <a:r>
              <a:rPr lang="en-US" b="1" dirty="0"/>
              <a:t>Enable R1</a:t>
            </a:r>
          </a:p>
        </p:txBody>
      </p:sp>
      <p:sp>
        <p:nvSpPr>
          <p:cNvPr id="70665" name="Line 9"/>
          <p:cNvSpPr>
            <a:spLocks noChangeShapeType="1"/>
          </p:cNvSpPr>
          <p:nvPr/>
        </p:nvSpPr>
        <p:spPr bwMode="auto">
          <a:xfrm>
            <a:off x="1169581" y="3655437"/>
            <a:ext cx="914400" cy="0"/>
          </a:xfrm>
          <a:prstGeom prst="line">
            <a:avLst/>
          </a:prstGeom>
          <a:noFill/>
          <a:ln w="9525">
            <a:solidFill>
              <a:schemeClr val="tx1"/>
            </a:solidFill>
            <a:round/>
            <a:headEnd/>
            <a:tailEnd type="triangle" w="med" len="med"/>
          </a:ln>
          <a:effectLst/>
        </p:spPr>
        <p:txBody>
          <a:bodyPr/>
          <a:lstStyle/>
          <a:p>
            <a:endParaRPr lang="en-US" b="1"/>
          </a:p>
        </p:txBody>
      </p:sp>
      <p:sp>
        <p:nvSpPr>
          <p:cNvPr id="70666" name="Rectangle 10"/>
          <p:cNvSpPr>
            <a:spLocks noChangeArrowheads="1"/>
          </p:cNvSpPr>
          <p:nvPr/>
        </p:nvSpPr>
        <p:spPr bwMode="auto">
          <a:xfrm>
            <a:off x="2552700" y="3429001"/>
            <a:ext cx="4610100" cy="1615827"/>
          </a:xfrm>
          <a:prstGeom prst="rect">
            <a:avLst/>
          </a:prstGeom>
          <a:noFill/>
          <a:ln w="9525">
            <a:noFill/>
            <a:miter lim="800000"/>
            <a:headEnd/>
            <a:tailEnd/>
          </a:ln>
          <a:effectLst/>
        </p:spPr>
        <p:txBody>
          <a:bodyPr wrap="square">
            <a:spAutoFit/>
          </a:bodyPr>
          <a:lstStyle/>
          <a:p>
            <a:pPr>
              <a:spcBef>
                <a:spcPct val="50000"/>
              </a:spcBef>
            </a:pPr>
            <a:r>
              <a:rPr lang="en-US" b="1" dirty="0"/>
              <a:t>Enable R2</a:t>
            </a:r>
          </a:p>
          <a:p>
            <a:pPr>
              <a:spcBef>
                <a:spcPct val="50000"/>
              </a:spcBef>
            </a:pPr>
            <a:endParaRPr lang="en-US" b="1" dirty="0"/>
          </a:p>
          <a:p>
            <a:pPr>
              <a:spcBef>
                <a:spcPct val="50000"/>
              </a:spcBef>
            </a:pPr>
            <a:endParaRPr lang="en-US" b="1" dirty="0"/>
          </a:p>
          <a:p>
            <a:pPr>
              <a:spcBef>
                <a:spcPct val="50000"/>
              </a:spcBef>
            </a:pPr>
            <a:endParaRPr lang="en-US" b="1" dirty="0"/>
          </a:p>
        </p:txBody>
      </p:sp>
      <p:sp>
        <p:nvSpPr>
          <p:cNvPr id="70667" name="Line 11"/>
          <p:cNvSpPr>
            <a:spLocks noChangeShapeType="1"/>
          </p:cNvSpPr>
          <p:nvPr/>
        </p:nvSpPr>
        <p:spPr bwMode="auto">
          <a:xfrm>
            <a:off x="1169581" y="4876800"/>
            <a:ext cx="990600" cy="0"/>
          </a:xfrm>
          <a:prstGeom prst="line">
            <a:avLst/>
          </a:prstGeom>
          <a:noFill/>
          <a:ln w="9525">
            <a:solidFill>
              <a:schemeClr val="tx1"/>
            </a:solidFill>
            <a:round/>
            <a:headEnd/>
            <a:tailEnd type="triangle" w="med" len="med"/>
          </a:ln>
          <a:effectLst/>
        </p:spPr>
        <p:txBody>
          <a:bodyPr/>
          <a:lstStyle/>
          <a:p>
            <a:endParaRPr lang="en-US" b="1" dirty="0"/>
          </a:p>
        </p:txBody>
      </p:sp>
      <p:sp>
        <p:nvSpPr>
          <p:cNvPr id="70668" name="Line 12"/>
          <p:cNvSpPr>
            <a:spLocks noChangeShapeType="1"/>
          </p:cNvSpPr>
          <p:nvPr/>
        </p:nvSpPr>
        <p:spPr bwMode="auto">
          <a:xfrm>
            <a:off x="4038600" y="4191000"/>
            <a:ext cx="0" cy="0"/>
          </a:xfrm>
          <a:prstGeom prst="line">
            <a:avLst/>
          </a:prstGeom>
          <a:noFill/>
          <a:ln w="9525">
            <a:solidFill>
              <a:schemeClr val="tx1"/>
            </a:solidFill>
            <a:round/>
            <a:headEnd/>
            <a:tailEnd type="triangle" w="med" len="med"/>
          </a:ln>
          <a:effectLst/>
        </p:spPr>
        <p:txBody>
          <a:bodyPr/>
          <a:lstStyle/>
          <a:p>
            <a:endParaRPr lang="en-US" b="1"/>
          </a:p>
        </p:txBody>
      </p:sp>
      <p:sp>
        <p:nvSpPr>
          <p:cNvPr id="70672" name="Text Box 16"/>
          <p:cNvSpPr txBox="1">
            <a:spLocks noChangeArrowheads="1"/>
          </p:cNvSpPr>
          <p:nvPr/>
        </p:nvSpPr>
        <p:spPr bwMode="auto">
          <a:xfrm>
            <a:off x="2609850" y="4724400"/>
            <a:ext cx="4495800" cy="784830"/>
          </a:xfrm>
          <a:prstGeom prst="rect">
            <a:avLst/>
          </a:prstGeom>
          <a:noFill/>
          <a:ln w="9525">
            <a:noFill/>
            <a:miter lim="800000"/>
            <a:headEnd/>
            <a:tailEnd/>
          </a:ln>
          <a:effectLst/>
        </p:spPr>
        <p:txBody>
          <a:bodyPr>
            <a:spAutoFit/>
          </a:bodyPr>
          <a:lstStyle/>
          <a:p>
            <a:pPr>
              <a:spcBef>
                <a:spcPct val="50000"/>
              </a:spcBef>
            </a:pPr>
            <a:r>
              <a:rPr lang="en-US" b="1" dirty="0"/>
              <a:t>Enable ALU for addition operation</a:t>
            </a:r>
          </a:p>
          <a:p>
            <a:pPr>
              <a:spcBef>
                <a:spcPct val="50000"/>
              </a:spcBef>
            </a:pPr>
            <a:endParaRPr lang="en-US" b="1" dirty="0"/>
          </a:p>
        </p:txBody>
      </p:sp>
      <p:sp>
        <p:nvSpPr>
          <p:cNvPr id="70673" name="Line 17"/>
          <p:cNvSpPr>
            <a:spLocks noChangeShapeType="1"/>
          </p:cNvSpPr>
          <p:nvPr/>
        </p:nvSpPr>
        <p:spPr bwMode="auto">
          <a:xfrm>
            <a:off x="1169581" y="5922289"/>
            <a:ext cx="1066800" cy="0"/>
          </a:xfrm>
          <a:prstGeom prst="line">
            <a:avLst/>
          </a:prstGeom>
          <a:noFill/>
          <a:ln w="9525">
            <a:solidFill>
              <a:schemeClr val="tx1"/>
            </a:solidFill>
            <a:round/>
            <a:headEnd/>
            <a:tailEnd type="triangle" w="med" len="med"/>
          </a:ln>
          <a:effectLst/>
        </p:spPr>
        <p:txBody>
          <a:bodyPr/>
          <a:lstStyle/>
          <a:p>
            <a:endParaRPr lang="en-US" b="1"/>
          </a:p>
        </p:txBody>
      </p:sp>
      <p:sp>
        <p:nvSpPr>
          <p:cNvPr id="70674" name="Rectangle 18"/>
          <p:cNvSpPr>
            <a:spLocks noChangeArrowheads="1"/>
          </p:cNvSpPr>
          <p:nvPr/>
        </p:nvSpPr>
        <p:spPr bwMode="auto">
          <a:xfrm rot="-29628">
            <a:off x="2669090" y="5733820"/>
            <a:ext cx="4948238" cy="646331"/>
          </a:xfrm>
          <a:prstGeom prst="rect">
            <a:avLst/>
          </a:prstGeom>
          <a:noFill/>
          <a:ln w="9525">
            <a:noFill/>
            <a:miter lim="800000"/>
            <a:headEnd/>
            <a:tailEnd/>
          </a:ln>
          <a:effectLst/>
        </p:spPr>
        <p:txBody>
          <a:bodyPr>
            <a:spAutoFit/>
          </a:bodyPr>
          <a:lstStyle/>
          <a:p>
            <a:pPr eaLnBrk="0" hangingPunct="0">
              <a:spcBef>
                <a:spcPct val="50000"/>
              </a:spcBef>
            </a:pPr>
            <a:r>
              <a:rPr lang="en-US" b="1" dirty="0"/>
              <a:t>Enable out put of ALU to store result of the operation</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a:t>
            </a:fld>
            <a:endParaRPr lang="en-US"/>
          </a:p>
        </p:txBody>
      </p:sp>
    </p:spTree>
    <p:extLst>
      <p:ext uri="{BB962C8B-B14F-4D97-AF65-F5344CB8AC3E}">
        <p14:creationId xmlns:p14="http://schemas.microsoft.com/office/powerpoint/2010/main" val="3504311115"/>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115888"/>
            <a:ext cx="8229600" cy="1143000"/>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Statements</a:t>
            </a:r>
          </a:p>
        </p:txBody>
      </p:sp>
      <p:sp>
        <p:nvSpPr>
          <p:cNvPr id="20483" name="Rectangle 3"/>
          <p:cNvSpPr>
            <a:spLocks noGrp="1"/>
          </p:cNvSpPr>
          <p:nvPr>
            <p:ph type="body" sz="half" idx="1"/>
          </p:nvPr>
        </p:nvSpPr>
        <p:spPr>
          <a:xfrm>
            <a:off x="428596" y="2500306"/>
            <a:ext cx="8393112" cy="3671888"/>
          </a:xfrm>
        </p:spPr>
        <p:txBody>
          <a:bodyPr/>
          <a:lstStyle/>
          <a:p>
            <a:pPr eaLnBrk="1" hangingPunct="1">
              <a:lnSpc>
                <a:spcPct val="90000"/>
              </a:lnSpc>
            </a:pPr>
            <a:r>
              <a:rPr lang="en-US" altLang="en-US" sz="2400" b="1" dirty="0" smtClean="0"/>
              <a:t>The comment field is used by the programmer to say something about what the statement does.</a:t>
            </a:r>
          </a:p>
          <a:p>
            <a:pPr eaLnBrk="1" hangingPunct="1">
              <a:lnSpc>
                <a:spcPct val="90000"/>
              </a:lnSpc>
            </a:pPr>
            <a:endParaRPr lang="en-US" altLang="en-US" sz="2400" b="1" dirty="0" smtClean="0"/>
          </a:p>
          <a:p>
            <a:pPr eaLnBrk="1" hangingPunct="1">
              <a:lnSpc>
                <a:spcPct val="90000"/>
              </a:lnSpc>
            </a:pPr>
            <a:r>
              <a:rPr lang="en-US" altLang="en-US" sz="2400" b="1" dirty="0" smtClean="0"/>
              <a:t>A semicolon marks the beginning of this field, and the assembler ignores anything typed after semicolon.</a:t>
            </a:r>
          </a:p>
          <a:p>
            <a:pPr eaLnBrk="1" hangingPunct="1">
              <a:lnSpc>
                <a:spcPct val="90000"/>
              </a:lnSpc>
            </a:pPr>
            <a:endParaRPr lang="en-US" altLang="en-US" sz="2400" b="1" dirty="0" smtClean="0"/>
          </a:p>
          <a:p>
            <a:pPr eaLnBrk="1" hangingPunct="1">
              <a:lnSpc>
                <a:spcPct val="90000"/>
              </a:lnSpc>
            </a:pPr>
            <a:r>
              <a:rPr lang="en-US" altLang="en-US" sz="2400" b="1" dirty="0" smtClean="0"/>
              <a:t>Comments are optional, but because assembly language is low level, it is almost impossible to understand an assembly language program without comments.</a:t>
            </a:r>
            <a:endParaRPr lang="en-US" altLang="en-US" sz="2800" b="1" dirty="0" smtClean="0">
              <a:solidFill>
                <a:srgbClr val="FFFF00"/>
              </a:solidFill>
            </a:endParaRPr>
          </a:p>
        </p:txBody>
      </p:sp>
      <p:sp>
        <p:nvSpPr>
          <p:cNvPr id="61444" name="Rectangle 4"/>
          <p:cNvSpPr>
            <a:spLocks noChangeArrowheads="1"/>
          </p:cNvSpPr>
          <p:nvPr/>
        </p:nvSpPr>
        <p:spPr bwMode="auto">
          <a:xfrm>
            <a:off x="357158" y="1428736"/>
            <a:ext cx="7781925" cy="579437"/>
          </a:xfrm>
          <a:prstGeom prst="rect">
            <a:avLst/>
          </a:prstGeom>
          <a:noFill/>
          <a:ln w="9525">
            <a:noFill/>
            <a:miter lim="800000"/>
            <a:headEnd/>
            <a:tailEnd/>
          </a:ln>
          <a:effectLst/>
        </p:spPr>
        <p:txBody>
          <a:bodyPr wrap="none">
            <a:spAutoFit/>
          </a:bodyPr>
          <a:lstStyle/>
          <a:p>
            <a:pPr eaLnBrk="1" hangingPunct="1">
              <a:defRPr/>
            </a:pPr>
            <a:r>
              <a:rPr lang="en-US" sz="3200" b="1" dirty="0">
                <a:solidFill>
                  <a:srgbClr val="FF9966"/>
                </a:solidFill>
                <a:effectLst>
                  <a:outerShdw blurRad="38100" dist="38100" dir="2700000" algn="tl">
                    <a:srgbClr val="000000"/>
                  </a:outerShdw>
                </a:effectLst>
              </a:rPr>
              <a:t>name   operation  operand(s)  comment</a:t>
            </a:r>
          </a:p>
        </p:txBody>
      </p:sp>
      <p:sp>
        <p:nvSpPr>
          <p:cNvPr id="20485" name="Line 5"/>
          <p:cNvSpPr>
            <a:spLocks noChangeShapeType="1"/>
          </p:cNvSpPr>
          <p:nvPr/>
        </p:nvSpPr>
        <p:spPr bwMode="auto">
          <a:xfrm flipV="1">
            <a:off x="2000232" y="1928801"/>
            <a:ext cx="4032250" cy="642942"/>
          </a:xfrm>
          <a:prstGeom prst="line">
            <a:avLst/>
          </a:prstGeom>
          <a:noFill/>
          <a:ln w="76200">
            <a:solidFill>
              <a:schemeClr val="tx1"/>
            </a:solidFill>
            <a:round/>
            <a:headEnd/>
            <a:tailEnd type="triangle" w="med" len="med"/>
          </a:ln>
        </p:spPr>
        <p:txBody>
          <a:bodyPr/>
          <a:lstStyle/>
          <a:p>
            <a:endParaRPr lang="en-US"/>
          </a:p>
        </p:txBody>
      </p:sp>
      <p:sp>
        <p:nvSpPr>
          <p:cNvPr id="2" name="Slide Number Placeholder 1"/>
          <p:cNvSpPr>
            <a:spLocks noGrp="1"/>
          </p:cNvSpPr>
          <p:nvPr>
            <p:ph type="sldNum" sz="quarter" idx="12"/>
          </p:nvPr>
        </p:nvSpPr>
        <p:spPr/>
        <p:txBody>
          <a:bodyPr/>
          <a:lstStyle/>
          <a:p>
            <a:fld id="{666A1C7C-12C9-46AA-9616-6448CA26F0CE}" type="slidenum">
              <a:rPr lang="en-US" smtClean="0"/>
              <a:pPr/>
              <a:t>120</a:t>
            </a:fld>
            <a:endParaRPr lang="en-US"/>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Program </a:t>
            </a:r>
            <a:r>
              <a:rPr lang="en-US" b="1" dirty="0">
                <a:solidFill>
                  <a:srgbClr val="FF0000"/>
                </a:solidFill>
              </a:rPr>
              <a:t>Data and Storage</a:t>
            </a:r>
          </a:p>
        </p:txBody>
      </p:sp>
      <p:sp>
        <p:nvSpPr>
          <p:cNvPr id="22531" name="Rectangle 3"/>
          <p:cNvSpPr>
            <a:spLocks noGrp="1"/>
          </p:cNvSpPr>
          <p:nvPr>
            <p:ph sz="half" idx="1"/>
          </p:nvPr>
        </p:nvSpPr>
        <p:spPr>
          <a:xfrm>
            <a:off x="457200" y="1600200"/>
            <a:ext cx="4033838" cy="4530725"/>
          </a:xfrm>
        </p:spPr>
        <p:txBody>
          <a:bodyPr/>
          <a:lstStyle/>
          <a:p>
            <a:pPr eaLnBrk="1" hangingPunct="1"/>
            <a:r>
              <a:rPr lang="en-US" altLang="en-US" smtClean="0"/>
              <a:t>Pseudo-ops to define data or reserve storage</a:t>
            </a:r>
          </a:p>
          <a:p>
            <a:pPr lvl="1" eaLnBrk="1" hangingPunct="1"/>
            <a:r>
              <a:rPr lang="en-US" altLang="en-US" smtClean="0"/>
              <a:t>DB - byte(s)</a:t>
            </a:r>
          </a:p>
          <a:p>
            <a:pPr lvl="1" eaLnBrk="1" hangingPunct="1"/>
            <a:r>
              <a:rPr lang="en-US" altLang="en-US" smtClean="0"/>
              <a:t>DW - word(s)</a:t>
            </a:r>
          </a:p>
          <a:p>
            <a:pPr lvl="1" eaLnBrk="1" hangingPunct="1"/>
            <a:r>
              <a:rPr lang="en-US" altLang="en-US" smtClean="0"/>
              <a:t>DD - doubleword(s)</a:t>
            </a:r>
          </a:p>
          <a:p>
            <a:pPr lvl="1" eaLnBrk="1" hangingPunct="1"/>
            <a:r>
              <a:rPr lang="en-US" altLang="en-US" smtClean="0"/>
              <a:t>DQ - quadword(s)</a:t>
            </a:r>
          </a:p>
          <a:p>
            <a:pPr lvl="1" eaLnBrk="1" hangingPunct="1"/>
            <a:r>
              <a:rPr lang="en-US" altLang="en-US" smtClean="0"/>
              <a:t>DT - tenbyte(s)</a:t>
            </a:r>
          </a:p>
        </p:txBody>
      </p:sp>
      <p:sp>
        <p:nvSpPr>
          <p:cNvPr id="22532" name="Rectangle 4"/>
          <p:cNvSpPr>
            <a:spLocks noGrp="1"/>
          </p:cNvSpPr>
          <p:nvPr>
            <p:ph sz="half" idx="2"/>
          </p:nvPr>
        </p:nvSpPr>
        <p:spPr>
          <a:xfrm>
            <a:off x="4652963" y="1600200"/>
            <a:ext cx="4033837" cy="4530725"/>
          </a:xfrm>
        </p:spPr>
        <p:txBody>
          <a:bodyPr/>
          <a:lstStyle/>
          <a:p>
            <a:pPr eaLnBrk="1" hangingPunct="1"/>
            <a:r>
              <a:rPr lang="en-US" altLang="en-US" smtClean="0"/>
              <a:t>These directives require one or more operands</a:t>
            </a:r>
          </a:p>
          <a:p>
            <a:pPr lvl="1" eaLnBrk="1" hangingPunct="1"/>
            <a:r>
              <a:rPr lang="en-US" altLang="en-US" smtClean="0"/>
              <a:t>define memory contents</a:t>
            </a:r>
          </a:p>
          <a:p>
            <a:pPr lvl="1" eaLnBrk="1" hangingPunct="1"/>
            <a:r>
              <a:rPr lang="en-US" altLang="en-US" smtClean="0"/>
              <a:t>specify amount of storage to reserve for run-time data</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121</a:t>
            </a:fld>
            <a:endParaRPr lang="en-US"/>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Defining </a:t>
            </a:r>
            <a:r>
              <a:rPr lang="en-US" b="1" dirty="0">
                <a:solidFill>
                  <a:srgbClr val="FF0000"/>
                </a:solidFill>
              </a:rPr>
              <a:t>Data</a:t>
            </a:r>
          </a:p>
        </p:txBody>
      </p:sp>
      <p:sp>
        <p:nvSpPr>
          <p:cNvPr id="24579" name="Rectangle 3"/>
          <p:cNvSpPr>
            <a:spLocks noGrp="1"/>
          </p:cNvSpPr>
          <p:nvPr>
            <p:ph sz="half" idx="1"/>
          </p:nvPr>
        </p:nvSpPr>
        <p:spPr>
          <a:xfrm>
            <a:off x="457200" y="1600200"/>
            <a:ext cx="4033838" cy="4530725"/>
          </a:xfrm>
        </p:spPr>
        <p:txBody>
          <a:bodyPr/>
          <a:lstStyle/>
          <a:p>
            <a:pPr eaLnBrk="1" hangingPunct="1"/>
            <a:r>
              <a:rPr lang="en-US" altLang="en-US" smtClean="0"/>
              <a:t>Numeric data values</a:t>
            </a:r>
          </a:p>
          <a:p>
            <a:pPr lvl="1" eaLnBrk="1" hangingPunct="1"/>
            <a:r>
              <a:rPr lang="en-US" altLang="en-US" smtClean="0"/>
              <a:t>100 - decimal</a:t>
            </a:r>
          </a:p>
          <a:p>
            <a:pPr lvl="1" eaLnBrk="1" hangingPunct="1"/>
            <a:r>
              <a:rPr lang="en-US" altLang="en-US" smtClean="0"/>
              <a:t>100B - binary</a:t>
            </a:r>
          </a:p>
          <a:p>
            <a:pPr lvl="1" eaLnBrk="1" hangingPunct="1"/>
            <a:r>
              <a:rPr lang="en-US" altLang="en-US" smtClean="0"/>
              <a:t>100H - hexadecimal</a:t>
            </a:r>
          </a:p>
          <a:p>
            <a:pPr lvl="1" eaLnBrk="1" hangingPunct="1"/>
            <a:r>
              <a:rPr lang="en-US" altLang="en-US" smtClean="0"/>
              <a:t>'100' - ASCII</a:t>
            </a:r>
          </a:p>
          <a:p>
            <a:pPr lvl="1" eaLnBrk="1" hangingPunct="1"/>
            <a:r>
              <a:rPr lang="en-US" altLang="en-US" smtClean="0"/>
              <a:t>"100" - ASCII</a:t>
            </a:r>
          </a:p>
          <a:p>
            <a:pPr eaLnBrk="1" hangingPunct="1"/>
            <a:r>
              <a:rPr lang="en-US" altLang="en-US" smtClean="0"/>
              <a:t>Use the appropriate DEFINE directive (byte, word, etc.)</a:t>
            </a:r>
          </a:p>
        </p:txBody>
      </p:sp>
      <p:sp>
        <p:nvSpPr>
          <p:cNvPr id="24580" name="Rectangle 4"/>
          <p:cNvSpPr>
            <a:spLocks noGrp="1"/>
          </p:cNvSpPr>
          <p:nvPr>
            <p:ph sz="half" idx="2"/>
          </p:nvPr>
        </p:nvSpPr>
        <p:spPr>
          <a:xfrm>
            <a:off x="4652963" y="1600200"/>
            <a:ext cx="4033837" cy="4530725"/>
          </a:xfrm>
        </p:spPr>
        <p:txBody>
          <a:bodyPr/>
          <a:lstStyle/>
          <a:p>
            <a:pPr eaLnBrk="1" hangingPunct="1"/>
            <a:r>
              <a:rPr lang="en-US" altLang="en-US" smtClean="0"/>
              <a:t>A list of values may be used - the following creates 4 consecutive words</a:t>
            </a:r>
          </a:p>
          <a:p>
            <a:pPr lvl="1" eaLnBrk="1" hangingPunct="1">
              <a:buFontTx/>
              <a:buNone/>
            </a:pPr>
            <a:r>
              <a:rPr lang="en-US" altLang="en-US" b="1" smtClean="0">
                <a:latin typeface="Courier New" pitchFamily="49" charset="0"/>
              </a:rPr>
              <a:t>DW 40CH,10B,-13,0</a:t>
            </a:r>
            <a:endParaRPr lang="en-US" altLang="en-US" smtClean="0"/>
          </a:p>
          <a:p>
            <a:pPr eaLnBrk="1" hangingPunct="1"/>
            <a:r>
              <a:rPr lang="en-US" altLang="en-US" smtClean="0"/>
              <a:t>A ? represents an uninitialized storage location</a:t>
            </a:r>
          </a:p>
          <a:p>
            <a:pPr lvl="1" eaLnBrk="1" hangingPunct="1">
              <a:buFontTx/>
              <a:buNone/>
            </a:pPr>
            <a:r>
              <a:rPr lang="en-US" altLang="en-US" b="1" smtClean="0">
                <a:latin typeface="Courier New" pitchFamily="49" charset="0"/>
              </a:rPr>
              <a:t>DB 255,?,-128,'X'</a:t>
            </a:r>
            <a:endParaRPr lang="en-US" altLang="en-US" smtClean="0"/>
          </a:p>
        </p:txBody>
      </p:sp>
      <p:sp>
        <p:nvSpPr>
          <p:cNvPr id="2" name="Slide Number Placeholder 1"/>
          <p:cNvSpPr>
            <a:spLocks noGrp="1"/>
          </p:cNvSpPr>
          <p:nvPr>
            <p:ph type="sldNum" sz="quarter" idx="12"/>
          </p:nvPr>
        </p:nvSpPr>
        <p:spPr/>
        <p:txBody>
          <a:bodyPr/>
          <a:lstStyle/>
          <a:p>
            <a:fld id="{A1A6BA4E-CDAE-4DEF-A7CA-99055C502B84}" type="slidenum">
              <a:rPr lang="en-US" smtClean="0"/>
              <a:pPr/>
              <a:t>122</a:t>
            </a:fld>
            <a:endParaRPr lang="en-US"/>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Naming </a:t>
            </a:r>
            <a:r>
              <a:rPr lang="en-US" b="1" dirty="0">
                <a:solidFill>
                  <a:srgbClr val="FF0000"/>
                </a:solidFill>
              </a:rPr>
              <a:t>Storage Locations</a:t>
            </a:r>
          </a:p>
        </p:txBody>
      </p:sp>
      <p:sp>
        <p:nvSpPr>
          <p:cNvPr id="26627" name="Rectangle 3"/>
          <p:cNvSpPr>
            <a:spLocks noGrp="1"/>
          </p:cNvSpPr>
          <p:nvPr>
            <p:ph sz="half" idx="1"/>
          </p:nvPr>
        </p:nvSpPr>
        <p:spPr>
          <a:xfrm>
            <a:off x="457200" y="1600200"/>
            <a:ext cx="4033838" cy="4530725"/>
          </a:xfrm>
        </p:spPr>
        <p:txBody>
          <a:bodyPr/>
          <a:lstStyle/>
          <a:p>
            <a:pPr eaLnBrk="1" hangingPunct="1"/>
            <a:r>
              <a:rPr lang="en-US" altLang="en-US" dirty="0" smtClean="0"/>
              <a:t>Names can be associated with storage locations</a:t>
            </a:r>
          </a:p>
          <a:p>
            <a:pPr lvl="1" eaLnBrk="1" hangingPunct="1">
              <a:lnSpc>
                <a:spcPct val="90000"/>
              </a:lnSpc>
              <a:buFontTx/>
              <a:buNone/>
            </a:pPr>
            <a:r>
              <a:rPr lang="en-US" altLang="en-US" b="1" dirty="0" err="1" smtClean="0">
                <a:latin typeface="Courier New" pitchFamily="49" charset="0"/>
              </a:rPr>
              <a:t>ANum</a:t>
            </a:r>
            <a:r>
              <a:rPr lang="en-US" altLang="en-US" b="1" dirty="0" smtClean="0">
                <a:latin typeface="Courier New" pitchFamily="49" charset="0"/>
              </a:rPr>
              <a:t> DB -4</a:t>
            </a:r>
          </a:p>
          <a:p>
            <a:pPr lvl="1">
              <a:lnSpc>
                <a:spcPct val="90000"/>
              </a:lnSpc>
              <a:buNone/>
            </a:pPr>
            <a:r>
              <a:rPr lang="en-US" altLang="en-US" b="1" dirty="0" smtClean="0">
                <a:latin typeface="Courier New" pitchFamily="49" charset="0"/>
              </a:rPr>
              <a:t>DW 17</a:t>
            </a:r>
          </a:p>
          <a:p>
            <a:pPr lvl="1">
              <a:lnSpc>
                <a:spcPct val="90000"/>
              </a:lnSpc>
              <a:buNone/>
            </a:pPr>
            <a:r>
              <a:rPr lang="en-US" altLang="en-US" b="1" dirty="0" smtClean="0">
                <a:latin typeface="Courier New" pitchFamily="49" charset="0"/>
              </a:rPr>
              <a:t>ONE UNO DW 1</a:t>
            </a:r>
          </a:p>
          <a:p>
            <a:pPr lvl="1" eaLnBrk="1" hangingPunct="1">
              <a:lnSpc>
                <a:spcPct val="90000"/>
              </a:lnSpc>
              <a:buFontTx/>
              <a:buNone/>
            </a:pPr>
            <a:r>
              <a:rPr lang="en-US" altLang="en-US" b="1" dirty="0" smtClean="0">
                <a:latin typeface="Courier New" pitchFamily="49" charset="0"/>
              </a:rPr>
              <a:t>X DD ?</a:t>
            </a:r>
          </a:p>
          <a:p>
            <a:pPr eaLnBrk="1" hangingPunct="1"/>
            <a:r>
              <a:rPr lang="en-US" altLang="en-US" dirty="0" smtClean="0"/>
              <a:t>These names are called variables</a:t>
            </a:r>
          </a:p>
        </p:txBody>
      </p:sp>
      <p:sp>
        <p:nvSpPr>
          <p:cNvPr id="26628" name="Rectangle 4"/>
          <p:cNvSpPr>
            <a:spLocks noGrp="1"/>
          </p:cNvSpPr>
          <p:nvPr>
            <p:ph sz="half" idx="2"/>
          </p:nvPr>
        </p:nvSpPr>
        <p:spPr>
          <a:xfrm>
            <a:off x="4652963" y="1600200"/>
            <a:ext cx="4033837" cy="4530725"/>
          </a:xfrm>
        </p:spPr>
        <p:txBody>
          <a:bodyPr/>
          <a:lstStyle/>
          <a:p>
            <a:pPr eaLnBrk="1" hangingPunct="1"/>
            <a:r>
              <a:rPr lang="en-US" altLang="en-US" dirty="0" err="1" smtClean="0"/>
              <a:t>ANum</a:t>
            </a:r>
            <a:r>
              <a:rPr lang="en-US" altLang="en-US" dirty="0" smtClean="0"/>
              <a:t> refers to a byte storage location, initialized to 4</a:t>
            </a:r>
          </a:p>
          <a:p>
            <a:pPr eaLnBrk="1" hangingPunct="1"/>
            <a:r>
              <a:rPr lang="en-US" altLang="en-US" dirty="0" smtClean="0"/>
              <a:t>The next word has no associated name</a:t>
            </a:r>
          </a:p>
          <a:p>
            <a:pPr eaLnBrk="1" hangingPunct="1"/>
            <a:r>
              <a:rPr lang="en-US" altLang="en-US" dirty="0" smtClean="0"/>
              <a:t>ONE and UNO refer to the same word</a:t>
            </a:r>
          </a:p>
          <a:p>
            <a:pPr eaLnBrk="1" hangingPunct="1"/>
            <a:r>
              <a:rPr lang="en-US" altLang="en-US" dirty="0" smtClean="0"/>
              <a:t>X is an </a:t>
            </a:r>
            <a:r>
              <a:rPr lang="en-US" altLang="en-US" dirty="0" err="1" smtClean="0"/>
              <a:t>unitialized</a:t>
            </a:r>
            <a:r>
              <a:rPr lang="en-US" altLang="en-US" dirty="0" smtClean="0"/>
              <a:t> </a:t>
            </a:r>
            <a:r>
              <a:rPr lang="en-US" altLang="en-US" dirty="0" err="1" smtClean="0"/>
              <a:t>doubleword</a:t>
            </a:r>
            <a:endParaRPr lang="en-US" altLang="en-US" dirty="0" smtClean="0"/>
          </a:p>
        </p:txBody>
      </p:sp>
      <p:sp>
        <p:nvSpPr>
          <p:cNvPr id="2" name="Slide Number Placeholder 1"/>
          <p:cNvSpPr>
            <a:spLocks noGrp="1"/>
          </p:cNvSpPr>
          <p:nvPr>
            <p:ph type="sldNum" sz="quarter" idx="12"/>
          </p:nvPr>
        </p:nvSpPr>
        <p:spPr/>
        <p:txBody>
          <a:bodyPr/>
          <a:lstStyle/>
          <a:p>
            <a:fld id="{A1A6BA4E-CDAE-4DEF-A7CA-99055C502B84}" type="slidenum">
              <a:rPr lang="en-US" smtClean="0"/>
              <a:pPr/>
              <a:t>123</a:t>
            </a:fld>
            <a:endParaRPr lang="en-US"/>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39750" y="476250"/>
            <a:ext cx="8424863" cy="5643563"/>
          </a:xfrm>
          <a:prstGeom prst="rect">
            <a:avLst/>
          </a:prstGeom>
          <a:noFill/>
          <a:ln w="9525">
            <a:noFill/>
            <a:miter lim="800000"/>
            <a:headEnd/>
            <a:tailEnd/>
          </a:ln>
        </p:spPr>
        <p:txBody>
          <a:bodyPr>
            <a:spAutoFit/>
          </a:bodyPr>
          <a:lstStyle/>
          <a:p>
            <a:pPr eaLnBrk="1" hangingPunct="1"/>
            <a:endParaRPr lang="en-US" altLang="en-US" sz="2800"/>
          </a:p>
          <a:p>
            <a:pPr eaLnBrk="1" hangingPunct="1"/>
            <a:r>
              <a:rPr lang="en-US" altLang="en-US" sz="2800"/>
              <a:t>• Multiple definitions can be abbreviated</a:t>
            </a:r>
          </a:p>
          <a:p>
            <a:pPr eaLnBrk="1" hangingPunct="1"/>
            <a:r>
              <a:rPr lang="en-US" altLang="en-US" sz="2800"/>
              <a:t>   Example:</a:t>
            </a:r>
          </a:p>
          <a:p>
            <a:pPr eaLnBrk="1" hangingPunct="1"/>
            <a:r>
              <a:rPr lang="en-US" altLang="en-US" sz="2800">
                <a:solidFill>
                  <a:srgbClr val="FFFF00"/>
                </a:solidFill>
              </a:rPr>
              <a:t>	</a:t>
            </a:r>
            <a:r>
              <a:rPr lang="en-US" altLang="en-US" sz="2800">
                <a:solidFill>
                  <a:srgbClr val="FF0066"/>
                </a:solidFill>
              </a:rPr>
              <a:t>message 	DB ’B’</a:t>
            </a:r>
          </a:p>
          <a:p>
            <a:pPr eaLnBrk="1" hangingPunct="1"/>
            <a:r>
              <a:rPr lang="en-US" altLang="en-US" sz="2800">
                <a:solidFill>
                  <a:srgbClr val="FF0066"/>
                </a:solidFill>
              </a:rPr>
              <a:t>			DB ’y’</a:t>
            </a:r>
          </a:p>
          <a:p>
            <a:pPr eaLnBrk="1" hangingPunct="1"/>
            <a:r>
              <a:rPr lang="en-US" altLang="en-US" sz="2800">
                <a:solidFill>
                  <a:srgbClr val="FF0066"/>
                </a:solidFill>
              </a:rPr>
              <a:t>			DB ’e’</a:t>
            </a:r>
          </a:p>
          <a:p>
            <a:pPr eaLnBrk="1" hangingPunct="1"/>
            <a:r>
              <a:rPr lang="en-US" altLang="en-US" sz="2800">
                <a:solidFill>
                  <a:srgbClr val="FF0066"/>
                </a:solidFill>
              </a:rPr>
              <a:t>			DB 0DH</a:t>
            </a:r>
          </a:p>
          <a:p>
            <a:pPr eaLnBrk="1" hangingPunct="1"/>
            <a:r>
              <a:rPr lang="en-US" altLang="en-US" sz="2800">
                <a:solidFill>
                  <a:srgbClr val="FF0066"/>
                </a:solidFill>
              </a:rPr>
              <a:t>			DB 0AH</a:t>
            </a:r>
          </a:p>
          <a:p>
            <a:pPr eaLnBrk="1" hangingPunct="1"/>
            <a:r>
              <a:rPr lang="en-US" altLang="en-US" sz="2800">
                <a:solidFill>
                  <a:srgbClr val="FFFF00"/>
                </a:solidFill>
              </a:rPr>
              <a:t>   </a:t>
            </a:r>
            <a:r>
              <a:rPr lang="en-US" altLang="en-US" sz="2800"/>
              <a:t>can be written as</a:t>
            </a:r>
          </a:p>
          <a:p>
            <a:pPr eaLnBrk="1" hangingPunct="1"/>
            <a:r>
              <a:rPr lang="en-US" altLang="en-US" sz="2800">
                <a:solidFill>
                  <a:srgbClr val="FFFF00"/>
                </a:solidFill>
              </a:rPr>
              <a:t>	</a:t>
            </a:r>
            <a:r>
              <a:rPr lang="en-US" altLang="en-US" sz="2800">
                <a:solidFill>
                  <a:srgbClr val="FF3399"/>
                </a:solidFill>
              </a:rPr>
              <a:t>message 	DB ’B’,’y’,’e’,0DH,0AH</a:t>
            </a:r>
          </a:p>
          <a:p>
            <a:pPr eaLnBrk="1" hangingPunct="1"/>
            <a:endParaRPr lang="en-US" altLang="en-US" sz="2800"/>
          </a:p>
          <a:p>
            <a:pPr eaLnBrk="1" hangingPunct="1"/>
            <a:r>
              <a:rPr lang="en-US" altLang="en-US" sz="2800"/>
              <a:t>• More compactly as</a:t>
            </a:r>
          </a:p>
          <a:p>
            <a:pPr eaLnBrk="1" hangingPunct="1"/>
            <a:r>
              <a:rPr lang="en-US" altLang="en-US" sz="2800"/>
              <a:t>	</a:t>
            </a:r>
            <a:r>
              <a:rPr lang="en-US" altLang="en-US" sz="2800">
                <a:solidFill>
                  <a:srgbClr val="FF0066"/>
                </a:solidFill>
              </a:rPr>
              <a:t>message DB ’Bye’,0DH,0AH</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124</a:t>
            </a:fld>
            <a:endParaRPr lang="en-US"/>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0000"/>
                </a:solidFill>
              </a:rPr>
              <a:t>Arrays</a:t>
            </a:r>
            <a:endParaRPr lang="en-US" b="1" dirty="0">
              <a:solidFill>
                <a:srgbClr val="FF0000"/>
              </a:solidFill>
            </a:endParaRPr>
          </a:p>
        </p:txBody>
      </p:sp>
      <p:sp>
        <p:nvSpPr>
          <p:cNvPr id="29699" name="Rectangle 3"/>
          <p:cNvSpPr>
            <a:spLocks noGrp="1"/>
          </p:cNvSpPr>
          <p:nvPr>
            <p:ph idx="1"/>
          </p:nvPr>
        </p:nvSpPr>
        <p:spPr/>
        <p:txBody>
          <a:bodyPr/>
          <a:lstStyle/>
          <a:p>
            <a:pPr eaLnBrk="1" hangingPunct="1"/>
            <a:r>
              <a:rPr lang="en-US" altLang="en-US" smtClean="0"/>
              <a:t>Any consecutive storage locations of the same size can be called an array</a:t>
            </a:r>
          </a:p>
          <a:p>
            <a:pPr lvl="1" eaLnBrk="1" hangingPunct="1">
              <a:buFontTx/>
              <a:buNone/>
            </a:pPr>
            <a:r>
              <a:rPr lang="en-US" altLang="en-US" b="1" smtClean="0">
                <a:solidFill>
                  <a:srgbClr val="FF3399"/>
                </a:solidFill>
                <a:latin typeface="Courier New" pitchFamily="49" charset="0"/>
              </a:rPr>
              <a:t>X DW 40CH,10B,-13,0</a:t>
            </a:r>
          </a:p>
          <a:p>
            <a:pPr lvl="1" eaLnBrk="1" hangingPunct="1">
              <a:buFontTx/>
              <a:buNone/>
            </a:pPr>
            <a:r>
              <a:rPr lang="en-US" altLang="en-US" b="1" smtClean="0">
                <a:solidFill>
                  <a:srgbClr val="FF3399"/>
                </a:solidFill>
                <a:latin typeface="Courier New" pitchFamily="49" charset="0"/>
              </a:rPr>
              <a:t>Y DB 'This is an array'</a:t>
            </a:r>
          </a:p>
          <a:p>
            <a:pPr lvl="1" eaLnBrk="1" hangingPunct="1">
              <a:buFontTx/>
              <a:buNone/>
            </a:pPr>
            <a:r>
              <a:rPr lang="en-US" altLang="en-US" b="1" smtClean="0">
                <a:solidFill>
                  <a:srgbClr val="FF3399"/>
                </a:solidFill>
                <a:latin typeface="Courier New" pitchFamily="49" charset="0"/>
              </a:rPr>
              <a:t>Z DD -109236, FFFFFFFFH, -1, 100B</a:t>
            </a:r>
          </a:p>
          <a:p>
            <a:pPr eaLnBrk="1" hangingPunct="1"/>
            <a:r>
              <a:rPr lang="en-US" altLang="en-US" sz="2800" smtClean="0"/>
              <a:t>Components of X are at X, X+2, X+4, X+6</a:t>
            </a:r>
          </a:p>
          <a:p>
            <a:pPr eaLnBrk="1" hangingPunct="1"/>
            <a:r>
              <a:rPr lang="en-US" altLang="en-US" sz="2800" smtClean="0"/>
              <a:t>Components of Y are at Y, Y+1, …, Y+15</a:t>
            </a:r>
          </a:p>
          <a:p>
            <a:pPr eaLnBrk="1" hangingPunct="1"/>
            <a:r>
              <a:rPr lang="en-US" altLang="en-US" sz="2800" smtClean="0"/>
              <a:t>Components of Z are at Z, Z+4, Z+8, Z+12</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125</a:t>
            </a:fld>
            <a:endParaRPr lang="en-US"/>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71450"/>
            <a:ext cx="8229600" cy="1143000"/>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
            </a:r>
            <a:br>
              <a:rPr lang="en-US" b="1" dirty="0" smtClean="0">
                <a:solidFill>
                  <a:srgbClr val="FFFF00"/>
                </a:solidFill>
              </a:rPr>
            </a:br>
            <a:r>
              <a:rPr lang="en-US" b="1" dirty="0" smtClean="0">
                <a:solidFill>
                  <a:srgbClr val="FFFF00"/>
                </a:solidFill>
              </a:rPr>
              <a:t/>
            </a:r>
            <a:br>
              <a:rPr lang="en-US" b="1" dirty="0" smtClean="0">
                <a:solidFill>
                  <a:srgbClr val="FFFF00"/>
                </a:solidFill>
              </a:rPr>
            </a:br>
            <a:r>
              <a:rPr lang="en-US" b="1" dirty="0" smtClean="0">
                <a:solidFill>
                  <a:srgbClr val="FF0000"/>
                </a:solidFill>
              </a:rPr>
              <a:t>DUP</a:t>
            </a:r>
            <a:endParaRPr lang="en-US" b="1" dirty="0">
              <a:solidFill>
                <a:srgbClr val="FF0000"/>
              </a:solidFill>
            </a:endParaRPr>
          </a:p>
        </p:txBody>
      </p:sp>
      <p:sp>
        <p:nvSpPr>
          <p:cNvPr id="31747" name="Rectangle 3"/>
          <p:cNvSpPr>
            <a:spLocks noGrp="1"/>
          </p:cNvSpPr>
          <p:nvPr>
            <p:ph idx="1"/>
          </p:nvPr>
        </p:nvSpPr>
        <p:spPr>
          <a:xfrm>
            <a:off x="107950" y="2000240"/>
            <a:ext cx="8229600" cy="3367098"/>
          </a:xfrm>
        </p:spPr>
        <p:txBody>
          <a:bodyPr/>
          <a:lstStyle/>
          <a:p>
            <a:pPr eaLnBrk="1" hangingPunct="1"/>
            <a:r>
              <a:rPr lang="en-US" altLang="en-US" dirty="0" smtClean="0"/>
              <a:t>Allows a sequence of storage locations to be defined or reserved</a:t>
            </a:r>
          </a:p>
          <a:p>
            <a:pPr eaLnBrk="1" hangingPunct="1"/>
            <a:r>
              <a:rPr lang="en-US" altLang="en-US" dirty="0" smtClean="0"/>
              <a:t>Only used as an operand of a define directive</a:t>
            </a:r>
          </a:p>
          <a:p>
            <a:pPr eaLnBrk="1" hangingPunct="1">
              <a:buFont typeface="Wingdings" pitchFamily="2" charset="2"/>
              <a:buNone/>
            </a:pPr>
            <a:r>
              <a:rPr lang="en-US" altLang="en-US" sz="2400" dirty="0" smtClean="0">
                <a:solidFill>
                  <a:srgbClr val="FFFF00"/>
                </a:solidFill>
                <a:latin typeface="Arial Black" pitchFamily="34" charset="0"/>
              </a:rPr>
              <a:t>    </a:t>
            </a:r>
            <a:r>
              <a:rPr lang="en-US" altLang="en-US" sz="2400" dirty="0" smtClean="0">
                <a:solidFill>
                  <a:srgbClr val="FF3399"/>
                </a:solidFill>
                <a:latin typeface="Arial Black" pitchFamily="34" charset="0"/>
              </a:rPr>
              <a:t>DB   40  DUP (?)</a:t>
            </a:r>
            <a:r>
              <a:rPr lang="en-US" altLang="en-US" sz="2400" dirty="0" smtClean="0">
                <a:solidFill>
                  <a:srgbClr val="FFFF00"/>
                </a:solidFill>
                <a:latin typeface="Arial Black" pitchFamily="34" charset="0"/>
              </a:rPr>
              <a:t>  </a:t>
            </a:r>
            <a:r>
              <a:rPr lang="en-US" altLang="en-US" sz="2400" dirty="0" smtClean="0">
                <a:latin typeface="Arial Black" pitchFamily="34" charset="0"/>
              </a:rPr>
              <a:t>; 40 bytes, uninitialized</a:t>
            </a:r>
            <a:endParaRPr lang="en-US" altLang="en-US" sz="2400" dirty="0" smtClean="0">
              <a:solidFill>
                <a:srgbClr val="FFFF00"/>
              </a:solidFill>
              <a:latin typeface="Arial Black" pitchFamily="34" charset="0"/>
            </a:endParaRPr>
          </a:p>
          <a:p>
            <a:pPr eaLnBrk="1" hangingPunct="1">
              <a:buFont typeface="Wingdings" pitchFamily="2" charset="2"/>
              <a:buNone/>
            </a:pPr>
            <a:r>
              <a:rPr lang="en-US" altLang="en-US" sz="2400" dirty="0" smtClean="0">
                <a:solidFill>
                  <a:srgbClr val="FFFF00"/>
                </a:solidFill>
                <a:latin typeface="Arial Black" pitchFamily="34" charset="0"/>
              </a:rPr>
              <a:t>    </a:t>
            </a:r>
            <a:r>
              <a:rPr lang="en-US" altLang="en-US" sz="2400" dirty="0" smtClean="0">
                <a:solidFill>
                  <a:srgbClr val="FF0066"/>
                </a:solidFill>
                <a:latin typeface="Arial Black" pitchFamily="34" charset="0"/>
              </a:rPr>
              <a:t>DW  10h  DUP (0)  </a:t>
            </a:r>
            <a:r>
              <a:rPr lang="en-US" altLang="en-US" sz="2400" dirty="0" smtClean="0">
                <a:latin typeface="Arial Black" pitchFamily="34" charset="0"/>
              </a:rPr>
              <a:t>; </a:t>
            </a:r>
            <a:r>
              <a:rPr lang="en-US" altLang="en-US" sz="2400" dirty="0" smtClean="0">
                <a:latin typeface="Arial Black" pitchFamily="34" charset="0"/>
              </a:rPr>
              <a:t>10 </a:t>
            </a:r>
            <a:r>
              <a:rPr lang="en-US" altLang="en-US" sz="2400" dirty="0" smtClean="0">
                <a:latin typeface="Arial Black" pitchFamily="34" charset="0"/>
              </a:rPr>
              <a:t>words, initialized as 0</a:t>
            </a:r>
          </a:p>
        </p:txBody>
      </p:sp>
      <p:sp>
        <p:nvSpPr>
          <p:cNvPr id="31748" name="Rectangle 4"/>
          <p:cNvSpPr>
            <a:spLocks noChangeArrowheads="1"/>
          </p:cNvSpPr>
          <p:nvPr/>
        </p:nvSpPr>
        <p:spPr bwMode="auto">
          <a:xfrm>
            <a:off x="519113" y="4429132"/>
            <a:ext cx="8734425" cy="2308324"/>
          </a:xfrm>
          <a:prstGeom prst="rect">
            <a:avLst/>
          </a:prstGeom>
          <a:noFill/>
          <a:ln w="9525">
            <a:noFill/>
            <a:miter lim="800000"/>
            <a:headEnd/>
            <a:tailEnd/>
          </a:ln>
        </p:spPr>
        <p:txBody>
          <a:bodyPr wrap="square">
            <a:spAutoFit/>
          </a:bodyPr>
          <a:lstStyle/>
          <a:p>
            <a:pPr eaLnBrk="1" hangingPunct="1"/>
            <a:r>
              <a:rPr lang="en-US" altLang="en-US" sz="2400" dirty="0">
                <a:solidFill>
                  <a:srgbClr val="FF3399"/>
                </a:solidFill>
                <a:latin typeface="Arial Black" pitchFamily="34" charset="0"/>
              </a:rPr>
              <a:t>Table1  DW  10  DUP (?)</a:t>
            </a:r>
            <a:r>
              <a:rPr lang="en-US" altLang="en-US" sz="2400" dirty="0">
                <a:solidFill>
                  <a:srgbClr val="FFFF00"/>
                </a:solidFill>
                <a:latin typeface="Arial Black" pitchFamily="34" charset="0"/>
              </a:rPr>
              <a:t> </a:t>
            </a:r>
            <a:r>
              <a:rPr lang="en-US" altLang="en-US" sz="2400" dirty="0">
                <a:latin typeface="Arial Black" pitchFamily="34" charset="0"/>
              </a:rPr>
              <a:t>; 10 words, uninitialized</a:t>
            </a:r>
          </a:p>
          <a:p>
            <a:pPr eaLnBrk="1" hangingPunct="1"/>
            <a:endParaRPr lang="en-US" altLang="en-US" sz="2400" dirty="0">
              <a:latin typeface="Arial Black" pitchFamily="34" charset="0"/>
            </a:endParaRPr>
          </a:p>
          <a:p>
            <a:pPr eaLnBrk="1" hangingPunct="1"/>
            <a:r>
              <a:rPr lang="en-US" altLang="en-US" sz="2400" dirty="0">
                <a:solidFill>
                  <a:srgbClr val="FF0066"/>
                </a:solidFill>
                <a:latin typeface="Arial Black" pitchFamily="34" charset="0"/>
              </a:rPr>
              <a:t>message  DB  3  DUP (’Baby’) </a:t>
            </a:r>
            <a:r>
              <a:rPr lang="en-US" altLang="en-US" sz="2400" dirty="0">
                <a:latin typeface="Arial Black" pitchFamily="34" charset="0"/>
              </a:rPr>
              <a:t>; 12 bytes, initialized</a:t>
            </a:r>
          </a:p>
          <a:p>
            <a:pPr eaLnBrk="1" hangingPunct="1"/>
            <a:r>
              <a:rPr lang="en-US" altLang="en-US" sz="2400" dirty="0">
                <a:latin typeface="Arial Black" pitchFamily="34" charset="0"/>
              </a:rPr>
              <a:t>				             ; as </a:t>
            </a:r>
            <a:r>
              <a:rPr lang="en-US" altLang="en-US" sz="2400" dirty="0" err="1">
                <a:latin typeface="Arial Black" pitchFamily="34" charset="0"/>
              </a:rPr>
              <a:t>BabyBabyBaby</a:t>
            </a:r>
            <a:endParaRPr lang="en-US" altLang="en-US" sz="2400" dirty="0">
              <a:latin typeface="Arial Black" pitchFamily="34" charset="0"/>
            </a:endParaRPr>
          </a:p>
          <a:p>
            <a:pPr eaLnBrk="1" hangingPunct="1"/>
            <a:r>
              <a:rPr lang="en-US" altLang="en-US" sz="2400" dirty="0">
                <a:solidFill>
                  <a:srgbClr val="FF3399"/>
                </a:solidFill>
                <a:latin typeface="Arial Black" pitchFamily="34" charset="0"/>
              </a:rPr>
              <a:t>Name1  DB  30  DUP (’?’) </a:t>
            </a:r>
            <a:r>
              <a:rPr lang="en-US" altLang="en-US" sz="2400" dirty="0">
                <a:latin typeface="Arial Black" pitchFamily="34" charset="0"/>
              </a:rPr>
              <a:t>; 30 bytes, each</a:t>
            </a:r>
          </a:p>
          <a:p>
            <a:pPr eaLnBrk="1" hangingPunct="1"/>
            <a:r>
              <a:rPr lang="en-US" altLang="en-US" sz="2400" dirty="0">
                <a:latin typeface="Arial Black" pitchFamily="34" charset="0"/>
              </a:rPr>
              <a:t>				     ; initialized to ?</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126</a:t>
            </a:fld>
            <a:endParaRPr lang="en-US"/>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498475" y="2071678"/>
            <a:ext cx="8569325" cy="4401205"/>
          </a:xfrm>
          <a:prstGeom prst="rect">
            <a:avLst/>
          </a:prstGeom>
          <a:noFill/>
          <a:ln w="9525">
            <a:noFill/>
            <a:miter lim="800000"/>
            <a:headEnd/>
            <a:tailEnd/>
          </a:ln>
        </p:spPr>
        <p:txBody>
          <a:bodyPr wrap="square">
            <a:spAutoFit/>
          </a:bodyPr>
          <a:lstStyle/>
          <a:p>
            <a:pPr eaLnBrk="1" hangingPunct="1"/>
            <a:r>
              <a:rPr lang="en-US" altLang="en-US" sz="2800" dirty="0"/>
              <a:t>Example</a:t>
            </a:r>
          </a:p>
          <a:p>
            <a:pPr eaLnBrk="1" hangingPunct="1"/>
            <a:r>
              <a:rPr lang="en-US" altLang="en-US" sz="2800" dirty="0">
                <a:solidFill>
                  <a:srgbClr val="FF0066"/>
                </a:solidFill>
              </a:rPr>
              <a:t>stars  DB  4  DUP(3 DUP (’*’),2 DUP (’?’),5 DUP (’!’))</a:t>
            </a:r>
          </a:p>
          <a:p>
            <a:pPr eaLnBrk="1" hangingPunct="1"/>
            <a:r>
              <a:rPr lang="en-US" altLang="en-US" sz="2800" dirty="0"/>
              <a:t>Reserves 40-bytes space and initializes it as</a:t>
            </a:r>
          </a:p>
          <a:p>
            <a:pPr eaLnBrk="1" hangingPunct="1"/>
            <a:r>
              <a:rPr lang="en-US" altLang="en-US" sz="2800" dirty="0"/>
              <a:t>***??!!!!!***??!!!!!***??!!!!!***??!!!!!</a:t>
            </a:r>
          </a:p>
          <a:p>
            <a:pPr eaLnBrk="1" hangingPunct="1"/>
            <a:endParaRPr lang="en-US" altLang="en-US" sz="2800" dirty="0"/>
          </a:p>
          <a:p>
            <a:pPr eaLnBrk="1" hangingPunct="1"/>
            <a:r>
              <a:rPr lang="en-US" altLang="en-US" sz="2800" dirty="0">
                <a:solidFill>
                  <a:srgbClr val="FF3399"/>
                </a:solidFill>
              </a:rPr>
              <a:t>matrix  DW  10 DUP (5 DUP (0))</a:t>
            </a:r>
          </a:p>
          <a:p>
            <a:pPr eaLnBrk="1" hangingPunct="1"/>
            <a:r>
              <a:rPr lang="en-US" altLang="en-US" sz="2800" dirty="0"/>
              <a:t>defines a 10X5 matrix and initializes its elements to zero.</a:t>
            </a:r>
          </a:p>
          <a:p>
            <a:pPr eaLnBrk="1" hangingPunct="1"/>
            <a:endParaRPr lang="en-US" altLang="en-US" sz="2800" dirty="0"/>
          </a:p>
          <a:p>
            <a:pPr eaLnBrk="1" hangingPunct="1"/>
            <a:r>
              <a:rPr lang="en-US" altLang="en-US" sz="2800" dirty="0"/>
              <a:t>This declaration can also be done by</a:t>
            </a:r>
          </a:p>
          <a:p>
            <a:pPr eaLnBrk="1" hangingPunct="1"/>
            <a:r>
              <a:rPr lang="en-US" altLang="en-US" sz="2800" dirty="0">
                <a:solidFill>
                  <a:srgbClr val="FF0066"/>
                </a:solidFill>
              </a:rPr>
              <a:t>matrix  DW  50 DUP (0)</a:t>
            </a:r>
          </a:p>
        </p:txBody>
      </p:sp>
      <p:sp>
        <p:nvSpPr>
          <p:cNvPr id="48133" name="Rectangle 5"/>
          <p:cNvSpPr>
            <a:spLocks noChangeArrowheads="1"/>
          </p:cNvSpPr>
          <p:nvPr/>
        </p:nvSpPr>
        <p:spPr bwMode="auto">
          <a:xfrm>
            <a:off x="457200" y="-171450"/>
            <a:ext cx="8229600" cy="1143000"/>
          </a:xfrm>
          <a:prstGeom prst="rect">
            <a:avLst/>
          </a:prstGeom>
          <a:noFill/>
          <a:ln w="9525">
            <a:noFill/>
            <a:miter lim="800000"/>
            <a:headEnd/>
            <a:tailEnd/>
          </a:ln>
          <a:effectLst/>
        </p:spPr>
        <p:txBody>
          <a:bodyPr anchor="ctr"/>
          <a:lstStyle/>
          <a:p>
            <a:pPr algn="ctr" eaLnBrk="1" hangingPunct="1">
              <a:defRPr/>
            </a:pPr>
            <a:endParaRPr lang="en-US" sz="4400" b="1" dirty="0" smtClean="0">
              <a:solidFill>
                <a:srgbClr val="FFFF00"/>
              </a:solidFill>
              <a:effectLst>
                <a:outerShdw blurRad="38100" dist="38100" dir="2700000" algn="tl">
                  <a:srgbClr val="000000"/>
                </a:outerShdw>
              </a:effectLst>
            </a:endParaRPr>
          </a:p>
          <a:p>
            <a:pPr algn="ctr" eaLnBrk="1" hangingPunct="1">
              <a:defRPr/>
            </a:pPr>
            <a:endParaRPr lang="en-US" sz="4400" b="1" dirty="0" smtClean="0">
              <a:solidFill>
                <a:srgbClr val="FFFF00"/>
              </a:solidFill>
              <a:effectLst>
                <a:outerShdw blurRad="38100" dist="38100" dir="2700000" algn="tl">
                  <a:srgbClr val="000000"/>
                </a:outerShdw>
              </a:effectLst>
            </a:endParaRPr>
          </a:p>
          <a:p>
            <a:pPr algn="ctr" eaLnBrk="1" hangingPunct="1">
              <a:defRPr/>
            </a:pPr>
            <a:endParaRPr lang="en-US" sz="4400" b="1" dirty="0" smtClean="0">
              <a:solidFill>
                <a:srgbClr val="FFFF00"/>
              </a:solidFill>
              <a:effectLst>
                <a:outerShdw blurRad="38100" dist="38100" dir="2700000" algn="tl">
                  <a:srgbClr val="000000"/>
                </a:outerShdw>
              </a:effectLst>
            </a:endParaRPr>
          </a:p>
          <a:p>
            <a:pPr algn="ctr" eaLnBrk="1" hangingPunct="1">
              <a:defRPr/>
            </a:pPr>
            <a:r>
              <a:rPr lang="en-US" sz="4400" b="1" dirty="0" smtClean="0">
                <a:solidFill>
                  <a:srgbClr val="FFFF00"/>
                </a:solidFill>
                <a:effectLst>
                  <a:outerShdw blurRad="38100" dist="38100" dir="2700000" algn="tl">
                    <a:srgbClr val="000000"/>
                  </a:outerShdw>
                </a:effectLst>
              </a:rPr>
              <a:t>DUP</a:t>
            </a:r>
            <a:endParaRPr lang="en-US" sz="4400" b="1" dirty="0">
              <a:solidFill>
                <a:srgbClr val="FFFF00"/>
              </a:solidFill>
              <a:effectLst>
                <a:outerShdw blurRad="38100" dist="38100" dir="2700000" algn="tl">
                  <a:srgbClr val="000000"/>
                </a:outerShdw>
              </a:effectLst>
            </a:endParaRPr>
          </a:p>
        </p:txBody>
      </p:sp>
      <p:sp>
        <p:nvSpPr>
          <p:cNvPr id="48134" name="Rectangle 6"/>
          <p:cNvSpPr>
            <a:spLocks noChangeArrowheads="1"/>
          </p:cNvSpPr>
          <p:nvPr/>
        </p:nvSpPr>
        <p:spPr bwMode="auto">
          <a:xfrm>
            <a:off x="127000" y="877888"/>
            <a:ext cx="8229600" cy="1008062"/>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90000"/>
              <a:buFont typeface="Wingdings" pitchFamily="2" charset="2"/>
              <a:buBlip>
                <a:blip r:embed="rId2"/>
              </a:buBlip>
              <a:defRPr/>
            </a:pPr>
            <a:endParaRPr lang="en-US" sz="3200" b="1" dirty="0" smtClean="0"/>
          </a:p>
          <a:p>
            <a:pPr marL="342900" indent="-342900" eaLnBrk="1" hangingPunct="1">
              <a:spcBef>
                <a:spcPct val="20000"/>
              </a:spcBef>
              <a:buClr>
                <a:schemeClr val="hlink"/>
              </a:buClr>
              <a:buSzPct val="90000"/>
              <a:buFont typeface="Wingdings" pitchFamily="2" charset="2"/>
              <a:buBlip>
                <a:blip r:embed="rId2"/>
              </a:buBlip>
              <a:defRPr/>
            </a:pPr>
            <a:r>
              <a:rPr lang="en-US" sz="3200" b="1" dirty="0" smtClean="0"/>
              <a:t>The </a:t>
            </a:r>
            <a:r>
              <a:rPr lang="en-US" sz="3200" b="1" dirty="0"/>
              <a:t>DUP directive may also be nested</a:t>
            </a:r>
            <a:endParaRPr lang="en-US" sz="3200" b="1" dirty="0">
              <a:effectLst>
                <a:outerShdw blurRad="38100" dist="38100" dir="2700000" algn="tl">
                  <a:srgbClr val="000000"/>
                </a:outerShdw>
              </a:effectLst>
            </a:endParaRPr>
          </a:p>
        </p:txBody>
      </p:sp>
      <p:sp>
        <p:nvSpPr>
          <p:cNvPr id="2" name="Slide Number Placeholder 1"/>
          <p:cNvSpPr>
            <a:spLocks noGrp="1"/>
          </p:cNvSpPr>
          <p:nvPr>
            <p:ph type="sldNum" sz="quarter" idx="12"/>
          </p:nvPr>
        </p:nvSpPr>
        <p:spPr/>
        <p:txBody>
          <a:bodyPr/>
          <a:lstStyle/>
          <a:p>
            <a:fld id="{A1A6BA4E-CDAE-4DEF-A7CA-99055C502B84}" type="slidenum">
              <a:rPr lang="en-US" smtClean="0"/>
              <a:pPr/>
              <a:t>127</a:t>
            </a:fld>
            <a:endParaRPr lang="en-US"/>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44450"/>
            <a:ext cx="8229600" cy="1143000"/>
          </a:xfrm>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
            </a:r>
            <a:br>
              <a:rPr lang="en-US" b="1" dirty="0" smtClean="0">
                <a:solidFill>
                  <a:srgbClr val="FFFF00"/>
                </a:solidFill>
              </a:rPr>
            </a:br>
            <a:r>
              <a:rPr lang="en-US" b="1" dirty="0" smtClean="0">
                <a:solidFill>
                  <a:srgbClr val="FFFF00"/>
                </a:solidFill>
              </a:rPr>
              <a:t>Word </a:t>
            </a:r>
            <a:r>
              <a:rPr lang="en-US" b="1" dirty="0">
                <a:solidFill>
                  <a:srgbClr val="FFFF00"/>
                </a:solidFill>
              </a:rPr>
              <a:t>Storage</a:t>
            </a:r>
          </a:p>
        </p:txBody>
      </p:sp>
      <p:sp>
        <p:nvSpPr>
          <p:cNvPr id="34819" name="Rectangle 3"/>
          <p:cNvSpPr>
            <a:spLocks noGrp="1"/>
          </p:cNvSpPr>
          <p:nvPr>
            <p:ph idx="1"/>
          </p:nvPr>
        </p:nvSpPr>
        <p:spPr>
          <a:xfrm>
            <a:off x="685800" y="1196975"/>
            <a:ext cx="7924800" cy="4968875"/>
          </a:xfrm>
        </p:spPr>
        <p:txBody>
          <a:bodyPr/>
          <a:lstStyle/>
          <a:p>
            <a:pPr eaLnBrk="1" hangingPunct="1"/>
            <a:endParaRPr lang="en-US" altLang="en-US" dirty="0" smtClean="0"/>
          </a:p>
          <a:p>
            <a:pPr eaLnBrk="1" hangingPunct="1"/>
            <a:r>
              <a:rPr lang="en-US" altLang="en-US" dirty="0" smtClean="0"/>
              <a:t>Word, </a:t>
            </a:r>
            <a:r>
              <a:rPr lang="en-US" altLang="en-US" dirty="0" err="1" smtClean="0"/>
              <a:t>doubleword</a:t>
            </a:r>
            <a:r>
              <a:rPr lang="en-US" altLang="en-US" dirty="0" smtClean="0"/>
              <a:t>, and </a:t>
            </a:r>
            <a:r>
              <a:rPr lang="en-US" altLang="en-US" dirty="0" err="1" smtClean="0"/>
              <a:t>quadword</a:t>
            </a:r>
            <a:r>
              <a:rPr lang="en-US" altLang="en-US" dirty="0" smtClean="0"/>
              <a:t> data are stored in </a:t>
            </a:r>
            <a:r>
              <a:rPr lang="en-US" altLang="en-US" u="sng" dirty="0" smtClean="0"/>
              <a:t>reverse byte order</a:t>
            </a:r>
            <a:r>
              <a:rPr lang="en-US" altLang="en-US" dirty="0" smtClean="0"/>
              <a:t> (in memory)</a:t>
            </a:r>
          </a:p>
          <a:p>
            <a:pPr eaLnBrk="1" hangingPunct="1">
              <a:buFont typeface="Wingdings" pitchFamily="2" charset="2"/>
              <a:buNone/>
            </a:pPr>
            <a:r>
              <a:rPr lang="en-US" altLang="en-US" sz="2800" b="1" dirty="0" smtClean="0">
                <a:latin typeface="Courier New" pitchFamily="49" charset="0"/>
              </a:rPr>
              <a:t>Directive    Bytes in Storage</a:t>
            </a:r>
          </a:p>
          <a:p>
            <a:pPr eaLnBrk="1" hangingPunct="1">
              <a:buFont typeface="Wingdings" pitchFamily="2" charset="2"/>
              <a:buNone/>
            </a:pPr>
            <a:r>
              <a:rPr lang="en-US" altLang="en-US" sz="2800" b="1" dirty="0" smtClean="0">
                <a:latin typeface="Courier New" pitchFamily="49" charset="0"/>
              </a:rPr>
              <a:t>DW 256       56 02</a:t>
            </a:r>
          </a:p>
          <a:p>
            <a:pPr eaLnBrk="1" hangingPunct="1">
              <a:buFont typeface="Wingdings" pitchFamily="2" charset="2"/>
              <a:buNone/>
            </a:pPr>
            <a:r>
              <a:rPr lang="en-US" altLang="en-US" sz="2800" b="1" dirty="0" smtClean="0">
                <a:latin typeface="Courier New" pitchFamily="49" charset="0"/>
              </a:rPr>
              <a:t>DD 1234567H  67 45 23 01</a:t>
            </a:r>
          </a:p>
          <a:p>
            <a:pPr eaLnBrk="1" hangingPunct="1">
              <a:buFont typeface="Wingdings" pitchFamily="2" charset="2"/>
              <a:buNone/>
            </a:pPr>
            <a:r>
              <a:rPr lang="en-US" altLang="en-US" sz="2800" b="1" dirty="0" smtClean="0">
                <a:latin typeface="Courier New" pitchFamily="49" charset="0"/>
              </a:rPr>
              <a:t>DQ 10        0A 00 00 00 00 00 00 00</a:t>
            </a:r>
          </a:p>
          <a:p>
            <a:pPr eaLnBrk="1" hangingPunct="1">
              <a:buFont typeface="Wingdings" pitchFamily="2" charset="2"/>
              <a:buNone/>
            </a:pPr>
            <a:r>
              <a:rPr lang="en-US" altLang="en-US" sz="2800" b="1" dirty="0" smtClean="0">
                <a:latin typeface="Courier New" pitchFamily="49" charset="0"/>
              </a:rPr>
              <a:t>X DW 35DAh   DA 35</a:t>
            </a:r>
          </a:p>
          <a:p>
            <a:pPr lvl="1" eaLnBrk="1" hangingPunct="1">
              <a:buFontTx/>
              <a:buNone/>
            </a:pPr>
            <a:r>
              <a:rPr lang="en-US" altLang="en-US" sz="2400" dirty="0" smtClean="0"/>
              <a:t>Low byte of X is at X,   high byte of X is at X+1</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128</a:t>
            </a:fld>
            <a:endParaRPr lang="en-US"/>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2"/>
          <a:srcRect/>
          <a:stretch>
            <a:fillRect/>
          </a:stretch>
        </p:blipFill>
        <p:spPr bwMode="auto">
          <a:xfrm>
            <a:off x="179388" y="1500174"/>
            <a:ext cx="8856662" cy="4953014"/>
          </a:xfrm>
          <a:prstGeom prst="rect">
            <a:avLst/>
          </a:prstGeom>
          <a:noFill/>
          <a:ln w="9525">
            <a:noFill/>
            <a:miter lim="800000"/>
            <a:headEnd/>
            <a:tailEnd/>
          </a:ln>
        </p:spPr>
      </p:pic>
      <p:sp>
        <p:nvSpPr>
          <p:cNvPr id="49157" name="Rectangle 5"/>
          <p:cNvSpPr>
            <a:spLocks noChangeArrowheads="1"/>
          </p:cNvSpPr>
          <p:nvPr/>
        </p:nvSpPr>
        <p:spPr bwMode="auto">
          <a:xfrm>
            <a:off x="457200" y="44450"/>
            <a:ext cx="8229600" cy="1143000"/>
          </a:xfrm>
          <a:prstGeom prst="rect">
            <a:avLst/>
          </a:prstGeom>
          <a:noFill/>
          <a:ln w="9525">
            <a:noFill/>
            <a:miter lim="800000"/>
            <a:headEnd/>
            <a:tailEnd/>
          </a:ln>
          <a:effectLst/>
        </p:spPr>
        <p:txBody>
          <a:bodyPr anchor="ctr"/>
          <a:lstStyle/>
          <a:p>
            <a:pPr algn="ctr" eaLnBrk="1" hangingPunct="1">
              <a:defRPr/>
            </a:pPr>
            <a:endParaRPr lang="en-US" sz="4400" b="1" dirty="0" smtClean="0">
              <a:solidFill>
                <a:srgbClr val="FFFF00"/>
              </a:solidFill>
              <a:effectLst>
                <a:outerShdw blurRad="38100" dist="38100" dir="2700000" algn="tl">
                  <a:srgbClr val="000000"/>
                </a:outerShdw>
              </a:effectLst>
            </a:endParaRPr>
          </a:p>
          <a:p>
            <a:pPr algn="ctr" eaLnBrk="1" hangingPunct="1">
              <a:defRPr/>
            </a:pPr>
            <a:endParaRPr lang="en-US" sz="4400" b="1" dirty="0" smtClean="0">
              <a:solidFill>
                <a:srgbClr val="FFFF00"/>
              </a:solidFill>
              <a:effectLst>
                <a:outerShdw blurRad="38100" dist="38100" dir="2700000" algn="tl">
                  <a:srgbClr val="000000"/>
                </a:outerShdw>
              </a:effectLst>
            </a:endParaRPr>
          </a:p>
          <a:p>
            <a:pPr algn="ctr" eaLnBrk="1" hangingPunct="1">
              <a:defRPr/>
            </a:pPr>
            <a:r>
              <a:rPr lang="en-US" sz="4400" b="1" dirty="0" smtClean="0">
                <a:solidFill>
                  <a:srgbClr val="FFFF00"/>
                </a:solidFill>
                <a:effectLst>
                  <a:outerShdw blurRad="38100" dist="38100" dir="2700000" algn="tl">
                    <a:srgbClr val="000000"/>
                  </a:outerShdw>
                </a:effectLst>
              </a:rPr>
              <a:t>Word </a:t>
            </a:r>
            <a:r>
              <a:rPr lang="en-US" sz="4400" b="1" dirty="0">
                <a:solidFill>
                  <a:srgbClr val="FFFF00"/>
                </a:solidFill>
                <a:effectLst>
                  <a:outerShdw blurRad="38100" dist="38100" dir="2700000" algn="tl">
                    <a:srgbClr val="000000"/>
                  </a:outerShdw>
                </a:effectLst>
              </a:rPr>
              <a:t>Storage</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129</a:t>
            </a:fld>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p:cNvPicPr>
            <a:picLocks noChangeAspect="1" noChangeArrowheads="1"/>
          </p:cNvPicPr>
          <p:nvPr/>
        </p:nvPicPr>
        <p:blipFill>
          <a:blip r:embed="rId2"/>
          <a:srcRect/>
          <a:stretch>
            <a:fillRect/>
          </a:stretch>
        </p:blipFill>
        <p:spPr bwMode="auto">
          <a:xfrm>
            <a:off x="609600" y="1600200"/>
            <a:ext cx="5029200" cy="5029200"/>
          </a:xfrm>
          <a:prstGeom prst="rect">
            <a:avLst/>
          </a:prstGeom>
          <a:noFill/>
        </p:spPr>
      </p:pic>
      <p:sp>
        <p:nvSpPr>
          <p:cNvPr id="72709" name="Rectangle 5"/>
          <p:cNvSpPr>
            <a:spLocks noChangeArrowheads="1"/>
          </p:cNvSpPr>
          <p:nvPr/>
        </p:nvSpPr>
        <p:spPr bwMode="auto">
          <a:xfrm>
            <a:off x="5638800" y="1828800"/>
            <a:ext cx="2667000" cy="2862322"/>
          </a:xfrm>
          <a:prstGeom prst="rect">
            <a:avLst/>
          </a:prstGeom>
          <a:noFill/>
          <a:ln w="9525">
            <a:noFill/>
            <a:miter lim="800000"/>
            <a:headEnd/>
            <a:tailEnd/>
          </a:ln>
          <a:effectLst/>
        </p:spPr>
        <p:txBody>
          <a:bodyPr>
            <a:spAutoFit/>
          </a:bodyPr>
          <a:lstStyle/>
          <a:p>
            <a:pPr algn="just">
              <a:buFontTx/>
              <a:buChar char="•"/>
            </a:pPr>
            <a:r>
              <a:rPr lang="en-US" dirty="0" smtClean="0"/>
              <a:t>Control unit works with a reference signal called Processor clock</a:t>
            </a:r>
          </a:p>
          <a:p>
            <a:pPr algn="just">
              <a:buFontTx/>
              <a:buChar char="•"/>
            </a:pPr>
            <a:endParaRPr lang="en-US" dirty="0" smtClean="0"/>
          </a:p>
          <a:p>
            <a:pPr algn="just">
              <a:buFontTx/>
              <a:buChar char="•"/>
            </a:pPr>
            <a:r>
              <a:rPr lang="en-US" dirty="0" smtClean="0"/>
              <a:t>Processor divides the operations into basic steps</a:t>
            </a:r>
          </a:p>
          <a:p>
            <a:pPr algn="just">
              <a:buFontTx/>
              <a:buChar char="•"/>
            </a:pPr>
            <a:endParaRPr lang="en-US" dirty="0" smtClean="0"/>
          </a:p>
          <a:p>
            <a:pPr algn="just">
              <a:buFontTx/>
              <a:buChar char="•"/>
            </a:pPr>
            <a:r>
              <a:rPr lang="en-US" dirty="0" smtClean="0"/>
              <a:t>Each basic step is executed in one clock cycle</a:t>
            </a:r>
            <a:endParaRPr lang="en-US" dirty="0"/>
          </a:p>
        </p:txBody>
      </p:sp>
      <p:sp>
        <p:nvSpPr>
          <p:cNvPr id="72710" name="Text Box 6"/>
          <p:cNvSpPr txBox="1">
            <a:spLocks noChangeArrowheads="1"/>
          </p:cNvSpPr>
          <p:nvPr/>
        </p:nvSpPr>
        <p:spPr bwMode="auto">
          <a:xfrm>
            <a:off x="381000" y="1981200"/>
            <a:ext cx="685800" cy="304800"/>
          </a:xfrm>
          <a:prstGeom prst="rect">
            <a:avLst/>
          </a:prstGeom>
          <a:noFill/>
          <a:ln w="9525">
            <a:noFill/>
            <a:miter lim="800000"/>
            <a:headEnd/>
            <a:tailEnd/>
          </a:ln>
          <a:effectLst/>
        </p:spPr>
        <p:txBody>
          <a:bodyPr>
            <a:spAutoFit/>
          </a:bodyPr>
          <a:lstStyle/>
          <a:p>
            <a:pPr>
              <a:spcBef>
                <a:spcPct val="50000"/>
              </a:spcBef>
            </a:pPr>
            <a:r>
              <a:rPr lang="en-US" sz="1400"/>
              <a:t>T1</a:t>
            </a:r>
          </a:p>
        </p:txBody>
      </p:sp>
      <p:sp>
        <p:nvSpPr>
          <p:cNvPr id="72711" name="Text Box 7"/>
          <p:cNvSpPr txBox="1">
            <a:spLocks noChangeArrowheads="1"/>
          </p:cNvSpPr>
          <p:nvPr/>
        </p:nvSpPr>
        <p:spPr bwMode="auto">
          <a:xfrm>
            <a:off x="228600" y="2286000"/>
            <a:ext cx="5334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72713" name="Text Box 9"/>
          <p:cNvSpPr txBox="1">
            <a:spLocks noChangeArrowheads="1"/>
          </p:cNvSpPr>
          <p:nvPr/>
        </p:nvSpPr>
        <p:spPr bwMode="auto">
          <a:xfrm>
            <a:off x="381000" y="2438400"/>
            <a:ext cx="396875"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72714" name="Text Box 10"/>
          <p:cNvSpPr txBox="1">
            <a:spLocks noChangeArrowheads="1"/>
          </p:cNvSpPr>
          <p:nvPr/>
        </p:nvSpPr>
        <p:spPr bwMode="auto">
          <a:xfrm>
            <a:off x="381000" y="2362200"/>
            <a:ext cx="533400" cy="304800"/>
          </a:xfrm>
          <a:prstGeom prst="rect">
            <a:avLst/>
          </a:prstGeom>
          <a:noFill/>
          <a:ln w="9525">
            <a:noFill/>
            <a:miter lim="800000"/>
            <a:headEnd/>
            <a:tailEnd/>
          </a:ln>
          <a:effectLst/>
        </p:spPr>
        <p:txBody>
          <a:bodyPr>
            <a:spAutoFit/>
          </a:bodyPr>
          <a:lstStyle/>
          <a:p>
            <a:pPr>
              <a:spcBef>
                <a:spcPct val="50000"/>
              </a:spcBef>
            </a:pPr>
            <a:r>
              <a:rPr lang="en-US" sz="1400"/>
              <a:t>T2</a:t>
            </a:r>
          </a:p>
        </p:txBody>
      </p:sp>
      <p:sp>
        <p:nvSpPr>
          <p:cNvPr id="72715" name="Text Box 11"/>
          <p:cNvSpPr txBox="1">
            <a:spLocks noChangeArrowheads="1"/>
          </p:cNvSpPr>
          <p:nvPr/>
        </p:nvSpPr>
        <p:spPr bwMode="auto">
          <a:xfrm>
            <a:off x="1889125" y="4114800"/>
            <a:ext cx="411163" cy="304800"/>
          </a:xfrm>
          <a:prstGeom prst="rect">
            <a:avLst/>
          </a:prstGeom>
          <a:noFill/>
          <a:ln w="9525">
            <a:noFill/>
            <a:miter lim="800000"/>
            <a:headEnd/>
            <a:tailEnd/>
          </a:ln>
          <a:effectLst/>
        </p:spPr>
        <p:txBody>
          <a:bodyPr>
            <a:spAutoFit/>
          </a:bodyPr>
          <a:lstStyle/>
          <a:p>
            <a:r>
              <a:rPr lang="en-US" sz="1400"/>
              <a:t>R1</a:t>
            </a:r>
          </a:p>
        </p:txBody>
      </p:sp>
      <p:sp>
        <p:nvSpPr>
          <p:cNvPr id="72716" name="Text Box 12"/>
          <p:cNvSpPr txBox="1">
            <a:spLocks noChangeArrowheads="1"/>
          </p:cNvSpPr>
          <p:nvPr/>
        </p:nvSpPr>
        <p:spPr bwMode="auto">
          <a:xfrm>
            <a:off x="3794125" y="4114800"/>
            <a:ext cx="411163" cy="304800"/>
          </a:xfrm>
          <a:prstGeom prst="rect">
            <a:avLst/>
          </a:prstGeom>
          <a:noFill/>
          <a:ln w="9525">
            <a:noFill/>
            <a:miter lim="800000"/>
            <a:headEnd/>
            <a:tailEnd/>
          </a:ln>
          <a:effectLst/>
        </p:spPr>
        <p:txBody>
          <a:bodyPr>
            <a:spAutoFit/>
          </a:bodyPr>
          <a:lstStyle/>
          <a:p>
            <a:r>
              <a:rPr lang="en-US" sz="1400"/>
              <a:t>R2</a:t>
            </a:r>
          </a:p>
        </p:txBody>
      </p:sp>
      <p:sp>
        <p:nvSpPr>
          <p:cNvPr id="72717" name="Text Box 13"/>
          <p:cNvSpPr txBox="1">
            <a:spLocks noChangeArrowheads="1"/>
          </p:cNvSpPr>
          <p:nvPr/>
        </p:nvSpPr>
        <p:spPr bwMode="auto">
          <a:xfrm>
            <a:off x="2955925" y="5715000"/>
            <a:ext cx="411163" cy="304800"/>
          </a:xfrm>
          <a:prstGeom prst="rect">
            <a:avLst/>
          </a:prstGeom>
          <a:noFill/>
          <a:ln w="9525">
            <a:noFill/>
            <a:miter lim="800000"/>
            <a:headEnd/>
            <a:tailEnd/>
          </a:ln>
          <a:effectLst/>
        </p:spPr>
        <p:txBody>
          <a:bodyPr>
            <a:spAutoFit/>
          </a:bodyPr>
          <a:lstStyle/>
          <a:p>
            <a:r>
              <a:rPr lang="en-US" sz="1400"/>
              <a:t>R2</a:t>
            </a:r>
          </a:p>
        </p:txBody>
      </p:sp>
      <p:sp>
        <p:nvSpPr>
          <p:cNvPr id="2" name="TextBox 1"/>
          <p:cNvSpPr txBox="1"/>
          <p:nvPr/>
        </p:nvSpPr>
        <p:spPr>
          <a:xfrm>
            <a:off x="381000" y="1066800"/>
            <a:ext cx="2438400" cy="461665"/>
          </a:xfrm>
          <a:prstGeom prst="rect">
            <a:avLst/>
          </a:prstGeom>
          <a:noFill/>
        </p:spPr>
        <p:txBody>
          <a:bodyPr wrap="square" rtlCol="0">
            <a:spAutoFit/>
          </a:bodyPr>
          <a:lstStyle/>
          <a:p>
            <a:r>
              <a:rPr lang="en-IN" sz="2400" b="1" dirty="0" smtClean="0"/>
              <a:t>CONTROL UNIT</a:t>
            </a:r>
            <a:endParaRPr lang="en-IN" sz="2400" b="1" dirty="0"/>
          </a:p>
        </p:txBody>
      </p:sp>
      <p:sp>
        <p:nvSpPr>
          <p:cNvPr id="3" name="Slide Number Placeholder 2"/>
          <p:cNvSpPr>
            <a:spLocks noGrp="1"/>
          </p:cNvSpPr>
          <p:nvPr>
            <p:ph type="sldNum" sz="quarter" idx="12"/>
          </p:nvPr>
        </p:nvSpPr>
        <p:spPr/>
        <p:txBody>
          <a:bodyPr/>
          <a:lstStyle/>
          <a:p>
            <a:fld id="{A1A6BA4E-CDAE-4DEF-A7CA-99055C502B84}" type="slidenum">
              <a:rPr lang="en-US" smtClean="0"/>
              <a:pPr/>
              <a:t>13</a:t>
            </a:fld>
            <a:endParaRPr lang="en-US"/>
          </a:p>
        </p:txBody>
      </p:sp>
    </p:spTree>
    <p:extLst>
      <p:ext uri="{BB962C8B-B14F-4D97-AF65-F5344CB8AC3E}">
        <p14:creationId xmlns:p14="http://schemas.microsoft.com/office/powerpoint/2010/main" val="1569187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additive="base">
                                        <p:cTn id="7" dur="500" fill="hold"/>
                                        <p:tgtEl>
                                          <p:spTgt spid="72708"/>
                                        </p:tgtEl>
                                        <p:attrNameLst>
                                          <p:attrName>ppt_x</p:attrName>
                                        </p:attrNameLst>
                                      </p:cBhvr>
                                      <p:tavLst>
                                        <p:tav tm="0">
                                          <p:val>
                                            <p:strVal val="#ppt_x"/>
                                          </p:val>
                                        </p:tav>
                                        <p:tav tm="100000">
                                          <p:val>
                                            <p:strVal val="#ppt_x"/>
                                          </p:val>
                                        </p:tav>
                                      </p:tavLst>
                                    </p:anim>
                                    <p:anim calcmode="lin" valueType="num">
                                      <p:cBhvr additive="base">
                                        <p:cTn id="8"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709">
                                            <p:txEl>
                                              <p:pRg st="0" end="0"/>
                                            </p:txEl>
                                          </p:spTgt>
                                        </p:tgtEl>
                                        <p:attrNameLst>
                                          <p:attrName>style.visibility</p:attrName>
                                        </p:attrNameLst>
                                      </p:cBhvr>
                                      <p:to>
                                        <p:strVal val="visible"/>
                                      </p:to>
                                    </p:set>
                                    <p:anim calcmode="lin" valueType="num">
                                      <p:cBhvr additive="base">
                                        <p:cTn id="13" dur="500" fill="hold"/>
                                        <p:tgtEl>
                                          <p:spTgt spid="7270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2709">
                                            <p:txEl>
                                              <p:pRg st="2" end="2"/>
                                            </p:txEl>
                                          </p:spTgt>
                                        </p:tgtEl>
                                        <p:attrNameLst>
                                          <p:attrName>style.visibility</p:attrName>
                                        </p:attrNameLst>
                                      </p:cBhvr>
                                      <p:to>
                                        <p:strVal val="visible"/>
                                      </p:to>
                                    </p:set>
                                    <p:anim calcmode="lin" valueType="num">
                                      <p:cBhvr additive="base">
                                        <p:cTn id="17" dur="500" fill="hold"/>
                                        <p:tgtEl>
                                          <p:spTgt spid="7270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270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2709">
                                            <p:txEl>
                                              <p:pRg st="4" end="4"/>
                                            </p:txEl>
                                          </p:spTgt>
                                        </p:tgtEl>
                                        <p:attrNameLst>
                                          <p:attrName>style.visibility</p:attrName>
                                        </p:attrNameLst>
                                      </p:cBhvr>
                                      <p:to>
                                        <p:strVal val="visible"/>
                                      </p:to>
                                    </p:set>
                                    <p:anim calcmode="lin" valueType="num">
                                      <p:cBhvr additive="base">
                                        <p:cTn id="21" dur="500" fill="hold"/>
                                        <p:tgtEl>
                                          <p:spTgt spid="7270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270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Named </a:t>
            </a:r>
            <a:r>
              <a:rPr lang="en-US" b="1" dirty="0">
                <a:solidFill>
                  <a:srgbClr val="FFFF00"/>
                </a:solidFill>
              </a:rPr>
              <a:t>Constants</a:t>
            </a:r>
          </a:p>
        </p:txBody>
      </p:sp>
      <p:sp>
        <p:nvSpPr>
          <p:cNvPr id="37891" name="Rectangle 3"/>
          <p:cNvSpPr>
            <a:spLocks noGrp="1"/>
          </p:cNvSpPr>
          <p:nvPr>
            <p:ph idx="1"/>
          </p:nvPr>
        </p:nvSpPr>
        <p:spPr/>
        <p:txBody>
          <a:bodyPr/>
          <a:lstStyle/>
          <a:p>
            <a:pPr eaLnBrk="1" hangingPunct="1"/>
            <a:r>
              <a:rPr lang="en-US" altLang="en-US" sz="2800" smtClean="0"/>
              <a:t>Symbolic names associated with storage locations represent addresses</a:t>
            </a:r>
          </a:p>
          <a:p>
            <a:pPr eaLnBrk="1" hangingPunct="1"/>
            <a:r>
              <a:rPr lang="en-US" altLang="en-US" sz="2800" smtClean="0"/>
              <a:t>Named constants are symbols created to represent specific values determined by an expression</a:t>
            </a:r>
          </a:p>
          <a:p>
            <a:pPr eaLnBrk="1" hangingPunct="1"/>
            <a:r>
              <a:rPr lang="en-US" altLang="en-US" sz="2800" smtClean="0"/>
              <a:t>Named constants can be numeric or string</a:t>
            </a:r>
          </a:p>
          <a:p>
            <a:pPr eaLnBrk="1" hangingPunct="1"/>
            <a:r>
              <a:rPr lang="en-US" altLang="en-US" sz="2800" smtClean="0"/>
              <a:t>Some named constants can be redefined</a:t>
            </a:r>
          </a:p>
          <a:p>
            <a:pPr eaLnBrk="1" hangingPunct="1"/>
            <a:r>
              <a:rPr lang="en-US" altLang="en-US" sz="2800" smtClean="0"/>
              <a:t>No storage is allocated for these values</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130</a:t>
            </a:fld>
            <a:endParaRPr lang="en-US"/>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Equal </a:t>
            </a:r>
            <a:r>
              <a:rPr lang="en-US" b="1" dirty="0">
                <a:solidFill>
                  <a:srgbClr val="FFFF00"/>
                </a:solidFill>
              </a:rPr>
              <a:t>Sign Directive</a:t>
            </a:r>
          </a:p>
        </p:txBody>
      </p:sp>
      <p:sp>
        <p:nvSpPr>
          <p:cNvPr id="39939" name="Rectangle 3"/>
          <p:cNvSpPr>
            <a:spLocks noGrp="1"/>
          </p:cNvSpPr>
          <p:nvPr>
            <p:ph idx="1"/>
          </p:nvPr>
        </p:nvSpPr>
        <p:spPr/>
        <p:txBody>
          <a:bodyPr/>
          <a:lstStyle/>
          <a:p>
            <a:pPr eaLnBrk="1" hangingPunct="1"/>
            <a:r>
              <a:rPr lang="en-US" altLang="en-US" smtClean="0"/>
              <a:t>name = expression</a:t>
            </a:r>
          </a:p>
          <a:p>
            <a:pPr lvl="1" eaLnBrk="1" hangingPunct="1"/>
            <a:r>
              <a:rPr lang="en-US" altLang="en-US" smtClean="0"/>
              <a:t>expression must be numeric</a:t>
            </a:r>
          </a:p>
          <a:p>
            <a:pPr lvl="1" eaLnBrk="1" hangingPunct="1"/>
            <a:r>
              <a:rPr lang="en-US" altLang="en-US" smtClean="0"/>
              <a:t>these symbols may be redefined at any time</a:t>
            </a:r>
          </a:p>
          <a:p>
            <a:pPr lvl="1" eaLnBrk="1" hangingPunct="1">
              <a:lnSpc>
                <a:spcPct val="90000"/>
              </a:lnSpc>
              <a:buFontTx/>
              <a:buNone/>
            </a:pPr>
            <a:r>
              <a:rPr lang="en-US" altLang="en-US" b="1" smtClean="0">
                <a:latin typeface="Courier New" pitchFamily="49" charset="0"/>
              </a:rPr>
              <a:t>maxint = 7FFFh</a:t>
            </a:r>
          </a:p>
          <a:p>
            <a:pPr lvl="1" eaLnBrk="1" hangingPunct="1">
              <a:lnSpc>
                <a:spcPct val="90000"/>
              </a:lnSpc>
              <a:buFontTx/>
              <a:buNone/>
            </a:pPr>
            <a:r>
              <a:rPr lang="en-US" altLang="en-US" b="1" smtClean="0">
                <a:latin typeface="Courier New" pitchFamily="49" charset="0"/>
              </a:rPr>
              <a:t>count = 1</a:t>
            </a:r>
          </a:p>
          <a:p>
            <a:pPr lvl="1" eaLnBrk="1" hangingPunct="1">
              <a:lnSpc>
                <a:spcPct val="90000"/>
              </a:lnSpc>
              <a:buFontTx/>
              <a:buNone/>
            </a:pPr>
            <a:r>
              <a:rPr lang="en-US" altLang="en-US" b="1" smtClean="0">
                <a:latin typeface="Courier New" pitchFamily="49" charset="0"/>
              </a:rPr>
              <a:t>DW count</a:t>
            </a:r>
          </a:p>
          <a:p>
            <a:pPr lvl="1" eaLnBrk="1" hangingPunct="1">
              <a:lnSpc>
                <a:spcPct val="90000"/>
              </a:lnSpc>
              <a:buFontTx/>
              <a:buNone/>
            </a:pPr>
            <a:r>
              <a:rPr lang="en-US" altLang="en-US" b="1" smtClean="0">
                <a:latin typeface="Courier New" pitchFamily="49" charset="0"/>
              </a:rPr>
              <a:t>count = count * 2</a:t>
            </a:r>
          </a:p>
          <a:p>
            <a:pPr lvl="1" eaLnBrk="1" hangingPunct="1">
              <a:lnSpc>
                <a:spcPct val="90000"/>
              </a:lnSpc>
              <a:buFontTx/>
              <a:buNone/>
            </a:pPr>
            <a:r>
              <a:rPr lang="en-US" altLang="en-US" b="1" smtClean="0">
                <a:latin typeface="Courier New" pitchFamily="49" charset="0"/>
              </a:rPr>
              <a:t>DW count</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131</a:t>
            </a:fld>
            <a:endParaRPr lang="en-US"/>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EQU </a:t>
            </a:r>
            <a:r>
              <a:rPr lang="en-US" b="1" dirty="0">
                <a:solidFill>
                  <a:srgbClr val="FFFF00"/>
                </a:solidFill>
              </a:rPr>
              <a:t>Directive</a:t>
            </a:r>
          </a:p>
        </p:txBody>
      </p:sp>
      <p:sp>
        <p:nvSpPr>
          <p:cNvPr id="41987" name="Rectangle 3"/>
          <p:cNvSpPr>
            <a:spLocks noGrp="1"/>
          </p:cNvSpPr>
          <p:nvPr>
            <p:ph idx="1"/>
          </p:nvPr>
        </p:nvSpPr>
        <p:spPr/>
        <p:txBody>
          <a:bodyPr/>
          <a:lstStyle/>
          <a:p>
            <a:pPr eaLnBrk="1" hangingPunct="1"/>
            <a:r>
              <a:rPr lang="en-US" altLang="en-US" smtClean="0"/>
              <a:t>name EQU expression</a:t>
            </a:r>
          </a:p>
          <a:p>
            <a:pPr lvl="1" eaLnBrk="1" hangingPunct="1"/>
            <a:r>
              <a:rPr lang="en-US" altLang="en-US" smtClean="0"/>
              <a:t>expression can be string or numeric</a:t>
            </a:r>
          </a:p>
          <a:p>
            <a:pPr lvl="1" eaLnBrk="1" hangingPunct="1"/>
            <a:r>
              <a:rPr lang="en-US" altLang="en-US" smtClean="0"/>
              <a:t>Use &lt; and &gt; to specify a string EQU</a:t>
            </a:r>
          </a:p>
          <a:p>
            <a:pPr lvl="1" eaLnBrk="1" hangingPunct="1"/>
            <a:r>
              <a:rPr lang="en-US" altLang="en-US" smtClean="0"/>
              <a:t>these symbols </a:t>
            </a:r>
            <a:r>
              <a:rPr lang="en-US" altLang="en-US" u="sng" smtClean="0"/>
              <a:t>cannot</a:t>
            </a:r>
            <a:r>
              <a:rPr lang="en-US" altLang="en-US" smtClean="0"/>
              <a:t> be redefined later in the program</a:t>
            </a:r>
          </a:p>
          <a:p>
            <a:pPr lvl="1" eaLnBrk="1" hangingPunct="1">
              <a:buFontTx/>
              <a:buNone/>
            </a:pPr>
            <a:r>
              <a:rPr lang="en-US" altLang="en-US" b="1" smtClean="0">
                <a:latin typeface="Courier New" pitchFamily="49" charset="0"/>
              </a:rPr>
              <a:t>sample EQU 7Fh</a:t>
            </a:r>
          </a:p>
          <a:p>
            <a:pPr lvl="1" eaLnBrk="1" hangingPunct="1">
              <a:buFontTx/>
              <a:buNone/>
            </a:pPr>
            <a:r>
              <a:rPr lang="en-US" altLang="en-US" b="1" smtClean="0">
                <a:latin typeface="Courier New" pitchFamily="49" charset="0"/>
              </a:rPr>
              <a:t>aString EQU &lt;1.234&gt;</a:t>
            </a:r>
          </a:p>
          <a:p>
            <a:pPr lvl="1" eaLnBrk="1" hangingPunct="1">
              <a:buFontTx/>
              <a:buNone/>
            </a:pPr>
            <a:r>
              <a:rPr lang="en-US" altLang="en-US" b="1" smtClean="0">
                <a:latin typeface="Courier New" pitchFamily="49" charset="0"/>
              </a:rPr>
              <a:t>message EQU &lt;This is a message&gt;</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132</a:t>
            </a:fld>
            <a:endParaRPr lang="en-US"/>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Data </a:t>
            </a:r>
            <a:r>
              <a:rPr lang="en-US" b="1" dirty="0">
                <a:solidFill>
                  <a:srgbClr val="FFFF00"/>
                </a:solidFill>
              </a:rPr>
              <a:t>Transfer Instructions</a:t>
            </a:r>
          </a:p>
        </p:txBody>
      </p:sp>
      <p:sp>
        <p:nvSpPr>
          <p:cNvPr id="44035" name="Rectangle 3"/>
          <p:cNvSpPr>
            <a:spLocks noGrp="1"/>
          </p:cNvSpPr>
          <p:nvPr>
            <p:ph sz="half" idx="1"/>
          </p:nvPr>
        </p:nvSpPr>
        <p:spPr>
          <a:xfrm>
            <a:off x="457200" y="1600200"/>
            <a:ext cx="4033838" cy="4530725"/>
          </a:xfrm>
        </p:spPr>
        <p:txBody>
          <a:bodyPr/>
          <a:lstStyle/>
          <a:p>
            <a:pPr eaLnBrk="1" hangingPunct="1"/>
            <a:r>
              <a:rPr lang="en-US" altLang="en-US" b="1" smtClean="0"/>
              <a:t>MOV </a:t>
            </a:r>
            <a:r>
              <a:rPr lang="en-US" altLang="en-US" b="1" i="1" smtClean="0"/>
              <a:t>target, source</a:t>
            </a:r>
            <a:endParaRPr lang="en-US" altLang="en-US" b="1" smtClean="0"/>
          </a:p>
          <a:p>
            <a:pPr lvl="1" eaLnBrk="1" hangingPunct="1"/>
            <a:r>
              <a:rPr lang="en-US" altLang="en-US" b="1" smtClean="0"/>
              <a:t>reg, reg</a:t>
            </a:r>
          </a:p>
          <a:p>
            <a:pPr lvl="1" eaLnBrk="1" hangingPunct="1"/>
            <a:r>
              <a:rPr lang="en-US" altLang="en-US" b="1" smtClean="0"/>
              <a:t>mem, reg</a:t>
            </a:r>
          </a:p>
          <a:p>
            <a:pPr lvl="1" eaLnBrk="1" hangingPunct="1"/>
            <a:r>
              <a:rPr lang="en-US" altLang="en-US" b="1" smtClean="0"/>
              <a:t>reg, mem</a:t>
            </a:r>
          </a:p>
          <a:p>
            <a:pPr lvl="1" eaLnBrk="1" hangingPunct="1"/>
            <a:r>
              <a:rPr lang="en-US" altLang="en-US" b="1" smtClean="0"/>
              <a:t>mem, immed</a:t>
            </a:r>
          </a:p>
          <a:p>
            <a:pPr lvl="1" eaLnBrk="1" hangingPunct="1"/>
            <a:r>
              <a:rPr lang="en-US" altLang="en-US" b="1" smtClean="0"/>
              <a:t>reg, immed</a:t>
            </a:r>
          </a:p>
          <a:p>
            <a:pPr eaLnBrk="1" hangingPunct="1"/>
            <a:r>
              <a:rPr lang="en-US" altLang="en-US" smtClean="0"/>
              <a:t>Sizes of both operands must be the same</a:t>
            </a:r>
          </a:p>
        </p:txBody>
      </p:sp>
      <p:sp>
        <p:nvSpPr>
          <p:cNvPr id="44036" name="Rectangle 4"/>
          <p:cNvSpPr>
            <a:spLocks noGrp="1"/>
          </p:cNvSpPr>
          <p:nvPr>
            <p:ph sz="half" idx="2"/>
          </p:nvPr>
        </p:nvSpPr>
        <p:spPr>
          <a:xfrm>
            <a:off x="4652963" y="1600200"/>
            <a:ext cx="4033837" cy="4530725"/>
          </a:xfrm>
        </p:spPr>
        <p:txBody>
          <a:bodyPr/>
          <a:lstStyle/>
          <a:p>
            <a:pPr eaLnBrk="1" hangingPunct="1"/>
            <a:r>
              <a:rPr lang="en-US" altLang="en-US" smtClean="0"/>
              <a:t>reg can be any non-segment register except IP cannot be the target register</a:t>
            </a:r>
          </a:p>
          <a:p>
            <a:pPr eaLnBrk="1" hangingPunct="1"/>
            <a:r>
              <a:rPr lang="en-US" altLang="en-US" smtClean="0"/>
              <a:t>MOV's between a segment register and memory or a 16-bit register are possible</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133</a:t>
            </a:fld>
            <a:endParaRPr lang="en-US"/>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Sample </a:t>
            </a:r>
            <a:r>
              <a:rPr lang="en-US" b="1" dirty="0">
                <a:solidFill>
                  <a:srgbClr val="FFFF00"/>
                </a:solidFill>
              </a:rPr>
              <a:t>MOV Instructions</a:t>
            </a:r>
          </a:p>
        </p:txBody>
      </p:sp>
      <p:sp>
        <p:nvSpPr>
          <p:cNvPr id="46083" name="Rectangle 3"/>
          <p:cNvSpPr>
            <a:spLocks noGrp="1"/>
          </p:cNvSpPr>
          <p:nvPr>
            <p:ph sz="half" idx="1"/>
          </p:nvPr>
        </p:nvSpPr>
        <p:spPr>
          <a:xfrm>
            <a:off x="457200" y="1600200"/>
            <a:ext cx="4033838" cy="4530725"/>
          </a:xfrm>
        </p:spPr>
        <p:txBody>
          <a:bodyPr/>
          <a:lstStyle/>
          <a:p>
            <a:pPr eaLnBrk="1" hangingPunct="1">
              <a:buFont typeface="Wingdings" pitchFamily="2" charset="2"/>
              <a:buNone/>
            </a:pPr>
            <a:r>
              <a:rPr lang="en-US" altLang="en-US" sz="2400" b="1" smtClean="0">
                <a:latin typeface="Courier New" pitchFamily="49" charset="0"/>
              </a:rPr>
              <a:t>b db 4Fh</a:t>
            </a:r>
          </a:p>
          <a:p>
            <a:pPr eaLnBrk="1" hangingPunct="1">
              <a:buFont typeface="Wingdings" pitchFamily="2" charset="2"/>
              <a:buNone/>
            </a:pPr>
            <a:r>
              <a:rPr lang="en-US" altLang="en-US" sz="2400" b="1" smtClean="0">
                <a:latin typeface="Courier New" pitchFamily="49" charset="0"/>
              </a:rPr>
              <a:t>w dw 2048</a:t>
            </a:r>
          </a:p>
          <a:p>
            <a:pPr eaLnBrk="1" hangingPunct="1">
              <a:buFont typeface="Wingdings" pitchFamily="2" charset="2"/>
              <a:buNone/>
            </a:pPr>
            <a:endParaRPr lang="en-US" altLang="en-US" sz="2400" b="1" smtClean="0">
              <a:latin typeface="Courier New" pitchFamily="49" charset="0"/>
            </a:endParaRPr>
          </a:p>
          <a:p>
            <a:pPr eaLnBrk="1" hangingPunct="1">
              <a:buFont typeface="Wingdings" pitchFamily="2" charset="2"/>
              <a:buNone/>
            </a:pPr>
            <a:r>
              <a:rPr lang="en-US" altLang="en-US" sz="2400" b="1" smtClean="0">
                <a:latin typeface="Courier New" pitchFamily="49" charset="0"/>
              </a:rPr>
              <a:t>mov bl,dh</a:t>
            </a:r>
          </a:p>
          <a:p>
            <a:pPr eaLnBrk="1" hangingPunct="1">
              <a:buFont typeface="Wingdings" pitchFamily="2" charset="2"/>
              <a:buNone/>
            </a:pPr>
            <a:r>
              <a:rPr lang="en-US" altLang="en-US" sz="2400" b="1" smtClean="0">
                <a:latin typeface="Courier New" pitchFamily="49" charset="0"/>
              </a:rPr>
              <a:t>mov ax,w</a:t>
            </a:r>
          </a:p>
          <a:p>
            <a:pPr eaLnBrk="1" hangingPunct="1">
              <a:buFont typeface="Wingdings" pitchFamily="2" charset="2"/>
              <a:buNone/>
            </a:pPr>
            <a:r>
              <a:rPr lang="en-US" altLang="en-US" sz="2400" b="1" smtClean="0">
                <a:latin typeface="Courier New" pitchFamily="49" charset="0"/>
              </a:rPr>
              <a:t>mov ch,b</a:t>
            </a:r>
          </a:p>
          <a:p>
            <a:pPr eaLnBrk="1" hangingPunct="1">
              <a:buFont typeface="Wingdings" pitchFamily="2" charset="2"/>
              <a:buNone/>
            </a:pPr>
            <a:r>
              <a:rPr lang="en-US" altLang="en-US" sz="2400" b="1" smtClean="0">
                <a:latin typeface="Courier New" pitchFamily="49" charset="0"/>
              </a:rPr>
              <a:t>mov al,255</a:t>
            </a:r>
          </a:p>
          <a:p>
            <a:pPr eaLnBrk="1" hangingPunct="1">
              <a:buFont typeface="Wingdings" pitchFamily="2" charset="2"/>
              <a:buNone/>
            </a:pPr>
            <a:r>
              <a:rPr lang="en-US" altLang="en-US" sz="2400" b="1" smtClean="0">
                <a:latin typeface="Courier New" pitchFamily="49" charset="0"/>
              </a:rPr>
              <a:t>mov w,-100</a:t>
            </a:r>
          </a:p>
          <a:p>
            <a:pPr eaLnBrk="1" hangingPunct="1">
              <a:buFont typeface="Wingdings" pitchFamily="2" charset="2"/>
              <a:buNone/>
            </a:pPr>
            <a:r>
              <a:rPr lang="en-US" altLang="en-US" sz="2400" b="1" smtClean="0">
                <a:latin typeface="Courier New" pitchFamily="49" charset="0"/>
              </a:rPr>
              <a:t>mov b,0</a:t>
            </a:r>
          </a:p>
        </p:txBody>
      </p:sp>
      <p:sp>
        <p:nvSpPr>
          <p:cNvPr id="46084" name="Rectangle 4"/>
          <p:cNvSpPr>
            <a:spLocks noGrp="1"/>
          </p:cNvSpPr>
          <p:nvPr>
            <p:ph sz="half" idx="2"/>
          </p:nvPr>
        </p:nvSpPr>
        <p:spPr>
          <a:xfrm>
            <a:off x="2878138" y="1600200"/>
            <a:ext cx="5808662" cy="4530725"/>
          </a:xfrm>
        </p:spPr>
        <p:txBody>
          <a:bodyPr/>
          <a:lstStyle/>
          <a:p>
            <a:pPr eaLnBrk="1" hangingPunct="1"/>
            <a:r>
              <a:rPr lang="en-US" altLang="en-US" dirty="0" smtClean="0"/>
              <a:t>When a variable is created with a define directive, it is assigned a default size attribute (byte, word, etc)</a:t>
            </a:r>
          </a:p>
          <a:p>
            <a:pPr eaLnBrk="1" hangingPunct="1"/>
            <a:r>
              <a:rPr lang="en-US" altLang="en-US" dirty="0" smtClean="0"/>
              <a:t>You can assign a size attribute using LABEL</a:t>
            </a:r>
          </a:p>
          <a:p>
            <a:pPr lvl="1" eaLnBrk="1" hangingPunct="1">
              <a:buFontTx/>
              <a:buNone/>
            </a:pPr>
            <a:r>
              <a:rPr lang="en-US" altLang="en-US" b="1" dirty="0" err="1" smtClean="0">
                <a:latin typeface="Courier New" pitchFamily="49" charset="0"/>
              </a:rPr>
              <a:t>LoByte</a:t>
            </a:r>
            <a:r>
              <a:rPr lang="en-US" altLang="en-US" b="1" dirty="0" smtClean="0">
                <a:latin typeface="Courier New" pitchFamily="49" charset="0"/>
              </a:rPr>
              <a:t> LABEL BYTE</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134</a:t>
            </a:fld>
            <a:endParaRPr lang="en-US"/>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Program </a:t>
            </a:r>
            <a:r>
              <a:rPr lang="en-US" b="1" dirty="0">
                <a:solidFill>
                  <a:srgbClr val="FFFF00"/>
                </a:solidFill>
              </a:rPr>
              <a:t>Segment Structure</a:t>
            </a:r>
          </a:p>
        </p:txBody>
      </p:sp>
      <p:sp>
        <p:nvSpPr>
          <p:cNvPr id="48131" name="Rectangle 3"/>
          <p:cNvSpPr>
            <a:spLocks noGrp="1"/>
          </p:cNvSpPr>
          <p:nvPr>
            <p:ph sz="half" idx="1"/>
          </p:nvPr>
        </p:nvSpPr>
        <p:spPr>
          <a:xfrm>
            <a:off x="457200" y="1600200"/>
            <a:ext cx="4033838" cy="4530725"/>
          </a:xfrm>
        </p:spPr>
        <p:txBody>
          <a:bodyPr/>
          <a:lstStyle/>
          <a:p>
            <a:pPr eaLnBrk="1" hangingPunct="1"/>
            <a:r>
              <a:rPr lang="en-US" altLang="en-US" smtClean="0"/>
              <a:t>Data Segments</a:t>
            </a:r>
          </a:p>
          <a:p>
            <a:pPr lvl="1" eaLnBrk="1" hangingPunct="1"/>
            <a:r>
              <a:rPr lang="en-US" altLang="en-US" smtClean="0"/>
              <a:t>Storage for variables</a:t>
            </a:r>
          </a:p>
          <a:p>
            <a:pPr lvl="1" eaLnBrk="1" hangingPunct="1"/>
            <a:r>
              <a:rPr lang="en-US" altLang="en-US" smtClean="0"/>
              <a:t>Variable addresses are computed as offsets from start of this segment</a:t>
            </a:r>
          </a:p>
          <a:p>
            <a:pPr eaLnBrk="1" hangingPunct="1"/>
            <a:r>
              <a:rPr lang="en-US" altLang="en-US" smtClean="0"/>
              <a:t>Code Segment</a:t>
            </a:r>
          </a:p>
          <a:p>
            <a:pPr lvl="1" eaLnBrk="1" hangingPunct="1"/>
            <a:r>
              <a:rPr lang="en-US" altLang="en-US" smtClean="0"/>
              <a:t>contains executable instructions </a:t>
            </a:r>
          </a:p>
        </p:txBody>
      </p:sp>
      <p:sp>
        <p:nvSpPr>
          <p:cNvPr id="48132" name="Rectangle 4"/>
          <p:cNvSpPr>
            <a:spLocks noGrp="1"/>
          </p:cNvSpPr>
          <p:nvPr>
            <p:ph sz="half" idx="2"/>
          </p:nvPr>
        </p:nvSpPr>
        <p:spPr>
          <a:xfrm>
            <a:off x="4652963" y="1600200"/>
            <a:ext cx="4033837" cy="4530725"/>
          </a:xfrm>
        </p:spPr>
        <p:txBody>
          <a:bodyPr/>
          <a:lstStyle/>
          <a:p>
            <a:pPr eaLnBrk="1" hangingPunct="1"/>
            <a:r>
              <a:rPr lang="en-US" altLang="en-US" smtClean="0"/>
              <a:t>Stack Segment</a:t>
            </a:r>
          </a:p>
          <a:p>
            <a:pPr lvl="1" eaLnBrk="1" hangingPunct="1"/>
            <a:r>
              <a:rPr lang="en-US" altLang="en-US" smtClean="0"/>
              <a:t>used to set aside storage for the stack</a:t>
            </a:r>
          </a:p>
          <a:p>
            <a:pPr lvl="1" eaLnBrk="1" hangingPunct="1"/>
            <a:r>
              <a:rPr lang="en-US" altLang="en-US" smtClean="0"/>
              <a:t>Stack addresses are computed as offsets into this segment</a:t>
            </a:r>
          </a:p>
          <a:p>
            <a:pPr eaLnBrk="1" hangingPunct="1"/>
            <a:r>
              <a:rPr lang="en-US" altLang="en-US" smtClean="0"/>
              <a:t>Segment directives</a:t>
            </a:r>
          </a:p>
          <a:p>
            <a:pPr lvl="1" eaLnBrk="1" hangingPunct="1">
              <a:buFontTx/>
              <a:buNone/>
            </a:pPr>
            <a:r>
              <a:rPr lang="en-US" altLang="en-US" sz="2000" b="1" smtClean="0">
                <a:latin typeface="Courier New" pitchFamily="49" charset="0"/>
              </a:rPr>
              <a:t>.data</a:t>
            </a:r>
          </a:p>
          <a:p>
            <a:pPr lvl="1" eaLnBrk="1" hangingPunct="1">
              <a:buFontTx/>
              <a:buNone/>
            </a:pPr>
            <a:r>
              <a:rPr lang="en-US" altLang="en-US" sz="2000" b="1" smtClean="0">
                <a:latin typeface="Courier New" pitchFamily="49" charset="0"/>
              </a:rPr>
              <a:t>.code</a:t>
            </a:r>
          </a:p>
          <a:p>
            <a:pPr lvl="1" eaLnBrk="1" hangingPunct="1">
              <a:buFontTx/>
              <a:buNone/>
            </a:pPr>
            <a:r>
              <a:rPr lang="en-US" altLang="en-US" sz="2000" b="1" smtClean="0">
                <a:latin typeface="Courier New" pitchFamily="49" charset="0"/>
              </a:rPr>
              <a:t>.stack </a:t>
            </a:r>
            <a:r>
              <a:rPr lang="en-US" altLang="en-US" sz="2000" b="1" i="1" smtClean="0">
                <a:latin typeface="Courier New" pitchFamily="49" charset="0"/>
              </a:rPr>
              <a:t>size</a:t>
            </a:r>
            <a:endParaRPr lang="en-US" altLang="en-US" sz="2000" b="1" smtClean="0">
              <a:latin typeface="Courier New" pitchFamily="49" charset="0"/>
            </a:endParaRPr>
          </a:p>
        </p:txBody>
      </p:sp>
      <p:sp>
        <p:nvSpPr>
          <p:cNvPr id="2" name="Slide Number Placeholder 1"/>
          <p:cNvSpPr>
            <a:spLocks noGrp="1"/>
          </p:cNvSpPr>
          <p:nvPr>
            <p:ph type="sldNum" sz="quarter" idx="12"/>
          </p:nvPr>
        </p:nvSpPr>
        <p:spPr/>
        <p:txBody>
          <a:bodyPr/>
          <a:lstStyle/>
          <a:p>
            <a:fld id="{A1A6BA4E-CDAE-4DEF-A7CA-99055C502B84}" type="slidenum">
              <a:rPr lang="en-US" smtClean="0"/>
              <a:pPr/>
              <a:t>135</a:t>
            </a:fld>
            <a:endParaRPr lang="en-US"/>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3714744" y="785794"/>
            <a:ext cx="4572000" cy="738188"/>
          </a:xfrm>
          <a:prstGeom prst="rect">
            <a:avLst/>
          </a:prstGeom>
          <a:noFill/>
          <a:ln w="9525">
            <a:noFill/>
            <a:miter lim="800000"/>
            <a:headEnd/>
            <a:tailEnd/>
          </a:ln>
        </p:spPr>
        <p:txBody>
          <a:bodyPr>
            <a:spAutoFit/>
          </a:bodyPr>
          <a:lstStyle/>
          <a:p>
            <a:pPr eaLnBrk="1" hangingPunct="1"/>
            <a:r>
              <a:rPr lang="en-US" altLang="en-US" sz="2400" b="1" dirty="0"/>
              <a:t>Instruction types</a:t>
            </a:r>
            <a:r>
              <a:rPr lang="en-US" altLang="en-US" dirty="0"/>
              <a:t/>
            </a:r>
            <a:br>
              <a:rPr lang="en-US" altLang="en-US" dirty="0"/>
            </a:br>
            <a:r>
              <a:rPr lang="en-US" altLang="en-US" b="1" dirty="0"/>
              <a:t>Data transfer instructions</a:t>
            </a:r>
            <a:endParaRPr lang="en-US" altLang="en-US" dirty="0"/>
          </a:p>
        </p:txBody>
      </p:sp>
      <p:sp>
        <p:nvSpPr>
          <p:cNvPr id="6" name="Text Box 3"/>
          <p:cNvSpPr txBox="1">
            <a:spLocks noChangeArrowheads="1"/>
          </p:cNvSpPr>
          <p:nvPr/>
        </p:nvSpPr>
        <p:spPr bwMode="auto">
          <a:xfrm>
            <a:off x="0" y="1071546"/>
            <a:ext cx="5235600" cy="4278094"/>
          </a:xfrm>
          <a:prstGeom prst="rect">
            <a:avLst/>
          </a:prstGeom>
          <a:noFill/>
          <a:ln w="9525">
            <a:noFill/>
            <a:miter lim="800000"/>
            <a:headEnd/>
            <a:tailEnd/>
          </a:ln>
        </p:spPr>
        <p:txBody>
          <a:bodyPr wrap="none">
            <a:spAutoFit/>
          </a:bodyPr>
          <a:lstStyle/>
          <a:p>
            <a:pPr eaLnBrk="1" hangingPunct="1"/>
            <a:r>
              <a:rPr lang="en-US" altLang="en-US" sz="2000" b="1" dirty="0"/>
              <a:t>8086 instruction set</a:t>
            </a:r>
          </a:p>
          <a:p>
            <a:pPr eaLnBrk="1" hangingPunct="1"/>
            <a:r>
              <a:rPr lang="en-US" altLang="en-US" b="1" dirty="0">
                <a:solidFill>
                  <a:srgbClr val="0066FF"/>
                </a:solidFill>
              </a:rPr>
              <a:t>IN</a:t>
            </a:r>
            <a:r>
              <a:rPr lang="en-US" altLang="en-US" b="1" dirty="0"/>
              <a:t>	</a:t>
            </a:r>
            <a:r>
              <a:rPr lang="en-US" altLang="en-US" b="1" dirty="0">
                <a:solidFill>
                  <a:srgbClr val="0066FF"/>
                </a:solidFill>
              </a:rPr>
              <a:t>In</a:t>
            </a:r>
            <a:r>
              <a:rPr lang="en-US" altLang="en-US" b="1" dirty="0"/>
              <a:t>put byte or word from port</a:t>
            </a:r>
          </a:p>
          <a:p>
            <a:pPr eaLnBrk="1" hangingPunct="1"/>
            <a:r>
              <a:rPr lang="en-US" altLang="en-US" b="1" dirty="0">
                <a:solidFill>
                  <a:srgbClr val="0066FF"/>
                </a:solidFill>
              </a:rPr>
              <a:t>LAHF</a:t>
            </a:r>
            <a:r>
              <a:rPr lang="en-US" altLang="en-US" b="1" dirty="0"/>
              <a:t>	</a:t>
            </a:r>
            <a:r>
              <a:rPr lang="en-US" altLang="en-US" b="1" dirty="0">
                <a:solidFill>
                  <a:srgbClr val="0066FF"/>
                </a:solidFill>
              </a:rPr>
              <a:t>L</a:t>
            </a:r>
            <a:r>
              <a:rPr lang="en-US" altLang="en-US" b="1" dirty="0"/>
              <a:t>oad </a:t>
            </a:r>
            <a:r>
              <a:rPr lang="en-US" altLang="en-US" b="1" dirty="0">
                <a:solidFill>
                  <a:srgbClr val="0066FF"/>
                </a:solidFill>
              </a:rPr>
              <a:t>AH</a:t>
            </a:r>
            <a:r>
              <a:rPr lang="en-US" altLang="en-US" b="1" dirty="0"/>
              <a:t> from </a:t>
            </a:r>
            <a:r>
              <a:rPr lang="en-US" altLang="en-US" b="1" dirty="0">
                <a:solidFill>
                  <a:srgbClr val="0066FF"/>
                </a:solidFill>
              </a:rPr>
              <a:t>f</a:t>
            </a:r>
            <a:r>
              <a:rPr lang="en-US" altLang="en-US" b="1" dirty="0"/>
              <a:t>lags</a:t>
            </a:r>
          </a:p>
          <a:p>
            <a:pPr eaLnBrk="1" hangingPunct="1"/>
            <a:r>
              <a:rPr lang="en-US" altLang="en-US" b="1" dirty="0">
                <a:solidFill>
                  <a:srgbClr val="0066FF"/>
                </a:solidFill>
              </a:rPr>
              <a:t>LDS</a:t>
            </a:r>
            <a:r>
              <a:rPr lang="en-US" altLang="en-US" b="1" dirty="0"/>
              <a:t>	</a:t>
            </a:r>
            <a:r>
              <a:rPr lang="en-US" altLang="en-US" b="1" dirty="0">
                <a:solidFill>
                  <a:srgbClr val="0066FF"/>
                </a:solidFill>
              </a:rPr>
              <a:t>L</a:t>
            </a:r>
            <a:r>
              <a:rPr lang="en-US" altLang="en-US" b="1" dirty="0"/>
              <a:t>oad </a:t>
            </a:r>
            <a:r>
              <a:rPr lang="en-US" altLang="en-US" b="1" dirty="0" smtClean="0"/>
              <a:t> </a:t>
            </a:r>
            <a:r>
              <a:rPr lang="en-US" altLang="en-US" b="1" dirty="0">
                <a:solidFill>
                  <a:srgbClr val="0066FF"/>
                </a:solidFill>
              </a:rPr>
              <a:t>d</a:t>
            </a:r>
            <a:r>
              <a:rPr lang="en-US" altLang="en-US" b="1" dirty="0"/>
              <a:t>ata </a:t>
            </a:r>
            <a:r>
              <a:rPr lang="en-US" altLang="en-US" b="1" dirty="0" smtClean="0">
                <a:solidFill>
                  <a:srgbClr val="0066FF"/>
                </a:solidFill>
              </a:rPr>
              <a:t>s</a:t>
            </a:r>
            <a:r>
              <a:rPr lang="en-US" altLang="en-US" b="1" dirty="0" smtClean="0"/>
              <a:t>egment from specified </a:t>
            </a:r>
            <a:r>
              <a:rPr lang="en-US" altLang="en-US" b="1" dirty="0" err="1" smtClean="0"/>
              <a:t>reg</a:t>
            </a:r>
            <a:endParaRPr lang="en-US" altLang="en-US" b="1" dirty="0"/>
          </a:p>
          <a:p>
            <a:pPr eaLnBrk="1" hangingPunct="1"/>
            <a:r>
              <a:rPr lang="en-US" altLang="en-US" b="1" dirty="0">
                <a:solidFill>
                  <a:srgbClr val="0066FF"/>
                </a:solidFill>
              </a:rPr>
              <a:t>LEA</a:t>
            </a:r>
            <a:r>
              <a:rPr lang="en-US" altLang="en-US" b="1" dirty="0"/>
              <a:t>	</a:t>
            </a:r>
            <a:r>
              <a:rPr lang="en-US" altLang="en-US" b="1" dirty="0">
                <a:solidFill>
                  <a:srgbClr val="0066FF"/>
                </a:solidFill>
              </a:rPr>
              <a:t>L</a:t>
            </a:r>
            <a:r>
              <a:rPr lang="en-US" altLang="en-US" b="1" dirty="0"/>
              <a:t>oad </a:t>
            </a:r>
            <a:r>
              <a:rPr lang="en-US" altLang="en-US" b="1" dirty="0">
                <a:solidFill>
                  <a:srgbClr val="0066FF"/>
                </a:solidFill>
              </a:rPr>
              <a:t>e</a:t>
            </a:r>
            <a:r>
              <a:rPr lang="en-US" altLang="en-US" b="1" dirty="0"/>
              <a:t>ffective </a:t>
            </a:r>
            <a:r>
              <a:rPr lang="en-US" altLang="en-US" b="1" dirty="0" smtClean="0">
                <a:solidFill>
                  <a:srgbClr val="0066FF"/>
                </a:solidFill>
              </a:rPr>
              <a:t>a</a:t>
            </a:r>
            <a:r>
              <a:rPr lang="en-US" altLang="en-US" b="1" dirty="0" smtClean="0"/>
              <a:t>ddress in to AX </a:t>
            </a:r>
            <a:r>
              <a:rPr lang="en-US" altLang="en-US" b="1" dirty="0" err="1" smtClean="0"/>
              <a:t>reg</a:t>
            </a:r>
            <a:endParaRPr lang="en-US" altLang="en-US" b="1" dirty="0"/>
          </a:p>
          <a:p>
            <a:r>
              <a:rPr lang="en-US" altLang="en-US" b="1" dirty="0">
                <a:solidFill>
                  <a:srgbClr val="0066FF"/>
                </a:solidFill>
              </a:rPr>
              <a:t>LES</a:t>
            </a:r>
            <a:r>
              <a:rPr lang="en-US" altLang="en-US" b="1" dirty="0"/>
              <a:t>	</a:t>
            </a:r>
            <a:r>
              <a:rPr lang="en-US" altLang="en-US" b="1" dirty="0" smtClean="0">
                <a:solidFill>
                  <a:srgbClr val="0066FF"/>
                </a:solidFill>
              </a:rPr>
              <a:t> L</a:t>
            </a:r>
            <a:r>
              <a:rPr lang="en-US" altLang="en-US" b="1" dirty="0" smtClean="0"/>
              <a:t>oad  </a:t>
            </a:r>
            <a:r>
              <a:rPr lang="en-US" altLang="en-US" b="1" dirty="0" smtClean="0">
                <a:solidFill>
                  <a:srgbClr val="0066FF"/>
                </a:solidFill>
              </a:rPr>
              <a:t>extra</a:t>
            </a:r>
            <a:r>
              <a:rPr lang="en-US" altLang="en-US" b="1" dirty="0" smtClean="0"/>
              <a:t> </a:t>
            </a:r>
            <a:r>
              <a:rPr lang="en-US" altLang="en-US" b="1" dirty="0" smtClean="0">
                <a:solidFill>
                  <a:srgbClr val="0066FF"/>
                </a:solidFill>
              </a:rPr>
              <a:t>s</a:t>
            </a:r>
            <a:r>
              <a:rPr lang="en-US" altLang="en-US" b="1" dirty="0" smtClean="0"/>
              <a:t>egment from specified the </a:t>
            </a:r>
            <a:r>
              <a:rPr lang="en-US" altLang="en-US" b="1" dirty="0" err="1" smtClean="0"/>
              <a:t>reg</a:t>
            </a:r>
            <a:endParaRPr lang="en-US" altLang="en-US" b="1" dirty="0"/>
          </a:p>
          <a:p>
            <a:pPr eaLnBrk="1" hangingPunct="1"/>
            <a:r>
              <a:rPr lang="en-US" altLang="en-US" b="1" dirty="0">
                <a:solidFill>
                  <a:srgbClr val="0066FF"/>
                </a:solidFill>
              </a:rPr>
              <a:t>MOV</a:t>
            </a:r>
            <a:r>
              <a:rPr lang="en-US" altLang="en-US" b="1" dirty="0"/>
              <a:t>	</a:t>
            </a:r>
            <a:r>
              <a:rPr lang="en-US" altLang="en-US" b="1" dirty="0">
                <a:solidFill>
                  <a:srgbClr val="0066FF"/>
                </a:solidFill>
              </a:rPr>
              <a:t>Mov</a:t>
            </a:r>
            <a:r>
              <a:rPr lang="en-US" altLang="en-US" b="1" dirty="0"/>
              <a:t>e to/from register/memory</a:t>
            </a:r>
          </a:p>
          <a:p>
            <a:pPr eaLnBrk="1" hangingPunct="1"/>
            <a:r>
              <a:rPr lang="en-US" altLang="en-US" b="1" dirty="0">
                <a:solidFill>
                  <a:srgbClr val="0066FF"/>
                </a:solidFill>
              </a:rPr>
              <a:t>OUT</a:t>
            </a:r>
            <a:r>
              <a:rPr lang="en-US" altLang="en-US" b="1" dirty="0"/>
              <a:t>	</a:t>
            </a:r>
            <a:r>
              <a:rPr lang="en-US" altLang="en-US" b="1" dirty="0">
                <a:solidFill>
                  <a:srgbClr val="0066FF"/>
                </a:solidFill>
              </a:rPr>
              <a:t>Out</a:t>
            </a:r>
            <a:r>
              <a:rPr lang="en-US" altLang="en-US" b="1" dirty="0"/>
              <a:t>put byte or word to port</a:t>
            </a:r>
          </a:p>
          <a:p>
            <a:r>
              <a:rPr lang="en-US" altLang="en-US" b="1" dirty="0">
                <a:solidFill>
                  <a:srgbClr val="0066FF"/>
                </a:solidFill>
              </a:rPr>
              <a:t>POP</a:t>
            </a:r>
            <a:r>
              <a:rPr lang="en-US" altLang="en-US" b="1" dirty="0"/>
              <a:t>	</a:t>
            </a:r>
            <a:r>
              <a:rPr lang="en-US" altLang="en-US" b="1" dirty="0" err="1" smtClean="0">
                <a:solidFill>
                  <a:srgbClr val="0066FF"/>
                </a:solidFill>
              </a:rPr>
              <a:t>Pop</a:t>
            </a:r>
            <a:r>
              <a:rPr lang="en-US" altLang="en-US" b="1" dirty="0" smtClean="0"/>
              <a:t> off word  from the stack</a:t>
            </a:r>
            <a:endParaRPr lang="en-US" altLang="en-US" b="1" dirty="0"/>
          </a:p>
          <a:p>
            <a:r>
              <a:rPr lang="en-US" altLang="en-US" b="1" dirty="0">
                <a:solidFill>
                  <a:srgbClr val="0066FF"/>
                </a:solidFill>
              </a:rPr>
              <a:t>POPF</a:t>
            </a:r>
            <a:r>
              <a:rPr lang="en-US" altLang="en-US" b="1" dirty="0"/>
              <a:t>	</a:t>
            </a:r>
            <a:r>
              <a:rPr lang="en-US" altLang="en-US" b="1" dirty="0">
                <a:solidFill>
                  <a:srgbClr val="0066FF"/>
                </a:solidFill>
              </a:rPr>
              <a:t>Pop </a:t>
            </a:r>
            <a:r>
              <a:rPr lang="en-US" altLang="en-US" b="1" dirty="0" smtClean="0"/>
              <a:t>off word  from the stack to the flag</a:t>
            </a:r>
            <a:endParaRPr lang="en-US" altLang="en-US" b="1" dirty="0"/>
          </a:p>
          <a:p>
            <a:pPr eaLnBrk="1" hangingPunct="1"/>
            <a:r>
              <a:rPr lang="en-US" altLang="en-US" b="1" dirty="0">
                <a:solidFill>
                  <a:srgbClr val="0066FF"/>
                </a:solidFill>
              </a:rPr>
              <a:t>PUSH</a:t>
            </a:r>
            <a:r>
              <a:rPr lang="en-US" altLang="en-US" b="1" dirty="0"/>
              <a:t>	</a:t>
            </a:r>
            <a:r>
              <a:rPr lang="en-US" altLang="en-US" b="1" dirty="0" err="1">
                <a:solidFill>
                  <a:srgbClr val="0066FF"/>
                </a:solidFill>
              </a:rPr>
              <a:t>Push</a:t>
            </a:r>
            <a:r>
              <a:rPr lang="en-US" altLang="en-US" b="1" dirty="0"/>
              <a:t> word onto stack</a:t>
            </a:r>
          </a:p>
          <a:p>
            <a:pPr eaLnBrk="1" hangingPunct="1"/>
            <a:r>
              <a:rPr lang="en-US" altLang="en-US" b="1" dirty="0">
                <a:solidFill>
                  <a:srgbClr val="0066FF"/>
                </a:solidFill>
              </a:rPr>
              <a:t>PUSHF</a:t>
            </a:r>
            <a:r>
              <a:rPr lang="en-US" altLang="en-US" b="1" dirty="0"/>
              <a:t>	</a:t>
            </a:r>
            <a:r>
              <a:rPr lang="en-US" altLang="en-US" b="1" dirty="0">
                <a:solidFill>
                  <a:srgbClr val="0066FF"/>
                </a:solidFill>
              </a:rPr>
              <a:t>Push </a:t>
            </a:r>
            <a:r>
              <a:rPr lang="en-US" altLang="en-US" b="1" dirty="0" smtClean="0">
                <a:solidFill>
                  <a:srgbClr val="0066FF"/>
                </a:solidFill>
              </a:rPr>
              <a:t>contents of f</a:t>
            </a:r>
            <a:r>
              <a:rPr lang="en-US" altLang="en-US" b="1" dirty="0" smtClean="0"/>
              <a:t>lags </a:t>
            </a:r>
            <a:r>
              <a:rPr lang="en-US" altLang="en-US" b="1" dirty="0"/>
              <a:t>onto stack</a:t>
            </a:r>
          </a:p>
          <a:p>
            <a:pPr eaLnBrk="1" hangingPunct="1"/>
            <a:r>
              <a:rPr lang="en-US" altLang="en-US" b="1" dirty="0">
                <a:solidFill>
                  <a:srgbClr val="0066FF"/>
                </a:solidFill>
              </a:rPr>
              <a:t>SAHF</a:t>
            </a:r>
            <a:r>
              <a:rPr lang="en-US" altLang="en-US" b="1" dirty="0"/>
              <a:t>	</a:t>
            </a:r>
            <a:r>
              <a:rPr lang="en-US" altLang="en-US" b="1" dirty="0">
                <a:solidFill>
                  <a:srgbClr val="0066FF"/>
                </a:solidFill>
              </a:rPr>
              <a:t>S</a:t>
            </a:r>
            <a:r>
              <a:rPr lang="en-US" altLang="en-US" b="1" dirty="0"/>
              <a:t>tore </a:t>
            </a:r>
            <a:r>
              <a:rPr lang="en-US" altLang="en-US" b="1" dirty="0">
                <a:solidFill>
                  <a:srgbClr val="0066FF"/>
                </a:solidFill>
              </a:rPr>
              <a:t>AH</a:t>
            </a:r>
            <a:r>
              <a:rPr lang="en-US" altLang="en-US" b="1" dirty="0"/>
              <a:t> into </a:t>
            </a:r>
            <a:r>
              <a:rPr lang="en-US" altLang="en-US" b="1" dirty="0">
                <a:solidFill>
                  <a:srgbClr val="0066FF"/>
                </a:solidFill>
              </a:rPr>
              <a:t>f</a:t>
            </a:r>
            <a:r>
              <a:rPr lang="en-US" altLang="en-US" b="1" dirty="0"/>
              <a:t>lags</a:t>
            </a:r>
          </a:p>
          <a:p>
            <a:pPr eaLnBrk="1" hangingPunct="1"/>
            <a:r>
              <a:rPr lang="en-US" altLang="en-US" b="1" dirty="0">
                <a:solidFill>
                  <a:srgbClr val="0066FF"/>
                </a:solidFill>
              </a:rPr>
              <a:t>XCHG</a:t>
            </a:r>
            <a:r>
              <a:rPr lang="en-US" altLang="en-US" b="1" dirty="0"/>
              <a:t>	E</a:t>
            </a:r>
            <a:r>
              <a:rPr lang="en-US" altLang="en-US" b="1" dirty="0">
                <a:solidFill>
                  <a:srgbClr val="0066FF"/>
                </a:solidFill>
              </a:rPr>
              <a:t>xch</a:t>
            </a:r>
            <a:r>
              <a:rPr lang="en-US" altLang="en-US" b="1" dirty="0"/>
              <a:t>an</a:t>
            </a:r>
            <a:r>
              <a:rPr lang="en-US" altLang="en-US" b="1" dirty="0">
                <a:solidFill>
                  <a:srgbClr val="0066FF"/>
                </a:solidFill>
              </a:rPr>
              <a:t>g</a:t>
            </a:r>
            <a:r>
              <a:rPr lang="en-US" altLang="en-US" b="1" dirty="0"/>
              <a:t>e byte or word</a:t>
            </a:r>
          </a:p>
          <a:p>
            <a:pPr eaLnBrk="1" hangingPunct="1"/>
            <a:r>
              <a:rPr lang="en-US" altLang="en-US" b="1" dirty="0">
                <a:solidFill>
                  <a:srgbClr val="0066FF"/>
                </a:solidFill>
              </a:rPr>
              <a:t>XLAT</a:t>
            </a:r>
            <a:r>
              <a:rPr lang="en-US" altLang="en-US" b="1" dirty="0"/>
              <a:t>	Trans</a:t>
            </a:r>
            <a:r>
              <a:rPr lang="en-US" altLang="en-US" b="1" dirty="0">
                <a:solidFill>
                  <a:srgbClr val="0066FF"/>
                </a:solidFill>
              </a:rPr>
              <a:t>lat</a:t>
            </a:r>
            <a:r>
              <a:rPr lang="en-US" altLang="en-US" b="1" dirty="0"/>
              <a:t>e byte</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p:cNvSpPr>
            <a:spLocks noGrp="1" noChangeArrowheads="1"/>
          </p:cNvSpPr>
          <p:nvPr>
            <p:ph type="title"/>
          </p:nvPr>
        </p:nvSpPr>
        <p:spPr>
          <a:xfrm>
            <a:off x="1371600" y="642918"/>
            <a:ext cx="7772400" cy="762000"/>
          </a:xfrm>
        </p:spPr>
        <p:txBody>
          <a:bodyPr/>
          <a:lstStyle/>
          <a:p>
            <a:pPr eaLnBrk="1" fontAlgn="auto" hangingPunct="1">
              <a:spcAft>
                <a:spcPts val="0"/>
              </a:spcAft>
              <a:defRPr/>
            </a:pPr>
            <a:r>
              <a:rPr lang="en-US" sz="2400" b="1" dirty="0"/>
              <a:t>Arithmetic instructions</a:t>
            </a:r>
            <a:endParaRPr lang="en-US" dirty="0"/>
          </a:p>
        </p:txBody>
      </p:sp>
      <p:sp>
        <p:nvSpPr>
          <p:cNvPr id="6" name="Text Box 1027"/>
          <p:cNvSpPr txBox="1">
            <a:spLocks noChangeArrowheads="1"/>
          </p:cNvSpPr>
          <p:nvPr/>
        </p:nvSpPr>
        <p:spPr bwMode="auto">
          <a:xfrm>
            <a:off x="298450" y="838200"/>
            <a:ext cx="5042214" cy="6247864"/>
          </a:xfrm>
          <a:prstGeom prst="rect">
            <a:avLst/>
          </a:prstGeom>
          <a:noFill/>
          <a:ln w="9525">
            <a:noFill/>
            <a:miter lim="800000"/>
            <a:headEnd/>
            <a:tailEnd/>
          </a:ln>
        </p:spPr>
        <p:txBody>
          <a:bodyPr wrap="none">
            <a:spAutoFit/>
          </a:bodyPr>
          <a:lstStyle/>
          <a:p>
            <a:pPr eaLnBrk="1" hangingPunct="1"/>
            <a:endParaRPr lang="en-US" altLang="en-US" sz="2000" b="1" dirty="0" smtClean="0"/>
          </a:p>
          <a:p>
            <a:pPr eaLnBrk="1" hangingPunct="1"/>
            <a:r>
              <a:rPr lang="en-US" altLang="en-US" sz="2000" b="1" dirty="0" smtClean="0"/>
              <a:t>8086 </a:t>
            </a:r>
            <a:r>
              <a:rPr lang="en-US" altLang="en-US" sz="2000" b="1" dirty="0"/>
              <a:t>instruction set</a:t>
            </a:r>
          </a:p>
          <a:p>
            <a:pPr eaLnBrk="1" hangingPunct="1"/>
            <a:r>
              <a:rPr lang="en-US" altLang="en-US" b="1" dirty="0">
                <a:solidFill>
                  <a:schemeClr val="accent2"/>
                </a:solidFill>
              </a:rPr>
              <a:t>AAA</a:t>
            </a:r>
            <a:r>
              <a:rPr lang="en-US" altLang="en-US" b="1" dirty="0"/>
              <a:t>	</a:t>
            </a:r>
            <a:r>
              <a:rPr lang="en-US" altLang="en-US" b="1" dirty="0">
                <a:solidFill>
                  <a:schemeClr val="accent2"/>
                </a:solidFill>
              </a:rPr>
              <a:t>A</a:t>
            </a:r>
            <a:r>
              <a:rPr lang="en-US" altLang="en-US" b="1" dirty="0"/>
              <a:t>SCII </a:t>
            </a:r>
            <a:r>
              <a:rPr lang="en-US" altLang="en-US" b="1" dirty="0">
                <a:solidFill>
                  <a:schemeClr val="accent2"/>
                </a:solidFill>
              </a:rPr>
              <a:t>a</a:t>
            </a:r>
            <a:r>
              <a:rPr lang="en-US" altLang="en-US" b="1" dirty="0"/>
              <a:t>djust for </a:t>
            </a:r>
            <a:r>
              <a:rPr lang="en-US" altLang="en-US" b="1" dirty="0">
                <a:solidFill>
                  <a:schemeClr val="accent2"/>
                </a:solidFill>
              </a:rPr>
              <a:t>a</a:t>
            </a:r>
            <a:r>
              <a:rPr lang="en-US" altLang="en-US" b="1" dirty="0"/>
              <a:t>ddition</a:t>
            </a:r>
          </a:p>
          <a:p>
            <a:pPr eaLnBrk="1" hangingPunct="1"/>
            <a:r>
              <a:rPr lang="en-US" altLang="en-US" b="1" dirty="0">
                <a:solidFill>
                  <a:schemeClr val="accent2"/>
                </a:solidFill>
              </a:rPr>
              <a:t>AAD</a:t>
            </a:r>
            <a:r>
              <a:rPr lang="en-US" altLang="en-US" b="1" dirty="0"/>
              <a:t>	</a:t>
            </a:r>
            <a:r>
              <a:rPr lang="en-US" altLang="en-US" b="1" dirty="0">
                <a:solidFill>
                  <a:schemeClr val="accent2"/>
                </a:solidFill>
              </a:rPr>
              <a:t>A</a:t>
            </a:r>
            <a:r>
              <a:rPr lang="en-US" altLang="en-US" b="1" dirty="0"/>
              <a:t>SCII </a:t>
            </a:r>
            <a:r>
              <a:rPr lang="en-US" altLang="en-US" b="1" dirty="0">
                <a:solidFill>
                  <a:schemeClr val="accent2"/>
                </a:solidFill>
              </a:rPr>
              <a:t>a</a:t>
            </a:r>
            <a:r>
              <a:rPr lang="en-US" altLang="en-US" b="1" dirty="0"/>
              <a:t>djust for </a:t>
            </a:r>
            <a:r>
              <a:rPr lang="en-US" altLang="en-US" b="1" dirty="0">
                <a:solidFill>
                  <a:schemeClr val="accent2"/>
                </a:solidFill>
              </a:rPr>
              <a:t>d</a:t>
            </a:r>
            <a:r>
              <a:rPr lang="en-US" altLang="en-US" b="1" dirty="0"/>
              <a:t>ivision</a:t>
            </a:r>
          </a:p>
          <a:p>
            <a:pPr eaLnBrk="1" hangingPunct="1"/>
            <a:r>
              <a:rPr lang="en-US" altLang="en-US" b="1" dirty="0">
                <a:solidFill>
                  <a:schemeClr val="accent2"/>
                </a:solidFill>
              </a:rPr>
              <a:t>AAM</a:t>
            </a:r>
            <a:r>
              <a:rPr lang="en-US" altLang="en-US" b="1" dirty="0"/>
              <a:t>	 </a:t>
            </a:r>
            <a:r>
              <a:rPr lang="en-US" altLang="en-US" b="1" dirty="0">
                <a:solidFill>
                  <a:schemeClr val="accent2"/>
                </a:solidFill>
              </a:rPr>
              <a:t>A</a:t>
            </a:r>
            <a:r>
              <a:rPr lang="en-US" altLang="en-US" b="1" dirty="0"/>
              <a:t>SCII </a:t>
            </a:r>
            <a:r>
              <a:rPr lang="en-US" altLang="en-US" b="1" dirty="0">
                <a:solidFill>
                  <a:schemeClr val="accent2"/>
                </a:solidFill>
              </a:rPr>
              <a:t>a</a:t>
            </a:r>
            <a:r>
              <a:rPr lang="en-US" altLang="en-US" b="1" dirty="0"/>
              <a:t>djust for </a:t>
            </a:r>
            <a:r>
              <a:rPr lang="en-US" altLang="en-US" b="1" dirty="0">
                <a:solidFill>
                  <a:schemeClr val="accent2"/>
                </a:solidFill>
              </a:rPr>
              <a:t>m</a:t>
            </a:r>
            <a:r>
              <a:rPr lang="en-US" altLang="en-US" b="1" dirty="0"/>
              <a:t>ultiply</a:t>
            </a:r>
          </a:p>
          <a:p>
            <a:pPr eaLnBrk="1" hangingPunct="1"/>
            <a:r>
              <a:rPr lang="en-US" altLang="en-US" b="1" dirty="0">
                <a:solidFill>
                  <a:schemeClr val="accent2"/>
                </a:solidFill>
              </a:rPr>
              <a:t>AAS</a:t>
            </a:r>
            <a:r>
              <a:rPr lang="en-US" altLang="en-US" b="1" dirty="0"/>
              <a:t>	 </a:t>
            </a:r>
            <a:r>
              <a:rPr lang="en-US" altLang="en-US" b="1" dirty="0">
                <a:solidFill>
                  <a:schemeClr val="accent2"/>
                </a:solidFill>
              </a:rPr>
              <a:t>A</a:t>
            </a:r>
            <a:r>
              <a:rPr lang="en-US" altLang="en-US" b="1" dirty="0"/>
              <a:t>SCII </a:t>
            </a:r>
            <a:r>
              <a:rPr lang="en-US" altLang="en-US" b="1" dirty="0">
                <a:solidFill>
                  <a:schemeClr val="accent2"/>
                </a:solidFill>
              </a:rPr>
              <a:t>a</a:t>
            </a:r>
            <a:r>
              <a:rPr lang="en-US" altLang="en-US" b="1" dirty="0"/>
              <a:t>djust for </a:t>
            </a:r>
            <a:r>
              <a:rPr lang="en-US" altLang="en-US" b="1" dirty="0">
                <a:solidFill>
                  <a:schemeClr val="accent2"/>
                </a:solidFill>
              </a:rPr>
              <a:t>s</a:t>
            </a:r>
            <a:r>
              <a:rPr lang="en-US" altLang="en-US" b="1" dirty="0"/>
              <a:t>ubtraction</a:t>
            </a:r>
          </a:p>
          <a:p>
            <a:pPr eaLnBrk="1" hangingPunct="1"/>
            <a:r>
              <a:rPr lang="en-US" altLang="en-US" b="1" dirty="0">
                <a:solidFill>
                  <a:schemeClr val="accent2"/>
                </a:solidFill>
              </a:rPr>
              <a:t>ADC</a:t>
            </a:r>
            <a:r>
              <a:rPr lang="en-US" altLang="en-US" b="1" dirty="0"/>
              <a:t>	</a:t>
            </a:r>
            <a:r>
              <a:rPr lang="en-US" altLang="en-US" b="1" dirty="0">
                <a:solidFill>
                  <a:schemeClr val="accent2"/>
                </a:solidFill>
              </a:rPr>
              <a:t>Ad</a:t>
            </a:r>
            <a:r>
              <a:rPr lang="en-US" altLang="en-US" b="1" dirty="0"/>
              <a:t>d byte or word plus </a:t>
            </a:r>
            <a:r>
              <a:rPr lang="en-US" altLang="en-US" b="1" dirty="0">
                <a:solidFill>
                  <a:schemeClr val="accent2"/>
                </a:solidFill>
              </a:rPr>
              <a:t>c</a:t>
            </a:r>
            <a:r>
              <a:rPr lang="en-US" altLang="en-US" b="1" dirty="0"/>
              <a:t>arry</a:t>
            </a:r>
          </a:p>
          <a:p>
            <a:pPr eaLnBrk="1" hangingPunct="1"/>
            <a:r>
              <a:rPr lang="en-US" altLang="en-US" b="1" dirty="0">
                <a:solidFill>
                  <a:schemeClr val="accent2"/>
                </a:solidFill>
              </a:rPr>
              <a:t>ADD	</a:t>
            </a:r>
            <a:r>
              <a:rPr lang="en-US" altLang="en-US" b="1" dirty="0" err="1">
                <a:solidFill>
                  <a:schemeClr val="accent2"/>
                </a:solidFill>
              </a:rPr>
              <a:t>Add</a:t>
            </a:r>
            <a:r>
              <a:rPr lang="en-US" altLang="en-US" b="1" dirty="0"/>
              <a:t> byte or word</a:t>
            </a:r>
          </a:p>
          <a:p>
            <a:pPr eaLnBrk="1" hangingPunct="1"/>
            <a:r>
              <a:rPr lang="en-US" altLang="en-US" b="1" dirty="0">
                <a:solidFill>
                  <a:schemeClr val="accent2"/>
                </a:solidFill>
              </a:rPr>
              <a:t>CBW</a:t>
            </a:r>
            <a:r>
              <a:rPr lang="en-US" altLang="en-US" b="1" dirty="0"/>
              <a:t>	</a:t>
            </a:r>
            <a:r>
              <a:rPr lang="en-US" altLang="en-US" b="1" dirty="0">
                <a:solidFill>
                  <a:schemeClr val="accent2"/>
                </a:solidFill>
              </a:rPr>
              <a:t>C</a:t>
            </a:r>
            <a:r>
              <a:rPr lang="en-US" altLang="en-US" b="1" dirty="0"/>
              <a:t>onvert </a:t>
            </a:r>
            <a:r>
              <a:rPr lang="en-US" altLang="en-US" b="1" dirty="0">
                <a:solidFill>
                  <a:schemeClr val="accent2"/>
                </a:solidFill>
              </a:rPr>
              <a:t>b</a:t>
            </a:r>
            <a:r>
              <a:rPr lang="en-US" altLang="en-US" b="1" dirty="0"/>
              <a:t>yte </a:t>
            </a:r>
            <a:r>
              <a:rPr lang="en-US" altLang="en-US" b="1" dirty="0" smtClean="0"/>
              <a:t>to </a:t>
            </a:r>
            <a:r>
              <a:rPr lang="en-US" altLang="en-US" b="1" dirty="0">
                <a:solidFill>
                  <a:schemeClr val="accent2"/>
                </a:solidFill>
              </a:rPr>
              <a:t>w</a:t>
            </a:r>
            <a:r>
              <a:rPr lang="en-US" altLang="en-US" b="1" dirty="0"/>
              <a:t>ord</a:t>
            </a:r>
          </a:p>
          <a:p>
            <a:pPr eaLnBrk="1" hangingPunct="1"/>
            <a:r>
              <a:rPr lang="en-US" altLang="en-US" b="1" dirty="0">
                <a:solidFill>
                  <a:schemeClr val="accent2"/>
                </a:solidFill>
              </a:rPr>
              <a:t>CMP</a:t>
            </a:r>
            <a:r>
              <a:rPr lang="en-US" altLang="en-US" b="1" dirty="0"/>
              <a:t>	</a:t>
            </a:r>
            <a:r>
              <a:rPr lang="en-US" altLang="en-US" b="1" dirty="0">
                <a:solidFill>
                  <a:schemeClr val="accent2"/>
                </a:solidFill>
              </a:rPr>
              <a:t>C</a:t>
            </a:r>
            <a:r>
              <a:rPr lang="en-US" altLang="en-US" b="1" dirty="0"/>
              <a:t>o</a:t>
            </a:r>
            <a:r>
              <a:rPr lang="en-US" altLang="en-US" b="1" dirty="0">
                <a:solidFill>
                  <a:schemeClr val="accent2"/>
                </a:solidFill>
              </a:rPr>
              <a:t>mp</a:t>
            </a:r>
            <a:r>
              <a:rPr lang="en-US" altLang="en-US" b="1" dirty="0"/>
              <a:t>are byte or word</a:t>
            </a:r>
          </a:p>
          <a:p>
            <a:pPr eaLnBrk="1" hangingPunct="1"/>
            <a:r>
              <a:rPr lang="en-US" altLang="en-US" b="1" dirty="0">
                <a:solidFill>
                  <a:schemeClr val="accent2"/>
                </a:solidFill>
              </a:rPr>
              <a:t>CWD</a:t>
            </a:r>
            <a:r>
              <a:rPr lang="en-US" altLang="en-US" b="1" dirty="0"/>
              <a:t>	</a:t>
            </a:r>
            <a:r>
              <a:rPr lang="en-US" altLang="en-US" b="1" dirty="0">
                <a:solidFill>
                  <a:schemeClr val="accent2"/>
                </a:solidFill>
              </a:rPr>
              <a:t>C</a:t>
            </a:r>
            <a:r>
              <a:rPr lang="en-US" altLang="en-US" b="1" dirty="0"/>
              <a:t>onvert </a:t>
            </a:r>
            <a:r>
              <a:rPr lang="en-US" altLang="en-US" b="1" dirty="0">
                <a:solidFill>
                  <a:schemeClr val="accent2"/>
                </a:solidFill>
              </a:rPr>
              <a:t>w</a:t>
            </a:r>
            <a:r>
              <a:rPr lang="en-US" altLang="en-US" b="1" dirty="0"/>
              <a:t>ord to </a:t>
            </a:r>
            <a:r>
              <a:rPr lang="en-US" altLang="en-US" b="1" dirty="0">
                <a:solidFill>
                  <a:schemeClr val="accent2"/>
                </a:solidFill>
              </a:rPr>
              <a:t>d</a:t>
            </a:r>
            <a:r>
              <a:rPr lang="en-US" altLang="en-US" b="1" dirty="0"/>
              <a:t>ouble-word</a:t>
            </a:r>
          </a:p>
          <a:p>
            <a:pPr eaLnBrk="1" hangingPunct="1"/>
            <a:r>
              <a:rPr lang="en-US" altLang="en-US" b="1" dirty="0">
                <a:solidFill>
                  <a:schemeClr val="accent2"/>
                </a:solidFill>
              </a:rPr>
              <a:t>DAA</a:t>
            </a:r>
            <a:r>
              <a:rPr lang="en-US" altLang="en-US" b="1" dirty="0"/>
              <a:t>	</a:t>
            </a:r>
            <a:r>
              <a:rPr lang="en-US" altLang="en-US" b="1" dirty="0">
                <a:solidFill>
                  <a:schemeClr val="accent2"/>
                </a:solidFill>
              </a:rPr>
              <a:t>D</a:t>
            </a:r>
            <a:r>
              <a:rPr lang="en-US" altLang="en-US" b="1" dirty="0"/>
              <a:t>ecimal </a:t>
            </a:r>
            <a:r>
              <a:rPr lang="en-US" altLang="en-US" b="1" dirty="0">
                <a:solidFill>
                  <a:schemeClr val="accent2"/>
                </a:solidFill>
              </a:rPr>
              <a:t>a</a:t>
            </a:r>
            <a:r>
              <a:rPr lang="en-US" altLang="en-US" b="1" dirty="0"/>
              <a:t>djust for </a:t>
            </a:r>
            <a:r>
              <a:rPr lang="en-US" altLang="en-US" b="1" dirty="0">
                <a:solidFill>
                  <a:schemeClr val="accent2"/>
                </a:solidFill>
              </a:rPr>
              <a:t>a</a:t>
            </a:r>
            <a:r>
              <a:rPr lang="en-US" altLang="en-US" b="1" dirty="0"/>
              <a:t>ddition</a:t>
            </a:r>
          </a:p>
          <a:p>
            <a:pPr eaLnBrk="1" hangingPunct="1"/>
            <a:r>
              <a:rPr lang="en-US" altLang="en-US" b="1" dirty="0">
                <a:solidFill>
                  <a:schemeClr val="accent2"/>
                </a:solidFill>
              </a:rPr>
              <a:t>DAS</a:t>
            </a:r>
            <a:r>
              <a:rPr lang="en-US" altLang="en-US" b="1" dirty="0"/>
              <a:t>	 </a:t>
            </a:r>
            <a:r>
              <a:rPr lang="en-US" altLang="en-US" b="1" dirty="0">
                <a:solidFill>
                  <a:schemeClr val="accent2"/>
                </a:solidFill>
              </a:rPr>
              <a:t>D</a:t>
            </a:r>
            <a:r>
              <a:rPr lang="en-US" altLang="en-US" b="1" dirty="0"/>
              <a:t>ecimal </a:t>
            </a:r>
            <a:r>
              <a:rPr lang="en-US" altLang="en-US" b="1" dirty="0">
                <a:solidFill>
                  <a:schemeClr val="accent2"/>
                </a:solidFill>
              </a:rPr>
              <a:t>a</a:t>
            </a:r>
            <a:r>
              <a:rPr lang="en-US" altLang="en-US" b="1" dirty="0"/>
              <a:t>djust for </a:t>
            </a:r>
            <a:r>
              <a:rPr lang="en-US" altLang="en-US" b="1" dirty="0">
                <a:solidFill>
                  <a:schemeClr val="accent2"/>
                </a:solidFill>
              </a:rPr>
              <a:t>s</a:t>
            </a:r>
            <a:r>
              <a:rPr lang="en-US" altLang="en-US" b="1" dirty="0"/>
              <a:t>ubtraction</a:t>
            </a:r>
          </a:p>
          <a:p>
            <a:pPr eaLnBrk="1" hangingPunct="1"/>
            <a:r>
              <a:rPr lang="en-US" altLang="en-US" b="1" dirty="0">
                <a:solidFill>
                  <a:schemeClr val="accent2"/>
                </a:solidFill>
              </a:rPr>
              <a:t>DEC</a:t>
            </a:r>
            <a:r>
              <a:rPr lang="en-US" altLang="en-US" b="1" dirty="0"/>
              <a:t>	</a:t>
            </a:r>
            <a:r>
              <a:rPr lang="en-US" altLang="en-US" b="1" dirty="0">
                <a:solidFill>
                  <a:schemeClr val="accent2"/>
                </a:solidFill>
              </a:rPr>
              <a:t>Dec</a:t>
            </a:r>
            <a:r>
              <a:rPr lang="en-US" altLang="en-US" b="1" dirty="0"/>
              <a:t>rement byte or word by one</a:t>
            </a:r>
          </a:p>
          <a:p>
            <a:pPr eaLnBrk="1" hangingPunct="1"/>
            <a:r>
              <a:rPr lang="en-US" altLang="en-US" b="1" dirty="0">
                <a:solidFill>
                  <a:schemeClr val="accent2"/>
                </a:solidFill>
              </a:rPr>
              <a:t>DIV</a:t>
            </a:r>
            <a:r>
              <a:rPr lang="en-US" altLang="en-US" b="1" dirty="0"/>
              <a:t>	</a:t>
            </a:r>
            <a:r>
              <a:rPr lang="en-US" altLang="en-US" b="1" dirty="0">
                <a:solidFill>
                  <a:schemeClr val="accent2"/>
                </a:solidFill>
              </a:rPr>
              <a:t>Div</a:t>
            </a:r>
            <a:r>
              <a:rPr lang="en-US" altLang="en-US" b="1" dirty="0"/>
              <a:t>ide byte or word</a:t>
            </a:r>
          </a:p>
          <a:p>
            <a:pPr eaLnBrk="1" hangingPunct="1"/>
            <a:r>
              <a:rPr lang="en-US" altLang="en-US" b="1" dirty="0">
                <a:solidFill>
                  <a:schemeClr val="accent2"/>
                </a:solidFill>
              </a:rPr>
              <a:t>IDIV</a:t>
            </a:r>
            <a:r>
              <a:rPr lang="en-US" altLang="en-US" b="1" dirty="0"/>
              <a:t>	</a:t>
            </a:r>
            <a:r>
              <a:rPr lang="en-US" altLang="en-US" b="1" dirty="0">
                <a:solidFill>
                  <a:schemeClr val="accent2"/>
                </a:solidFill>
              </a:rPr>
              <a:t>I</a:t>
            </a:r>
            <a:r>
              <a:rPr lang="en-US" altLang="en-US" b="1" dirty="0"/>
              <a:t>nteger </a:t>
            </a:r>
            <a:r>
              <a:rPr lang="en-US" altLang="en-US" b="1" dirty="0">
                <a:solidFill>
                  <a:schemeClr val="accent2"/>
                </a:solidFill>
              </a:rPr>
              <a:t>div</a:t>
            </a:r>
            <a:r>
              <a:rPr lang="en-US" altLang="en-US" b="1" dirty="0"/>
              <a:t>ide byte or word</a:t>
            </a:r>
          </a:p>
          <a:p>
            <a:pPr eaLnBrk="1" hangingPunct="1"/>
            <a:r>
              <a:rPr lang="en-US" altLang="en-US" b="1" dirty="0">
                <a:solidFill>
                  <a:schemeClr val="accent2"/>
                </a:solidFill>
              </a:rPr>
              <a:t>IMUL</a:t>
            </a:r>
            <a:r>
              <a:rPr lang="en-US" altLang="en-US" b="1" dirty="0"/>
              <a:t>	</a:t>
            </a:r>
            <a:r>
              <a:rPr lang="en-US" altLang="en-US" b="1" dirty="0">
                <a:solidFill>
                  <a:schemeClr val="accent2"/>
                </a:solidFill>
              </a:rPr>
              <a:t>I</a:t>
            </a:r>
            <a:r>
              <a:rPr lang="en-US" altLang="en-US" b="1" dirty="0"/>
              <a:t>nteger </a:t>
            </a:r>
            <a:r>
              <a:rPr lang="en-US" altLang="en-US" b="1" dirty="0">
                <a:solidFill>
                  <a:schemeClr val="accent2"/>
                </a:solidFill>
              </a:rPr>
              <a:t>mul</a:t>
            </a:r>
            <a:r>
              <a:rPr lang="en-US" altLang="en-US" b="1" dirty="0"/>
              <a:t>tiply byte or word</a:t>
            </a:r>
          </a:p>
          <a:p>
            <a:pPr eaLnBrk="1" hangingPunct="1"/>
            <a:r>
              <a:rPr lang="en-US" altLang="en-US" b="1" dirty="0">
                <a:solidFill>
                  <a:schemeClr val="accent2"/>
                </a:solidFill>
              </a:rPr>
              <a:t>INC</a:t>
            </a:r>
            <a:r>
              <a:rPr lang="en-US" altLang="en-US" b="1" dirty="0"/>
              <a:t>	</a:t>
            </a:r>
            <a:r>
              <a:rPr lang="en-US" altLang="en-US" b="1" dirty="0">
                <a:solidFill>
                  <a:schemeClr val="accent2"/>
                </a:solidFill>
              </a:rPr>
              <a:t>Inc</a:t>
            </a:r>
            <a:r>
              <a:rPr lang="en-US" altLang="en-US" b="1" dirty="0"/>
              <a:t>rement byte or word by one</a:t>
            </a:r>
          </a:p>
          <a:p>
            <a:pPr eaLnBrk="1" hangingPunct="1"/>
            <a:r>
              <a:rPr lang="en-US" altLang="en-US" b="1" dirty="0">
                <a:solidFill>
                  <a:schemeClr val="accent2"/>
                </a:solidFill>
              </a:rPr>
              <a:t>MUL</a:t>
            </a:r>
            <a:r>
              <a:rPr lang="en-US" altLang="en-US" b="1" dirty="0"/>
              <a:t>	</a:t>
            </a:r>
            <a:r>
              <a:rPr lang="en-US" altLang="en-US" b="1" dirty="0">
                <a:solidFill>
                  <a:schemeClr val="accent2"/>
                </a:solidFill>
              </a:rPr>
              <a:t>Mul</a:t>
            </a:r>
            <a:r>
              <a:rPr lang="en-US" altLang="en-US" b="1" dirty="0"/>
              <a:t>tiply byte or word (unsigned)</a:t>
            </a:r>
          </a:p>
          <a:p>
            <a:pPr eaLnBrk="1" hangingPunct="1"/>
            <a:r>
              <a:rPr lang="en-US" altLang="en-US" b="1" dirty="0">
                <a:solidFill>
                  <a:schemeClr val="accent2"/>
                </a:solidFill>
              </a:rPr>
              <a:t>NEG</a:t>
            </a:r>
            <a:r>
              <a:rPr lang="en-US" altLang="en-US" b="1" dirty="0"/>
              <a:t>	</a:t>
            </a:r>
            <a:r>
              <a:rPr lang="en-US" altLang="en-US" b="1" dirty="0">
                <a:solidFill>
                  <a:schemeClr val="accent2"/>
                </a:solidFill>
              </a:rPr>
              <a:t>Neg</a:t>
            </a:r>
            <a:r>
              <a:rPr lang="en-US" altLang="en-US" b="1" dirty="0"/>
              <a:t>ate byte or word</a:t>
            </a:r>
          </a:p>
          <a:p>
            <a:pPr eaLnBrk="1" hangingPunct="1"/>
            <a:r>
              <a:rPr lang="en-US" altLang="en-US" b="1" dirty="0">
                <a:solidFill>
                  <a:schemeClr val="accent2"/>
                </a:solidFill>
              </a:rPr>
              <a:t>SBB</a:t>
            </a:r>
            <a:r>
              <a:rPr lang="en-US" altLang="en-US" b="1" dirty="0"/>
              <a:t>	</a:t>
            </a:r>
            <a:r>
              <a:rPr lang="en-US" altLang="en-US" b="1" dirty="0">
                <a:solidFill>
                  <a:schemeClr val="accent2"/>
                </a:solidFill>
              </a:rPr>
              <a:t>S</a:t>
            </a:r>
            <a:r>
              <a:rPr lang="en-US" altLang="en-US" b="1" dirty="0"/>
              <a:t>u</a:t>
            </a:r>
            <a:r>
              <a:rPr lang="en-US" altLang="en-US" b="1" dirty="0">
                <a:solidFill>
                  <a:schemeClr val="accent2"/>
                </a:solidFill>
              </a:rPr>
              <a:t>b</a:t>
            </a:r>
            <a:r>
              <a:rPr lang="en-US" altLang="en-US" b="1" dirty="0"/>
              <a:t>tract byte or word and carry (</a:t>
            </a:r>
            <a:r>
              <a:rPr lang="en-US" altLang="en-US" b="1" dirty="0">
                <a:solidFill>
                  <a:schemeClr val="accent2"/>
                </a:solidFill>
              </a:rPr>
              <a:t>b</a:t>
            </a:r>
            <a:r>
              <a:rPr lang="en-US" altLang="en-US" b="1" dirty="0"/>
              <a:t>orrow)</a:t>
            </a:r>
          </a:p>
          <a:p>
            <a:pPr eaLnBrk="1" hangingPunct="1"/>
            <a:r>
              <a:rPr lang="en-US" altLang="en-US" b="1" dirty="0">
                <a:solidFill>
                  <a:schemeClr val="accent2"/>
                </a:solidFill>
              </a:rPr>
              <a:t>SUB</a:t>
            </a:r>
            <a:r>
              <a:rPr lang="en-US" altLang="en-US" b="1" dirty="0"/>
              <a:t>	</a:t>
            </a:r>
            <a:r>
              <a:rPr lang="en-US" altLang="en-US" b="1" dirty="0">
                <a:solidFill>
                  <a:schemeClr val="accent2"/>
                </a:solidFill>
              </a:rPr>
              <a:t>Sub</a:t>
            </a:r>
            <a:r>
              <a:rPr lang="en-US" altLang="en-US" b="1" dirty="0"/>
              <a:t>tract byte or word</a:t>
            </a:r>
          </a:p>
        </p:txBody>
      </p:sp>
      <p:sp>
        <p:nvSpPr>
          <p:cNvPr id="7" name="Text Box 1029"/>
          <p:cNvSpPr txBox="1">
            <a:spLocks noChangeArrowheads="1"/>
          </p:cNvSpPr>
          <p:nvPr/>
        </p:nvSpPr>
        <p:spPr bwMode="auto">
          <a:xfrm>
            <a:off x="4572000" y="2000240"/>
            <a:ext cx="4572000" cy="1230313"/>
          </a:xfrm>
          <a:prstGeom prst="rect">
            <a:avLst/>
          </a:prstGeom>
          <a:noFill/>
          <a:ln w="9525">
            <a:noFill/>
            <a:miter lim="800000"/>
            <a:headEnd/>
            <a:tailEnd/>
          </a:ln>
        </p:spPr>
        <p:txBody>
          <a:bodyPr>
            <a:spAutoFit/>
          </a:bodyPr>
          <a:lstStyle/>
          <a:p>
            <a:pPr eaLnBrk="1" hangingPunct="1">
              <a:spcBef>
                <a:spcPct val="50000"/>
              </a:spcBef>
            </a:pPr>
            <a:r>
              <a:rPr lang="en-US" altLang="en-US" sz="2000" b="1" dirty="0"/>
              <a:t>Additional 80386 instructions</a:t>
            </a:r>
          </a:p>
          <a:p>
            <a:pPr eaLnBrk="1" hangingPunct="1"/>
            <a:r>
              <a:rPr lang="en-US" altLang="en-US" b="1" dirty="0">
                <a:solidFill>
                  <a:schemeClr val="accent2"/>
                </a:solidFill>
              </a:rPr>
              <a:t>CDQ</a:t>
            </a:r>
            <a:r>
              <a:rPr lang="en-US" altLang="en-US" b="1" dirty="0"/>
              <a:t>	</a:t>
            </a:r>
            <a:r>
              <a:rPr lang="en-US" altLang="en-US" b="1" dirty="0">
                <a:solidFill>
                  <a:schemeClr val="accent2"/>
                </a:solidFill>
              </a:rPr>
              <a:t>C</a:t>
            </a:r>
            <a:r>
              <a:rPr lang="en-US" altLang="en-US" b="1" dirty="0"/>
              <a:t>onvert </a:t>
            </a:r>
            <a:r>
              <a:rPr lang="en-US" altLang="en-US" b="1" dirty="0">
                <a:solidFill>
                  <a:schemeClr val="accent2"/>
                </a:solidFill>
              </a:rPr>
              <a:t>d</a:t>
            </a:r>
            <a:r>
              <a:rPr lang="en-US" altLang="en-US" b="1" dirty="0"/>
              <a:t>ouble-word to 			</a:t>
            </a:r>
            <a:r>
              <a:rPr lang="en-US" altLang="en-US" b="1" dirty="0">
                <a:solidFill>
                  <a:schemeClr val="accent2"/>
                </a:solidFill>
              </a:rPr>
              <a:t>q</a:t>
            </a:r>
            <a:r>
              <a:rPr lang="en-US" altLang="en-US" b="1" dirty="0"/>
              <a:t>uad-word</a:t>
            </a:r>
          </a:p>
          <a:p>
            <a:pPr eaLnBrk="1" hangingPunct="1"/>
            <a:r>
              <a:rPr lang="en-US" altLang="en-US" b="1" dirty="0">
                <a:solidFill>
                  <a:schemeClr val="accent2"/>
                </a:solidFill>
              </a:rPr>
              <a:t>CWDE</a:t>
            </a:r>
            <a:r>
              <a:rPr lang="en-US" altLang="en-US" b="1" dirty="0"/>
              <a:t>	 </a:t>
            </a:r>
            <a:r>
              <a:rPr lang="en-US" altLang="en-US" b="1" dirty="0">
                <a:solidFill>
                  <a:schemeClr val="accent2"/>
                </a:solidFill>
              </a:rPr>
              <a:t>C</a:t>
            </a:r>
            <a:r>
              <a:rPr lang="en-US" altLang="en-US" b="1" dirty="0"/>
              <a:t>onvert </a:t>
            </a:r>
            <a:r>
              <a:rPr lang="en-US" altLang="en-US" b="1" dirty="0">
                <a:solidFill>
                  <a:schemeClr val="accent2"/>
                </a:solidFill>
              </a:rPr>
              <a:t>w</a:t>
            </a:r>
            <a:r>
              <a:rPr lang="en-US" altLang="en-US" b="1" dirty="0"/>
              <a:t>ord to </a:t>
            </a:r>
            <a:r>
              <a:rPr lang="en-US" altLang="en-US" b="1" dirty="0">
                <a:solidFill>
                  <a:schemeClr val="accent2"/>
                </a:solidFill>
              </a:rPr>
              <a:t>d</a:t>
            </a:r>
            <a:r>
              <a:rPr lang="en-US" altLang="en-US" b="1" dirty="0"/>
              <a:t>ouble-</a:t>
            </a:r>
            <a:r>
              <a:rPr lang="en-US" altLang="en-US" b="1" dirty="0">
                <a:solidFill>
                  <a:schemeClr val="accent2"/>
                </a:solidFill>
              </a:rPr>
              <a:t>w</a:t>
            </a:r>
            <a:r>
              <a:rPr lang="en-US" altLang="en-US" b="1" dirty="0"/>
              <a:t>ord </a:t>
            </a:r>
          </a:p>
        </p:txBody>
      </p:sp>
      <p:sp>
        <p:nvSpPr>
          <p:cNvPr id="8" name="Text Box 1030"/>
          <p:cNvSpPr txBox="1">
            <a:spLocks noChangeArrowheads="1"/>
          </p:cNvSpPr>
          <p:nvPr/>
        </p:nvSpPr>
        <p:spPr bwMode="auto">
          <a:xfrm>
            <a:off x="4714876" y="3286124"/>
            <a:ext cx="4114800" cy="946150"/>
          </a:xfrm>
          <a:prstGeom prst="rect">
            <a:avLst/>
          </a:prstGeom>
          <a:noFill/>
          <a:ln w="9525">
            <a:noFill/>
            <a:miter lim="800000"/>
            <a:headEnd/>
            <a:tailEnd/>
          </a:ln>
        </p:spPr>
        <p:txBody>
          <a:bodyPr>
            <a:spAutoFit/>
          </a:bodyPr>
          <a:lstStyle/>
          <a:p>
            <a:pPr eaLnBrk="1" hangingPunct="1">
              <a:spcBef>
                <a:spcPct val="50000"/>
              </a:spcBef>
            </a:pPr>
            <a:r>
              <a:rPr lang="en-US" altLang="en-US" sz="2000" b="1" dirty="0"/>
              <a:t>Additional 80486 instructions</a:t>
            </a:r>
          </a:p>
          <a:p>
            <a:pPr eaLnBrk="1" hangingPunct="1"/>
            <a:r>
              <a:rPr lang="en-US" altLang="en-US" b="1" dirty="0">
                <a:solidFill>
                  <a:schemeClr val="accent2"/>
                </a:solidFill>
              </a:rPr>
              <a:t>CMPXCHG</a:t>
            </a:r>
            <a:r>
              <a:rPr lang="en-US" altLang="en-US" b="1" dirty="0"/>
              <a:t>       </a:t>
            </a:r>
            <a:r>
              <a:rPr lang="en-US" altLang="en-US" b="1" dirty="0">
                <a:solidFill>
                  <a:schemeClr val="accent2"/>
                </a:solidFill>
              </a:rPr>
              <a:t>C</a:t>
            </a:r>
            <a:r>
              <a:rPr lang="en-US" altLang="en-US" b="1" dirty="0"/>
              <a:t>o</a:t>
            </a:r>
            <a:r>
              <a:rPr lang="en-US" altLang="en-US" b="1" dirty="0">
                <a:solidFill>
                  <a:schemeClr val="accent2"/>
                </a:solidFill>
              </a:rPr>
              <a:t>mp</a:t>
            </a:r>
            <a:r>
              <a:rPr lang="en-US" altLang="en-US" b="1" dirty="0"/>
              <a:t>are and e</a:t>
            </a:r>
            <a:r>
              <a:rPr lang="en-US" altLang="en-US" b="1" dirty="0">
                <a:solidFill>
                  <a:schemeClr val="accent2"/>
                </a:solidFill>
              </a:rPr>
              <a:t>xch</a:t>
            </a:r>
            <a:r>
              <a:rPr lang="en-US" altLang="en-US" b="1" dirty="0"/>
              <a:t>an</a:t>
            </a:r>
            <a:r>
              <a:rPr lang="en-US" altLang="en-US" b="1" dirty="0">
                <a:solidFill>
                  <a:schemeClr val="accent2"/>
                </a:solidFill>
              </a:rPr>
              <a:t>g</a:t>
            </a:r>
            <a:r>
              <a:rPr lang="en-US" altLang="en-US" b="1" dirty="0"/>
              <a:t>e</a:t>
            </a:r>
          </a:p>
          <a:p>
            <a:pPr eaLnBrk="1" hangingPunct="1"/>
            <a:r>
              <a:rPr lang="en-US" altLang="en-US" b="1" dirty="0">
                <a:solidFill>
                  <a:schemeClr val="accent2"/>
                </a:solidFill>
              </a:rPr>
              <a:t>XADD</a:t>
            </a:r>
            <a:r>
              <a:rPr lang="en-US" altLang="en-US" b="1" dirty="0"/>
              <a:t>	            E</a:t>
            </a:r>
            <a:r>
              <a:rPr lang="en-US" altLang="en-US" b="1" dirty="0">
                <a:solidFill>
                  <a:schemeClr val="accent2"/>
                </a:solidFill>
              </a:rPr>
              <a:t>x</a:t>
            </a:r>
            <a:r>
              <a:rPr lang="en-US" altLang="en-US" b="1" dirty="0"/>
              <a:t>change and </a:t>
            </a:r>
            <a:r>
              <a:rPr lang="en-US" altLang="en-US" b="1" dirty="0">
                <a:solidFill>
                  <a:schemeClr val="accent2"/>
                </a:solidFill>
              </a:rPr>
              <a:t>add</a:t>
            </a:r>
            <a:endParaRPr lang="en-US" altLang="en-US" b="1" dirty="0"/>
          </a:p>
        </p:txBody>
      </p:sp>
      <p:sp>
        <p:nvSpPr>
          <p:cNvPr id="9" name="Text Box 1031"/>
          <p:cNvSpPr txBox="1">
            <a:spLocks noChangeArrowheads="1"/>
          </p:cNvSpPr>
          <p:nvPr/>
        </p:nvSpPr>
        <p:spPr bwMode="auto">
          <a:xfrm>
            <a:off x="5105400" y="4643446"/>
            <a:ext cx="4038600" cy="946150"/>
          </a:xfrm>
          <a:prstGeom prst="rect">
            <a:avLst/>
          </a:prstGeom>
          <a:noFill/>
          <a:ln w="9525">
            <a:noFill/>
            <a:miter lim="800000"/>
            <a:headEnd/>
            <a:tailEnd/>
          </a:ln>
        </p:spPr>
        <p:txBody>
          <a:bodyPr>
            <a:spAutoFit/>
          </a:bodyPr>
          <a:lstStyle/>
          <a:p>
            <a:pPr eaLnBrk="1" hangingPunct="1">
              <a:spcBef>
                <a:spcPct val="50000"/>
              </a:spcBef>
            </a:pPr>
            <a:r>
              <a:rPr lang="en-US" altLang="en-US" sz="2000" b="1" dirty="0"/>
              <a:t>Additional Pentium instruction</a:t>
            </a:r>
          </a:p>
          <a:p>
            <a:pPr eaLnBrk="1" hangingPunct="1"/>
            <a:r>
              <a:rPr lang="en-US" altLang="en-US" b="1" dirty="0">
                <a:solidFill>
                  <a:schemeClr val="accent2"/>
                </a:solidFill>
              </a:rPr>
              <a:t>CMPXCHG8B</a:t>
            </a:r>
            <a:r>
              <a:rPr lang="en-US" altLang="en-US" b="1" dirty="0"/>
              <a:t>   </a:t>
            </a:r>
            <a:r>
              <a:rPr lang="en-US" altLang="en-US" b="1" dirty="0">
                <a:solidFill>
                  <a:schemeClr val="accent2"/>
                </a:solidFill>
              </a:rPr>
              <a:t>C</a:t>
            </a:r>
            <a:r>
              <a:rPr lang="en-US" altLang="en-US" b="1" dirty="0"/>
              <a:t>o</a:t>
            </a:r>
            <a:r>
              <a:rPr lang="en-US" altLang="en-US" b="1" dirty="0">
                <a:solidFill>
                  <a:schemeClr val="accent2"/>
                </a:solidFill>
              </a:rPr>
              <a:t>mp</a:t>
            </a:r>
            <a:r>
              <a:rPr lang="en-US" altLang="en-US" b="1" dirty="0"/>
              <a:t>are and 			e</a:t>
            </a:r>
            <a:r>
              <a:rPr lang="en-US" altLang="en-US" b="1" dirty="0">
                <a:solidFill>
                  <a:schemeClr val="accent2"/>
                </a:solidFill>
              </a:rPr>
              <a:t>xch</a:t>
            </a:r>
            <a:r>
              <a:rPr lang="en-US" altLang="en-US" b="1" dirty="0"/>
              <a:t>an</a:t>
            </a:r>
            <a:r>
              <a:rPr lang="en-US" altLang="en-US" b="1" dirty="0">
                <a:solidFill>
                  <a:schemeClr val="accent2"/>
                </a:solidFill>
              </a:rPr>
              <a:t>g</a:t>
            </a:r>
            <a:r>
              <a:rPr lang="en-US" altLang="en-US" b="1" dirty="0"/>
              <a:t>e </a:t>
            </a:r>
            <a:r>
              <a:rPr lang="en-US" altLang="en-US" b="1" dirty="0">
                <a:solidFill>
                  <a:schemeClr val="accent2"/>
                </a:solidFill>
              </a:rPr>
              <a:t>8 b</a:t>
            </a:r>
            <a:r>
              <a:rPr lang="en-US" altLang="en-US" b="1" dirty="0"/>
              <a:t>ytes</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137</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AAA and DAA</a:t>
            </a:r>
            <a:endParaRPr lang="en-US" dirty="0"/>
          </a:p>
        </p:txBody>
      </p:sp>
      <p:sp>
        <p:nvSpPr>
          <p:cNvPr id="5" name="Slide Number Placeholder 4"/>
          <p:cNvSpPr>
            <a:spLocks noGrp="1"/>
          </p:cNvSpPr>
          <p:nvPr>
            <p:ph type="sldNum" sz="quarter" idx="12"/>
          </p:nvPr>
        </p:nvSpPr>
        <p:spPr/>
        <p:txBody>
          <a:bodyPr/>
          <a:lstStyle/>
          <a:p>
            <a:fld id="{A1A6BA4E-CDAE-4DEF-A7CA-99055C502B84}" type="slidenum">
              <a:rPr lang="en-US" smtClean="0"/>
              <a:pPr/>
              <a:t>138</a:t>
            </a:fld>
            <a:endParaRPr lang="en-US"/>
          </a:p>
        </p:txBody>
      </p:sp>
      <p:pic>
        <p:nvPicPr>
          <p:cNvPr id="154626" name="Picture 2"/>
          <p:cNvPicPr>
            <a:picLocks noGrp="1" noChangeAspect="1" noChangeArrowheads="1"/>
          </p:cNvPicPr>
          <p:nvPr>
            <p:ph sz="half" idx="2"/>
          </p:nvPr>
        </p:nvPicPr>
        <p:blipFill>
          <a:blip r:embed="rId2"/>
          <a:srcRect/>
          <a:stretch>
            <a:fillRect/>
          </a:stretch>
        </p:blipFill>
        <p:spPr bwMode="auto">
          <a:xfrm>
            <a:off x="4705350" y="1667669"/>
            <a:ext cx="3924300" cy="4391025"/>
          </a:xfrm>
          <a:prstGeom prst="rect">
            <a:avLst/>
          </a:prstGeom>
          <a:noFill/>
          <a:ln w="9525">
            <a:noFill/>
            <a:miter lim="800000"/>
            <a:headEnd/>
            <a:tailEnd/>
          </a:ln>
          <a:effectLst/>
        </p:spPr>
      </p:pic>
      <p:sp>
        <p:nvSpPr>
          <p:cNvPr id="6" name="Content Placeholder 5"/>
          <p:cNvSpPr>
            <a:spLocks noGrp="1"/>
          </p:cNvSpPr>
          <p:nvPr>
            <p:ph sz="half" idx="1"/>
          </p:nvPr>
        </p:nvSpPr>
        <p:spPr/>
        <p:txBody>
          <a:bodyPr/>
          <a:lstStyle/>
          <a:p>
            <a:endParaRPr lang="en-US"/>
          </a:p>
        </p:txBody>
      </p:sp>
      <p:pic>
        <p:nvPicPr>
          <p:cNvPr id="13313" name="Picture 1"/>
          <p:cNvPicPr>
            <a:picLocks noChangeAspect="1" noChangeArrowheads="1"/>
          </p:cNvPicPr>
          <p:nvPr/>
        </p:nvPicPr>
        <p:blipFill>
          <a:blip r:embed="rId3"/>
          <a:srcRect/>
          <a:stretch>
            <a:fillRect/>
          </a:stretch>
        </p:blipFill>
        <p:spPr bwMode="auto">
          <a:xfrm>
            <a:off x="285720" y="2000240"/>
            <a:ext cx="3857652" cy="271464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85800" y="0"/>
            <a:ext cx="7772400" cy="838200"/>
          </a:xfrm>
        </p:spPr>
        <p:txBody>
          <a:bodyPr>
            <a:normAutofit fontScale="90000"/>
          </a:bodyPr>
          <a:lstStyle/>
          <a:p>
            <a:pPr eaLnBrk="1" fontAlgn="auto" hangingPunct="1">
              <a:spcAft>
                <a:spcPts val="0"/>
              </a:spcAft>
              <a:defRPr/>
            </a:pPr>
            <a:r>
              <a:rPr lang="en-US" sz="2400" b="1" dirty="0" smtClean="0"/>
              <a:t/>
            </a:r>
            <a:br>
              <a:rPr lang="en-US" sz="2400" b="1" dirty="0" smtClean="0"/>
            </a:br>
            <a:r>
              <a:rPr lang="en-US" sz="2400" b="1" dirty="0" smtClean="0"/>
              <a:t/>
            </a:r>
            <a:br>
              <a:rPr lang="en-US" sz="2400" b="1" dirty="0" smtClean="0"/>
            </a:br>
            <a:r>
              <a:rPr lang="en-US" sz="2400" b="1" dirty="0" smtClean="0"/>
              <a:t/>
            </a:r>
            <a:br>
              <a:rPr lang="en-US" sz="2400" b="1" dirty="0" smtClean="0"/>
            </a:br>
            <a:r>
              <a:rPr lang="en-US" sz="2400" b="1" dirty="0" smtClean="0"/>
              <a:t/>
            </a:r>
            <a:br>
              <a:rPr lang="en-US" sz="2400" b="1" dirty="0" smtClean="0"/>
            </a:br>
            <a:r>
              <a:rPr lang="en-US" sz="2400" b="1" dirty="0" smtClean="0"/>
              <a:t/>
            </a:r>
            <a:br>
              <a:rPr lang="en-US" sz="2400" b="1" dirty="0" smtClean="0"/>
            </a:br>
            <a:r>
              <a:rPr lang="en-US" sz="2400" b="1" dirty="0" smtClean="0"/>
              <a:t>Bit </a:t>
            </a:r>
            <a:r>
              <a:rPr lang="en-US" sz="2400" b="1" dirty="0"/>
              <a:t>manipulation instructions</a:t>
            </a:r>
            <a:endParaRPr lang="en-US" dirty="0"/>
          </a:p>
        </p:txBody>
      </p:sp>
      <p:sp>
        <p:nvSpPr>
          <p:cNvPr id="6" name="Text Box 3"/>
          <p:cNvSpPr txBox="1">
            <a:spLocks noChangeArrowheads="1"/>
          </p:cNvSpPr>
          <p:nvPr/>
        </p:nvSpPr>
        <p:spPr bwMode="auto">
          <a:xfrm>
            <a:off x="120650" y="1119188"/>
            <a:ext cx="4751557" cy="4616648"/>
          </a:xfrm>
          <a:prstGeom prst="rect">
            <a:avLst/>
          </a:prstGeom>
          <a:noFill/>
          <a:ln w="9525">
            <a:noFill/>
            <a:miter lim="800000"/>
            <a:headEnd/>
            <a:tailEnd/>
          </a:ln>
        </p:spPr>
        <p:txBody>
          <a:bodyPr wrap="none">
            <a:spAutoFit/>
          </a:bodyPr>
          <a:lstStyle/>
          <a:p>
            <a:pPr eaLnBrk="1" hangingPunct="1"/>
            <a:endParaRPr lang="en-US" altLang="en-US" sz="2000" b="1" dirty="0" smtClean="0"/>
          </a:p>
          <a:p>
            <a:pPr eaLnBrk="1" hangingPunct="1"/>
            <a:endParaRPr lang="en-US" altLang="en-US" sz="2000" b="1" dirty="0" smtClean="0"/>
          </a:p>
          <a:p>
            <a:pPr eaLnBrk="1" hangingPunct="1"/>
            <a:r>
              <a:rPr lang="en-US" altLang="en-US" sz="2000" b="1" dirty="0" smtClean="0"/>
              <a:t>8086 </a:t>
            </a:r>
            <a:r>
              <a:rPr lang="en-US" altLang="en-US" sz="2000" b="1" dirty="0"/>
              <a:t>instruction set</a:t>
            </a:r>
          </a:p>
          <a:p>
            <a:pPr eaLnBrk="1" hangingPunct="1"/>
            <a:r>
              <a:rPr lang="en-US" altLang="en-US" b="1" dirty="0">
                <a:solidFill>
                  <a:schemeClr val="accent2"/>
                </a:solidFill>
              </a:rPr>
              <a:t>AND</a:t>
            </a:r>
            <a:r>
              <a:rPr lang="en-US" altLang="en-US" b="1" dirty="0"/>
              <a:t>	Logical </a:t>
            </a:r>
            <a:r>
              <a:rPr lang="en-US" altLang="en-US" b="1" dirty="0">
                <a:solidFill>
                  <a:schemeClr val="accent2"/>
                </a:solidFill>
              </a:rPr>
              <a:t>AND</a:t>
            </a:r>
            <a:r>
              <a:rPr lang="en-US" altLang="en-US" b="1" dirty="0"/>
              <a:t> of byte or word</a:t>
            </a:r>
          </a:p>
          <a:p>
            <a:pPr eaLnBrk="1" hangingPunct="1"/>
            <a:r>
              <a:rPr lang="en-US" altLang="en-US" b="1" dirty="0">
                <a:solidFill>
                  <a:schemeClr val="accent2"/>
                </a:solidFill>
              </a:rPr>
              <a:t>NOT</a:t>
            </a:r>
            <a:r>
              <a:rPr lang="en-US" altLang="en-US" b="1" dirty="0"/>
              <a:t>	Logical </a:t>
            </a:r>
            <a:r>
              <a:rPr lang="en-US" altLang="en-US" b="1" dirty="0">
                <a:solidFill>
                  <a:schemeClr val="accent2"/>
                </a:solidFill>
              </a:rPr>
              <a:t>NOT</a:t>
            </a:r>
            <a:r>
              <a:rPr lang="en-US" altLang="en-US" b="1" dirty="0"/>
              <a:t> of byte or word</a:t>
            </a:r>
          </a:p>
          <a:p>
            <a:pPr eaLnBrk="1" hangingPunct="1"/>
            <a:r>
              <a:rPr lang="en-US" altLang="en-US" b="1" dirty="0">
                <a:solidFill>
                  <a:schemeClr val="accent2"/>
                </a:solidFill>
              </a:rPr>
              <a:t>OR</a:t>
            </a:r>
            <a:r>
              <a:rPr lang="en-US" altLang="en-US" b="1" dirty="0"/>
              <a:t>	Logical </a:t>
            </a:r>
            <a:r>
              <a:rPr lang="en-US" altLang="en-US" b="1" dirty="0">
                <a:solidFill>
                  <a:schemeClr val="accent2"/>
                </a:solidFill>
              </a:rPr>
              <a:t>OR</a:t>
            </a:r>
            <a:r>
              <a:rPr lang="en-US" altLang="en-US" b="1" dirty="0"/>
              <a:t> of byte or word</a:t>
            </a:r>
          </a:p>
          <a:p>
            <a:pPr eaLnBrk="1" hangingPunct="1"/>
            <a:r>
              <a:rPr lang="en-US" altLang="en-US" b="1" dirty="0">
                <a:solidFill>
                  <a:schemeClr val="accent2"/>
                </a:solidFill>
              </a:rPr>
              <a:t>RCL</a:t>
            </a:r>
            <a:r>
              <a:rPr lang="en-US" altLang="en-US" b="1" dirty="0"/>
              <a:t>	</a:t>
            </a:r>
            <a:r>
              <a:rPr lang="en-US" altLang="en-US" b="1" dirty="0">
                <a:solidFill>
                  <a:schemeClr val="accent2"/>
                </a:solidFill>
              </a:rPr>
              <a:t>R</a:t>
            </a:r>
            <a:r>
              <a:rPr lang="en-US" altLang="en-US" b="1" dirty="0"/>
              <a:t>otate </a:t>
            </a:r>
            <a:r>
              <a:rPr lang="en-US" altLang="en-US" b="1" dirty="0">
                <a:solidFill>
                  <a:schemeClr val="accent2"/>
                </a:solidFill>
              </a:rPr>
              <a:t>l</a:t>
            </a:r>
            <a:r>
              <a:rPr lang="en-US" altLang="en-US" b="1" dirty="0"/>
              <a:t>eft trough </a:t>
            </a:r>
            <a:r>
              <a:rPr lang="en-US" altLang="en-US" b="1" dirty="0">
                <a:solidFill>
                  <a:schemeClr val="accent2"/>
                </a:solidFill>
              </a:rPr>
              <a:t>c</a:t>
            </a:r>
            <a:r>
              <a:rPr lang="en-US" altLang="en-US" b="1" dirty="0"/>
              <a:t>arry byte or word</a:t>
            </a:r>
          </a:p>
          <a:p>
            <a:pPr eaLnBrk="1" hangingPunct="1"/>
            <a:r>
              <a:rPr lang="en-US" altLang="en-US" b="1" dirty="0">
                <a:solidFill>
                  <a:schemeClr val="accent2"/>
                </a:solidFill>
              </a:rPr>
              <a:t>RCR</a:t>
            </a:r>
            <a:r>
              <a:rPr lang="en-US" altLang="en-US" b="1" dirty="0"/>
              <a:t>	</a:t>
            </a:r>
            <a:r>
              <a:rPr lang="en-US" altLang="en-US" b="1" dirty="0">
                <a:solidFill>
                  <a:schemeClr val="accent2"/>
                </a:solidFill>
              </a:rPr>
              <a:t>R</a:t>
            </a:r>
            <a:r>
              <a:rPr lang="en-US" altLang="en-US" b="1" dirty="0"/>
              <a:t>otate </a:t>
            </a:r>
            <a:r>
              <a:rPr lang="en-US" altLang="en-US" b="1" dirty="0">
                <a:solidFill>
                  <a:schemeClr val="accent2"/>
                </a:solidFill>
              </a:rPr>
              <a:t>r</a:t>
            </a:r>
            <a:r>
              <a:rPr lang="en-US" altLang="en-US" b="1" dirty="0"/>
              <a:t>ight trough </a:t>
            </a:r>
            <a:r>
              <a:rPr lang="en-US" altLang="en-US" b="1" dirty="0">
                <a:solidFill>
                  <a:schemeClr val="accent2"/>
                </a:solidFill>
              </a:rPr>
              <a:t>c</a:t>
            </a:r>
            <a:r>
              <a:rPr lang="en-US" altLang="en-US" b="1" dirty="0"/>
              <a:t>arry byte or word</a:t>
            </a:r>
          </a:p>
          <a:p>
            <a:pPr eaLnBrk="1" hangingPunct="1"/>
            <a:r>
              <a:rPr lang="en-US" altLang="en-US" b="1" dirty="0">
                <a:solidFill>
                  <a:schemeClr val="accent2"/>
                </a:solidFill>
              </a:rPr>
              <a:t>ROL</a:t>
            </a:r>
            <a:r>
              <a:rPr lang="en-US" altLang="en-US" b="1" dirty="0"/>
              <a:t>	 </a:t>
            </a:r>
            <a:r>
              <a:rPr lang="en-US" altLang="en-US" b="1" dirty="0">
                <a:solidFill>
                  <a:schemeClr val="accent2"/>
                </a:solidFill>
              </a:rPr>
              <a:t>R</a:t>
            </a:r>
            <a:r>
              <a:rPr lang="en-US" altLang="en-US" b="1" dirty="0"/>
              <a:t>otate </a:t>
            </a:r>
            <a:r>
              <a:rPr lang="en-US" altLang="en-US" b="1" dirty="0">
                <a:solidFill>
                  <a:schemeClr val="accent2"/>
                </a:solidFill>
              </a:rPr>
              <a:t>l</a:t>
            </a:r>
            <a:r>
              <a:rPr lang="en-US" altLang="en-US" b="1" dirty="0"/>
              <a:t>eft byte or word</a:t>
            </a:r>
          </a:p>
          <a:p>
            <a:pPr eaLnBrk="1" hangingPunct="1"/>
            <a:r>
              <a:rPr lang="en-US" altLang="en-US" b="1" dirty="0">
                <a:solidFill>
                  <a:schemeClr val="accent2"/>
                </a:solidFill>
              </a:rPr>
              <a:t>ROR</a:t>
            </a:r>
            <a:r>
              <a:rPr lang="en-US" altLang="en-US" b="1" dirty="0"/>
              <a:t>	 </a:t>
            </a:r>
            <a:r>
              <a:rPr lang="en-US" altLang="en-US" b="1" dirty="0">
                <a:solidFill>
                  <a:schemeClr val="accent2"/>
                </a:solidFill>
              </a:rPr>
              <a:t>R</a:t>
            </a:r>
            <a:r>
              <a:rPr lang="en-US" altLang="en-US" b="1" dirty="0"/>
              <a:t>otate </a:t>
            </a:r>
            <a:r>
              <a:rPr lang="en-US" altLang="en-US" b="1" dirty="0">
                <a:solidFill>
                  <a:schemeClr val="accent2"/>
                </a:solidFill>
              </a:rPr>
              <a:t>r</a:t>
            </a:r>
            <a:r>
              <a:rPr lang="en-US" altLang="en-US" b="1" dirty="0"/>
              <a:t>ight byte or word</a:t>
            </a:r>
          </a:p>
          <a:p>
            <a:pPr eaLnBrk="1" hangingPunct="1"/>
            <a:r>
              <a:rPr lang="en-US" altLang="en-US" b="1" dirty="0">
                <a:solidFill>
                  <a:schemeClr val="accent2"/>
                </a:solidFill>
              </a:rPr>
              <a:t>SAL</a:t>
            </a:r>
            <a:r>
              <a:rPr lang="en-US" altLang="en-US" b="1" dirty="0"/>
              <a:t>	</a:t>
            </a:r>
            <a:r>
              <a:rPr lang="en-US" altLang="en-US" b="1" dirty="0">
                <a:solidFill>
                  <a:schemeClr val="accent2"/>
                </a:solidFill>
              </a:rPr>
              <a:t>A</a:t>
            </a:r>
            <a:r>
              <a:rPr lang="en-US" altLang="en-US" b="1" dirty="0"/>
              <a:t>rithmetic </a:t>
            </a:r>
            <a:r>
              <a:rPr lang="en-US" altLang="en-US" b="1" dirty="0">
                <a:solidFill>
                  <a:schemeClr val="accent2"/>
                </a:solidFill>
              </a:rPr>
              <a:t>s</a:t>
            </a:r>
            <a:r>
              <a:rPr lang="en-US" altLang="en-US" b="1" dirty="0"/>
              <a:t>hift </a:t>
            </a:r>
            <a:r>
              <a:rPr lang="en-US" altLang="en-US" b="1" dirty="0">
                <a:solidFill>
                  <a:schemeClr val="accent2"/>
                </a:solidFill>
              </a:rPr>
              <a:t>l</a:t>
            </a:r>
            <a:r>
              <a:rPr lang="en-US" altLang="en-US" b="1" dirty="0"/>
              <a:t>eft byte or word</a:t>
            </a:r>
          </a:p>
          <a:p>
            <a:pPr eaLnBrk="1" hangingPunct="1"/>
            <a:r>
              <a:rPr lang="en-US" altLang="en-US" b="1" dirty="0">
                <a:solidFill>
                  <a:schemeClr val="accent2"/>
                </a:solidFill>
              </a:rPr>
              <a:t>SAR</a:t>
            </a:r>
            <a:r>
              <a:rPr lang="en-US" altLang="en-US" b="1" dirty="0"/>
              <a:t>	 </a:t>
            </a:r>
            <a:r>
              <a:rPr lang="en-US" altLang="en-US" b="1" dirty="0">
                <a:solidFill>
                  <a:schemeClr val="accent2"/>
                </a:solidFill>
              </a:rPr>
              <a:t>A</a:t>
            </a:r>
            <a:r>
              <a:rPr lang="en-US" altLang="en-US" b="1" dirty="0"/>
              <a:t>rithmetic </a:t>
            </a:r>
            <a:r>
              <a:rPr lang="en-US" altLang="en-US" b="1" dirty="0">
                <a:solidFill>
                  <a:schemeClr val="accent2"/>
                </a:solidFill>
              </a:rPr>
              <a:t>s</a:t>
            </a:r>
            <a:r>
              <a:rPr lang="en-US" altLang="en-US" b="1" dirty="0"/>
              <a:t>hift </a:t>
            </a:r>
            <a:r>
              <a:rPr lang="en-US" altLang="en-US" b="1" dirty="0">
                <a:solidFill>
                  <a:schemeClr val="accent2"/>
                </a:solidFill>
              </a:rPr>
              <a:t>r</a:t>
            </a:r>
            <a:r>
              <a:rPr lang="en-US" altLang="en-US" b="1" dirty="0"/>
              <a:t>ight byte or word</a:t>
            </a:r>
          </a:p>
          <a:p>
            <a:pPr eaLnBrk="1" hangingPunct="1"/>
            <a:r>
              <a:rPr lang="en-US" altLang="en-US" b="1" dirty="0">
                <a:solidFill>
                  <a:schemeClr val="accent2"/>
                </a:solidFill>
              </a:rPr>
              <a:t>SHL</a:t>
            </a:r>
            <a:r>
              <a:rPr lang="en-US" altLang="en-US" b="1" dirty="0"/>
              <a:t>	 Logical </a:t>
            </a:r>
            <a:r>
              <a:rPr lang="en-US" altLang="en-US" b="1" dirty="0">
                <a:solidFill>
                  <a:schemeClr val="accent2"/>
                </a:solidFill>
              </a:rPr>
              <a:t>sh</a:t>
            </a:r>
            <a:r>
              <a:rPr lang="en-US" altLang="en-US" b="1" dirty="0"/>
              <a:t>ift </a:t>
            </a:r>
            <a:r>
              <a:rPr lang="en-US" altLang="en-US" b="1" dirty="0">
                <a:solidFill>
                  <a:schemeClr val="accent2"/>
                </a:solidFill>
              </a:rPr>
              <a:t>l</a:t>
            </a:r>
            <a:r>
              <a:rPr lang="en-US" altLang="en-US" b="1" dirty="0"/>
              <a:t>eft byte or word</a:t>
            </a:r>
          </a:p>
          <a:p>
            <a:pPr eaLnBrk="1" hangingPunct="1"/>
            <a:r>
              <a:rPr lang="en-US" altLang="en-US" b="1" dirty="0">
                <a:solidFill>
                  <a:schemeClr val="accent2"/>
                </a:solidFill>
              </a:rPr>
              <a:t>SHR</a:t>
            </a:r>
            <a:r>
              <a:rPr lang="en-US" altLang="en-US" b="1" dirty="0"/>
              <a:t>	 Logical </a:t>
            </a:r>
            <a:r>
              <a:rPr lang="en-US" altLang="en-US" b="1" dirty="0">
                <a:solidFill>
                  <a:schemeClr val="accent2"/>
                </a:solidFill>
              </a:rPr>
              <a:t>sh</a:t>
            </a:r>
            <a:r>
              <a:rPr lang="en-US" altLang="en-US" b="1" dirty="0"/>
              <a:t>ift </a:t>
            </a:r>
            <a:r>
              <a:rPr lang="en-US" altLang="en-US" b="1" dirty="0">
                <a:solidFill>
                  <a:schemeClr val="accent2"/>
                </a:solidFill>
              </a:rPr>
              <a:t>r</a:t>
            </a:r>
            <a:r>
              <a:rPr lang="en-US" altLang="en-US" b="1" dirty="0"/>
              <a:t>ight byte or word</a:t>
            </a:r>
          </a:p>
          <a:p>
            <a:pPr eaLnBrk="1" hangingPunct="1"/>
            <a:r>
              <a:rPr lang="en-US" altLang="en-US" b="1" dirty="0">
                <a:solidFill>
                  <a:schemeClr val="accent2"/>
                </a:solidFill>
              </a:rPr>
              <a:t>TEST</a:t>
            </a:r>
            <a:r>
              <a:rPr lang="en-US" altLang="en-US" b="1" dirty="0"/>
              <a:t>	</a:t>
            </a:r>
            <a:r>
              <a:rPr lang="en-US" altLang="en-US" b="1" dirty="0" err="1">
                <a:solidFill>
                  <a:schemeClr val="accent2"/>
                </a:solidFill>
              </a:rPr>
              <a:t>Test</a:t>
            </a:r>
            <a:r>
              <a:rPr lang="en-US" altLang="en-US" b="1" dirty="0"/>
              <a:t> byte or word</a:t>
            </a:r>
          </a:p>
          <a:p>
            <a:pPr eaLnBrk="1" hangingPunct="1"/>
            <a:r>
              <a:rPr lang="en-US" altLang="en-US" b="1" dirty="0">
                <a:solidFill>
                  <a:schemeClr val="accent2"/>
                </a:solidFill>
              </a:rPr>
              <a:t>XOR</a:t>
            </a:r>
            <a:r>
              <a:rPr lang="en-US" altLang="en-US" b="1" dirty="0"/>
              <a:t>	Logical e</a:t>
            </a:r>
            <a:r>
              <a:rPr lang="en-US" altLang="en-US" b="1" dirty="0">
                <a:solidFill>
                  <a:schemeClr val="accent2"/>
                </a:solidFill>
              </a:rPr>
              <a:t>x</a:t>
            </a:r>
            <a:r>
              <a:rPr lang="en-US" altLang="en-US" b="1" dirty="0"/>
              <a:t>clusive-</a:t>
            </a:r>
            <a:r>
              <a:rPr lang="en-US" altLang="en-US" b="1" dirty="0">
                <a:solidFill>
                  <a:schemeClr val="accent2"/>
                </a:solidFill>
              </a:rPr>
              <a:t>OR</a:t>
            </a:r>
            <a:r>
              <a:rPr lang="en-US" altLang="en-US" b="1" dirty="0"/>
              <a:t> of byte or word</a:t>
            </a:r>
          </a:p>
        </p:txBody>
      </p:sp>
      <p:sp>
        <p:nvSpPr>
          <p:cNvPr id="7" name="Text Box 5"/>
          <p:cNvSpPr txBox="1">
            <a:spLocks noChangeArrowheads="1"/>
          </p:cNvSpPr>
          <p:nvPr/>
        </p:nvSpPr>
        <p:spPr bwMode="auto">
          <a:xfrm>
            <a:off x="5357813" y="1143000"/>
            <a:ext cx="3962400" cy="861774"/>
          </a:xfrm>
          <a:prstGeom prst="rect">
            <a:avLst/>
          </a:prstGeom>
          <a:noFill/>
          <a:ln w="9525">
            <a:noFill/>
            <a:miter lim="800000"/>
            <a:headEnd/>
            <a:tailEnd/>
          </a:ln>
        </p:spPr>
        <p:txBody>
          <a:bodyPr>
            <a:spAutoFit/>
          </a:bodyPr>
          <a:lstStyle/>
          <a:p>
            <a:pPr eaLnBrk="1" hangingPunct="1">
              <a:spcBef>
                <a:spcPct val="50000"/>
              </a:spcBef>
            </a:pPr>
            <a:endParaRPr lang="en-US" altLang="en-US" sz="2000" b="1" dirty="0" smtClean="0"/>
          </a:p>
          <a:p>
            <a:pPr eaLnBrk="1" hangingPunct="1">
              <a:spcBef>
                <a:spcPct val="50000"/>
              </a:spcBef>
            </a:pPr>
            <a:endParaRPr lang="en-US" altLang="en-US" sz="2000" b="1" dirty="0" smtClean="0"/>
          </a:p>
        </p:txBody>
      </p:sp>
      <p:sp>
        <p:nvSpPr>
          <p:cNvPr id="2" name="Slide Number Placeholder 1"/>
          <p:cNvSpPr>
            <a:spLocks noGrp="1"/>
          </p:cNvSpPr>
          <p:nvPr>
            <p:ph type="sldNum" sz="quarter" idx="12"/>
          </p:nvPr>
        </p:nvSpPr>
        <p:spPr/>
        <p:txBody>
          <a:bodyPr/>
          <a:lstStyle/>
          <a:p>
            <a:fld id="{A1A6BA4E-CDAE-4DEF-A7CA-99055C502B84}" type="slidenum">
              <a:rPr lang="en-US" smtClean="0"/>
              <a:pPr/>
              <a:t>139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ChangeArrowheads="1"/>
          </p:cNvSpPr>
          <p:nvPr/>
        </p:nvSpPr>
        <p:spPr bwMode="auto">
          <a:xfrm>
            <a:off x="533400" y="1511617"/>
            <a:ext cx="7924800" cy="4431983"/>
          </a:xfrm>
          <a:prstGeom prst="rect">
            <a:avLst/>
          </a:prstGeom>
          <a:noFill/>
          <a:ln w="9525">
            <a:noFill/>
            <a:miter lim="800000"/>
            <a:headEnd/>
            <a:tailEnd/>
          </a:ln>
          <a:effectLst/>
        </p:spPr>
        <p:txBody>
          <a:bodyPr wrap="square">
            <a:spAutoFit/>
          </a:bodyPr>
          <a:lstStyle/>
          <a:p>
            <a:r>
              <a:rPr lang="en-US" sz="2400" b="1" dirty="0" smtClean="0"/>
              <a:t>MEMORY UNIT</a:t>
            </a:r>
            <a:endParaRPr lang="en-US" sz="2400" b="1" dirty="0"/>
          </a:p>
          <a:p>
            <a:endParaRPr lang="en-US" sz="2400" b="1" u="sng" dirty="0"/>
          </a:p>
          <a:p>
            <a:pPr>
              <a:buFontTx/>
              <a:buChar char="•"/>
            </a:pPr>
            <a:r>
              <a:rPr lang="en-US" dirty="0"/>
              <a:t>Stores data, results, programs</a:t>
            </a:r>
          </a:p>
          <a:p>
            <a:pPr>
              <a:buFontTx/>
              <a:buChar char="•"/>
            </a:pPr>
            <a:endParaRPr lang="en-US" dirty="0"/>
          </a:p>
          <a:p>
            <a:endParaRPr lang="en-US" dirty="0"/>
          </a:p>
          <a:p>
            <a:pPr>
              <a:buFontTx/>
              <a:buChar char="•"/>
            </a:pPr>
            <a:r>
              <a:rPr lang="en-US" dirty="0"/>
              <a:t>Two class of storage </a:t>
            </a:r>
            <a:r>
              <a:rPr lang="en-US" dirty="0" smtClean="0"/>
              <a:t> (</a:t>
            </a:r>
            <a:r>
              <a:rPr lang="en-US" dirty="0" err="1"/>
              <a:t>i</a:t>
            </a:r>
            <a:r>
              <a:rPr lang="en-US" dirty="0"/>
              <a:t>) Primary  (ii) Secondary</a:t>
            </a:r>
          </a:p>
          <a:p>
            <a:pPr>
              <a:buFontTx/>
              <a:buChar char="•"/>
            </a:pPr>
            <a:endParaRPr lang="en-US" dirty="0"/>
          </a:p>
          <a:p>
            <a:endParaRPr lang="en-US" dirty="0"/>
          </a:p>
          <a:p>
            <a:pPr>
              <a:buFontTx/>
              <a:buChar char="•"/>
            </a:pPr>
            <a:r>
              <a:rPr lang="en-US" dirty="0"/>
              <a:t>Two types are RAM or R/W memory and ROM read only memory</a:t>
            </a:r>
          </a:p>
          <a:p>
            <a:endParaRPr lang="en-US" dirty="0"/>
          </a:p>
          <a:p>
            <a:endParaRPr lang="en-US" dirty="0"/>
          </a:p>
          <a:p>
            <a:pPr>
              <a:buFontTx/>
              <a:buChar char="•"/>
            </a:pPr>
            <a:r>
              <a:rPr lang="en-US" dirty="0"/>
              <a:t>ROM is used to store data and program which is not going to change.</a:t>
            </a:r>
          </a:p>
          <a:p>
            <a:pPr>
              <a:buFontTx/>
              <a:buChar char="•"/>
            </a:pPr>
            <a:endParaRPr lang="en-US" dirty="0"/>
          </a:p>
          <a:p>
            <a:endParaRPr lang="en-US" dirty="0"/>
          </a:p>
          <a:p>
            <a:pPr>
              <a:buFontTx/>
              <a:buChar char="•"/>
            </a:pPr>
            <a:r>
              <a:rPr lang="en-US" dirty="0"/>
              <a:t>Secondary storage is used for bulk storage or mass storage </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14</a:t>
            </a:fld>
            <a:endParaRPr lang="en-US"/>
          </a:p>
        </p:txBody>
      </p:sp>
    </p:spTree>
    <p:extLst>
      <p:ext uri="{BB962C8B-B14F-4D97-AF65-F5344CB8AC3E}">
        <p14:creationId xmlns:p14="http://schemas.microsoft.com/office/powerpoint/2010/main" val="2586120929"/>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mtClean="0"/>
              <a:t/>
            </a:r>
            <a:br>
              <a:rPr lang="en-IN" smtClean="0"/>
            </a:br>
            <a:r>
              <a:rPr lang="en-IN" smtClean="0"/>
              <a:t>SAR and SAL</a:t>
            </a:r>
            <a:endParaRPr lang="en-US" dirty="0"/>
          </a:p>
        </p:txBody>
      </p:sp>
      <p:sp>
        <p:nvSpPr>
          <p:cNvPr id="5" name="Slide Number Placeholder 4"/>
          <p:cNvSpPr>
            <a:spLocks noGrp="1"/>
          </p:cNvSpPr>
          <p:nvPr>
            <p:ph type="sldNum" sz="quarter" idx="12"/>
          </p:nvPr>
        </p:nvSpPr>
        <p:spPr/>
        <p:txBody>
          <a:bodyPr/>
          <a:lstStyle/>
          <a:p>
            <a:fld id="{A1A6BA4E-CDAE-4DEF-A7CA-99055C502B84}" type="slidenum">
              <a:rPr lang="en-US" smtClean="0"/>
              <a:pPr/>
              <a:t>140</a:t>
            </a:fld>
            <a:endParaRPr lang="en-US"/>
          </a:p>
        </p:txBody>
      </p:sp>
      <p:pic>
        <p:nvPicPr>
          <p:cNvPr id="155650" name="Picture 2"/>
          <p:cNvPicPr>
            <a:picLocks noGrp="1" noChangeAspect="1" noChangeArrowheads="1"/>
          </p:cNvPicPr>
          <p:nvPr>
            <p:ph sz="half" idx="1"/>
          </p:nvPr>
        </p:nvPicPr>
        <p:blipFill>
          <a:blip r:embed="rId2"/>
          <a:srcRect/>
          <a:stretch>
            <a:fillRect/>
          </a:stretch>
        </p:blipFill>
        <p:spPr bwMode="auto">
          <a:xfrm>
            <a:off x="604837" y="2277269"/>
            <a:ext cx="3743325" cy="3171825"/>
          </a:xfrm>
          <a:prstGeom prst="rect">
            <a:avLst/>
          </a:prstGeom>
          <a:noFill/>
          <a:ln w="9525">
            <a:noFill/>
            <a:miter lim="800000"/>
            <a:headEnd/>
            <a:tailEnd/>
          </a:ln>
          <a:effectLst/>
        </p:spPr>
      </p:pic>
      <p:pic>
        <p:nvPicPr>
          <p:cNvPr id="155651" name="Picture 3"/>
          <p:cNvPicPr>
            <a:picLocks noGrp="1" noChangeAspect="1" noChangeArrowheads="1"/>
          </p:cNvPicPr>
          <p:nvPr>
            <p:ph sz="half" idx="2"/>
          </p:nvPr>
        </p:nvPicPr>
        <p:blipFill>
          <a:blip r:embed="rId3"/>
          <a:srcRect/>
          <a:stretch>
            <a:fillRect/>
          </a:stretch>
        </p:blipFill>
        <p:spPr bwMode="auto">
          <a:xfrm>
            <a:off x="5057775" y="1643051"/>
            <a:ext cx="3219450" cy="327264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85800" y="0"/>
            <a:ext cx="7772400" cy="1143000"/>
          </a:xfrm>
        </p:spPr>
        <p:txBody>
          <a:bodyPr>
            <a:normAutofit fontScale="90000"/>
          </a:bodyPr>
          <a:lstStyle/>
          <a:p>
            <a:pPr eaLnBrk="1" fontAlgn="auto" hangingPunct="1">
              <a:spcAft>
                <a:spcPts val="0"/>
              </a:spcAft>
              <a:defRPr/>
            </a:pPr>
            <a:r>
              <a:rPr lang="en-US" sz="2400" b="1" dirty="0" smtClean="0"/>
              <a:t/>
            </a:r>
            <a:br>
              <a:rPr lang="en-US" sz="2400" b="1" dirty="0" smtClean="0"/>
            </a:br>
            <a:r>
              <a:rPr lang="en-US" sz="2400" b="1" dirty="0" smtClean="0"/>
              <a:t/>
            </a:r>
            <a:br>
              <a:rPr lang="en-US" sz="2400" b="1" dirty="0" smtClean="0"/>
            </a:br>
            <a:r>
              <a:rPr lang="en-US" sz="2400" b="1" dirty="0" smtClean="0"/>
              <a:t/>
            </a:r>
            <a:br>
              <a:rPr lang="en-US" sz="2400" b="1" dirty="0" smtClean="0"/>
            </a:br>
            <a:r>
              <a:rPr lang="en-US" sz="2400" b="1" dirty="0" smtClean="0"/>
              <a:t>String </a:t>
            </a:r>
            <a:r>
              <a:rPr lang="en-US" sz="2400" b="1" dirty="0"/>
              <a:t>instructions</a:t>
            </a:r>
            <a:endParaRPr lang="en-US" dirty="0"/>
          </a:p>
        </p:txBody>
      </p:sp>
      <p:sp>
        <p:nvSpPr>
          <p:cNvPr id="6" name="Text Box 3"/>
          <p:cNvSpPr txBox="1">
            <a:spLocks noChangeArrowheads="1"/>
          </p:cNvSpPr>
          <p:nvPr/>
        </p:nvSpPr>
        <p:spPr bwMode="auto">
          <a:xfrm>
            <a:off x="838200" y="1157288"/>
            <a:ext cx="6598730" cy="2893100"/>
          </a:xfrm>
          <a:prstGeom prst="rect">
            <a:avLst/>
          </a:prstGeom>
          <a:noFill/>
          <a:ln w="9525">
            <a:noFill/>
            <a:miter lim="800000"/>
            <a:headEnd/>
            <a:tailEnd/>
          </a:ln>
        </p:spPr>
        <p:txBody>
          <a:bodyPr wrap="none">
            <a:spAutoFit/>
          </a:bodyPr>
          <a:lstStyle/>
          <a:p>
            <a:pPr eaLnBrk="1" hangingPunct="1"/>
            <a:r>
              <a:rPr lang="en-US" altLang="en-US" sz="2000" b="1" dirty="0"/>
              <a:t>8086 instruction set</a:t>
            </a:r>
          </a:p>
          <a:p>
            <a:pPr eaLnBrk="1" hangingPunct="1"/>
            <a:r>
              <a:rPr lang="en-US" altLang="en-US" b="1" dirty="0">
                <a:solidFill>
                  <a:schemeClr val="accent2"/>
                </a:solidFill>
              </a:rPr>
              <a:t>CMPS</a:t>
            </a:r>
            <a:r>
              <a:rPr lang="en-US" altLang="en-US" b="1" dirty="0"/>
              <a:t>			</a:t>
            </a:r>
            <a:r>
              <a:rPr lang="en-US" altLang="en-US" b="1" dirty="0">
                <a:solidFill>
                  <a:schemeClr val="accent2"/>
                </a:solidFill>
              </a:rPr>
              <a:t>C</a:t>
            </a:r>
            <a:r>
              <a:rPr lang="en-US" altLang="en-US" b="1" dirty="0"/>
              <a:t>o</a:t>
            </a:r>
            <a:r>
              <a:rPr lang="en-US" altLang="en-US" b="1" dirty="0">
                <a:solidFill>
                  <a:schemeClr val="accent2"/>
                </a:solidFill>
              </a:rPr>
              <a:t>mp</a:t>
            </a:r>
            <a:r>
              <a:rPr lang="en-US" altLang="en-US" b="1" dirty="0"/>
              <a:t>are byte or word </a:t>
            </a:r>
            <a:r>
              <a:rPr lang="en-US" altLang="en-US" b="1" dirty="0">
                <a:solidFill>
                  <a:schemeClr val="accent2"/>
                </a:solidFill>
              </a:rPr>
              <a:t>s</a:t>
            </a:r>
            <a:r>
              <a:rPr lang="en-US" altLang="en-US" b="1" dirty="0"/>
              <a:t>tring</a:t>
            </a:r>
          </a:p>
          <a:p>
            <a:pPr eaLnBrk="1" hangingPunct="1"/>
            <a:r>
              <a:rPr lang="en-US" altLang="en-US" b="1" dirty="0">
                <a:solidFill>
                  <a:schemeClr val="accent2"/>
                </a:solidFill>
              </a:rPr>
              <a:t>LODS</a:t>
            </a:r>
            <a:r>
              <a:rPr lang="en-US" altLang="en-US" b="1" dirty="0"/>
              <a:t>			</a:t>
            </a:r>
            <a:r>
              <a:rPr lang="en-US" altLang="en-US" b="1" dirty="0">
                <a:solidFill>
                  <a:schemeClr val="accent2"/>
                </a:solidFill>
              </a:rPr>
              <a:t>Lo</a:t>
            </a:r>
            <a:r>
              <a:rPr lang="en-US" altLang="en-US" b="1" dirty="0"/>
              <a:t>a</a:t>
            </a:r>
            <a:r>
              <a:rPr lang="en-US" altLang="en-US" b="1" dirty="0">
                <a:solidFill>
                  <a:schemeClr val="accent2"/>
                </a:solidFill>
              </a:rPr>
              <a:t>d</a:t>
            </a:r>
            <a:r>
              <a:rPr lang="en-US" altLang="en-US" b="1" dirty="0"/>
              <a:t> byte or word </a:t>
            </a:r>
            <a:r>
              <a:rPr lang="en-US" altLang="en-US" b="1" dirty="0" smtClean="0">
                <a:solidFill>
                  <a:schemeClr val="accent2"/>
                </a:solidFill>
              </a:rPr>
              <a:t>s</a:t>
            </a:r>
            <a:r>
              <a:rPr lang="en-US" altLang="en-US" b="1" dirty="0" smtClean="0"/>
              <a:t>tring into al/ax</a:t>
            </a:r>
            <a:endParaRPr lang="en-US" altLang="en-US" b="1" dirty="0"/>
          </a:p>
          <a:p>
            <a:pPr eaLnBrk="1" hangingPunct="1"/>
            <a:r>
              <a:rPr lang="en-US" altLang="en-US" b="1" dirty="0">
                <a:solidFill>
                  <a:schemeClr val="accent2"/>
                </a:solidFill>
              </a:rPr>
              <a:t>MOVS</a:t>
            </a:r>
            <a:r>
              <a:rPr lang="en-US" altLang="en-US" b="1" dirty="0"/>
              <a:t>			</a:t>
            </a:r>
            <a:r>
              <a:rPr lang="en-US" altLang="en-US" b="1" dirty="0">
                <a:solidFill>
                  <a:schemeClr val="accent2"/>
                </a:solidFill>
              </a:rPr>
              <a:t>Mov</a:t>
            </a:r>
            <a:r>
              <a:rPr lang="en-US" altLang="en-US" b="1" dirty="0"/>
              <a:t>e byte or word </a:t>
            </a:r>
            <a:r>
              <a:rPr lang="en-US" altLang="en-US" b="1" dirty="0">
                <a:solidFill>
                  <a:schemeClr val="accent2"/>
                </a:solidFill>
              </a:rPr>
              <a:t>s</a:t>
            </a:r>
            <a:r>
              <a:rPr lang="en-US" altLang="en-US" b="1" dirty="0"/>
              <a:t>tring</a:t>
            </a:r>
          </a:p>
          <a:p>
            <a:pPr eaLnBrk="1" hangingPunct="1"/>
            <a:r>
              <a:rPr lang="en-US" altLang="en-US" b="1" dirty="0">
                <a:solidFill>
                  <a:schemeClr val="accent2"/>
                </a:solidFill>
              </a:rPr>
              <a:t>MOVSB(MOVSW)</a:t>
            </a:r>
            <a:r>
              <a:rPr lang="en-US" altLang="en-US" b="1" dirty="0"/>
              <a:t>	</a:t>
            </a:r>
            <a:r>
              <a:rPr lang="en-US" altLang="en-US" b="1" dirty="0">
                <a:solidFill>
                  <a:schemeClr val="accent2"/>
                </a:solidFill>
              </a:rPr>
              <a:t>Mov</a:t>
            </a:r>
            <a:r>
              <a:rPr lang="en-US" altLang="en-US" b="1" dirty="0"/>
              <a:t>e </a:t>
            </a:r>
            <a:r>
              <a:rPr lang="en-US" altLang="en-US" b="1" dirty="0">
                <a:solidFill>
                  <a:schemeClr val="accent2"/>
                </a:solidFill>
              </a:rPr>
              <a:t>b</a:t>
            </a:r>
            <a:r>
              <a:rPr lang="en-US" altLang="en-US" b="1" dirty="0"/>
              <a:t>yte </a:t>
            </a:r>
            <a:r>
              <a:rPr lang="en-US" altLang="en-US" b="1" dirty="0">
                <a:solidFill>
                  <a:schemeClr val="accent2"/>
                </a:solidFill>
              </a:rPr>
              <a:t>s</a:t>
            </a:r>
            <a:r>
              <a:rPr lang="en-US" altLang="en-US" b="1" dirty="0"/>
              <a:t>tring (</a:t>
            </a:r>
            <a:r>
              <a:rPr lang="en-US" altLang="en-US" b="1" dirty="0">
                <a:solidFill>
                  <a:schemeClr val="accent2"/>
                </a:solidFill>
              </a:rPr>
              <a:t>w</a:t>
            </a:r>
            <a:r>
              <a:rPr lang="en-US" altLang="en-US" b="1" dirty="0"/>
              <a:t>ord </a:t>
            </a:r>
            <a:r>
              <a:rPr lang="en-US" altLang="en-US" b="1" dirty="0">
                <a:solidFill>
                  <a:schemeClr val="accent2"/>
                </a:solidFill>
              </a:rPr>
              <a:t>s</a:t>
            </a:r>
            <a:r>
              <a:rPr lang="en-US" altLang="en-US" b="1" dirty="0"/>
              <a:t>tring)</a:t>
            </a:r>
          </a:p>
          <a:p>
            <a:pPr eaLnBrk="1" hangingPunct="1"/>
            <a:r>
              <a:rPr lang="en-US" altLang="en-US" b="1" dirty="0">
                <a:solidFill>
                  <a:schemeClr val="accent2"/>
                </a:solidFill>
              </a:rPr>
              <a:t>REP</a:t>
            </a:r>
            <a:r>
              <a:rPr lang="en-US" altLang="en-US" b="1" dirty="0"/>
              <a:t>			</a:t>
            </a:r>
            <a:r>
              <a:rPr lang="en-US" altLang="en-US" b="1" dirty="0">
                <a:solidFill>
                  <a:schemeClr val="accent2"/>
                </a:solidFill>
              </a:rPr>
              <a:t>Rep</a:t>
            </a:r>
            <a:r>
              <a:rPr lang="en-US" altLang="en-US" b="1" dirty="0"/>
              <a:t>eat</a:t>
            </a:r>
          </a:p>
          <a:p>
            <a:pPr eaLnBrk="1" hangingPunct="1"/>
            <a:r>
              <a:rPr lang="en-US" altLang="en-US" b="1" dirty="0">
                <a:solidFill>
                  <a:schemeClr val="accent2"/>
                </a:solidFill>
              </a:rPr>
              <a:t>REPE (REPZ)	</a:t>
            </a:r>
            <a:r>
              <a:rPr lang="en-US" altLang="en-US" b="1" dirty="0"/>
              <a:t>	</a:t>
            </a:r>
            <a:r>
              <a:rPr lang="en-US" altLang="en-US" b="1" dirty="0">
                <a:solidFill>
                  <a:schemeClr val="accent2"/>
                </a:solidFill>
              </a:rPr>
              <a:t>Rep</a:t>
            </a:r>
            <a:r>
              <a:rPr lang="en-US" altLang="en-US" b="1" dirty="0"/>
              <a:t>eat while </a:t>
            </a:r>
            <a:r>
              <a:rPr lang="en-US" altLang="en-US" b="1" dirty="0">
                <a:solidFill>
                  <a:schemeClr val="accent2"/>
                </a:solidFill>
              </a:rPr>
              <a:t>e</a:t>
            </a:r>
            <a:r>
              <a:rPr lang="en-US" altLang="en-US" b="1" dirty="0"/>
              <a:t>qual (</a:t>
            </a:r>
            <a:r>
              <a:rPr lang="en-US" altLang="en-US" b="1" dirty="0">
                <a:solidFill>
                  <a:schemeClr val="accent2"/>
                </a:solidFill>
              </a:rPr>
              <a:t>z</a:t>
            </a:r>
            <a:r>
              <a:rPr lang="en-US" altLang="en-US" b="1" dirty="0"/>
              <a:t>ero)</a:t>
            </a:r>
          </a:p>
          <a:p>
            <a:pPr eaLnBrk="1" hangingPunct="1"/>
            <a:r>
              <a:rPr lang="en-US" altLang="en-US" b="1" dirty="0">
                <a:solidFill>
                  <a:schemeClr val="accent2"/>
                </a:solidFill>
              </a:rPr>
              <a:t>REPNE (REPNZ)	</a:t>
            </a:r>
            <a:r>
              <a:rPr lang="en-US" altLang="en-US" b="1" dirty="0"/>
              <a:t>	</a:t>
            </a:r>
            <a:r>
              <a:rPr lang="en-US" altLang="en-US" b="1" dirty="0">
                <a:solidFill>
                  <a:schemeClr val="accent2"/>
                </a:solidFill>
              </a:rPr>
              <a:t>Rep</a:t>
            </a:r>
            <a:r>
              <a:rPr lang="en-US" altLang="en-US" b="1" dirty="0"/>
              <a:t>eat while </a:t>
            </a:r>
            <a:r>
              <a:rPr lang="en-US" altLang="en-US" b="1" dirty="0">
                <a:solidFill>
                  <a:schemeClr val="accent2"/>
                </a:solidFill>
              </a:rPr>
              <a:t>n</a:t>
            </a:r>
            <a:r>
              <a:rPr lang="en-US" altLang="en-US" b="1" dirty="0"/>
              <a:t>ot </a:t>
            </a:r>
            <a:r>
              <a:rPr lang="en-US" altLang="en-US" b="1" dirty="0">
                <a:solidFill>
                  <a:schemeClr val="accent2"/>
                </a:solidFill>
              </a:rPr>
              <a:t>e</a:t>
            </a:r>
            <a:r>
              <a:rPr lang="en-US" altLang="en-US" b="1" dirty="0"/>
              <a:t>qual (</a:t>
            </a:r>
            <a:r>
              <a:rPr lang="en-US" altLang="en-US" b="1" dirty="0">
                <a:solidFill>
                  <a:schemeClr val="accent2"/>
                </a:solidFill>
              </a:rPr>
              <a:t>n</a:t>
            </a:r>
            <a:r>
              <a:rPr lang="en-US" altLang="en-US" b="1" dirty="0"/>
              <a:t>ot </a:t>
            </a:r>
            <a:r>
              <a:rPr lang="en-US" altLang="en-US" b="1" dirty="0">
                <a:solidFill>
                  <a:schemeClr val="accent2"/>
                </a:solidFill>
              </a:rPr>
              <a:t>z</a:t>
            </a:r>
            <a:r>
              <a:rPr lang="en-US" altLang="en-US" b="1" dirty="0"/>
              <a:t>ero)</a:t>
            </a:r>
          </a:p>
          <a:p>
            <a:pPr eaLnBrk="1" hangingPunct="1"/>
            <a:r>
              <a:rPr lang="en-US" altLang="en-US" b="1" dirty="0">
                <a:solidFill>
                  <a:schemeClr val="accent2"/>
                </a:solidFill>
              </a:rPr>
              <a:t>SCAS	</a:t>
            </a:r>
            <a:r>
              <a:rPr lang="en-US" altLang="en-US" b="1" dirty="0"/>
              <a:t>		</a:t>
            </a:r>
            <a:r>
              <a:rPr lang="en-US" altLang="en-US" b="1" dirty="0">
                <a:solidFill>
                  <a:schemeClr val="accent2"/>
                </a:solidFill>
              </a:rPr>
              <a:t>Sca</a:t>
            </a:r>
            <a:r>
              <a:rPr lang="en-US" altLang="en-US" b="1" dirty="0"/>
              <a:t>n byte or word </a:t>
            </a:r>
            <a:r>
              <a:rPr lang="en-US" altLang="en-US" b="1" dirty="0">
                <a:solidFill>
                  <a:schemeClr val="accent2"/>
                </a:solidFill>
              </a:rPr>
              <a:t>s</a:t>
            </a:r>
            <a:r>
              <a:rPr lang="en-US" altLang="en-US" b="1" dirty="0"/>
              <a:t>tring</a:t>
            </a:r>
          </a:p>
          <a:p>
            <a:pPr eaLnBrk="1" hangingPunct="1"/>
            <a:r>
              <a:rPr lang="en-US" altLang="en-US" b="1" dirty="0">
                <a:solidFill>
                  <a:schemeClr val="accent2"/>
                </a:solidFill>
              </a:rPr>
              <a:t>STOS</a:t>
            </a:r>
            <a:r>
              <a:rPr lang="en-US" altLang="en-US" b="1" dirty="0"/>
              <a:t>			</a:t>
            </a:r>
            <a:r>
              <a:rPr lang="en-US" altLang="en-US" b="1" dirty="0">
                <a:solidFill>
                  <a:schemeClr val="accent2"/>
                </a:solidFill>
              </a:rPr>
              <a:t>Sto</a:t>
            </a:r>
            <a:r>
              <a:rPr lang="en-US" altLang="en-US" b="1" dirty="0"/>
              <a:t>re byte or word </a:t>
            </a:r>
            <a:r>
              <a:rPr lang="en-US" altLang="en-US" b="1" dirty="0" smtClean="0">
                <a:solidFill>
                  <a:schemeClr val="accent2"/>
                </a:solidFill>
              </a:rPr>
              <a:t>s</a:t>
            </a:r>
            <a:r>
              <a:rPr lang="en-US" altLang="en-US" b="1" dirty="0" smtClean="0"/>
              <a:t>tring in to register</a:t>
            </a:r>
            <a:endParaRPr lang="en-US" altLang="en-US" b="1"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141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solidFill>
                  <a:srgbClr val="FFFF00"/>
                </a:solidFill>
              </a:rPr>
              <a:t/>
            </a:r>
            <a:br>
              <a:rPr lang="en-US" b="1" dirty="0" smtClean="0">
                <a:solidFill>
                  <a:srgbClr val="FFFF00"/>
                </a:solidFill>
              </a:rPr>
            </a:br>
            <a:r>
              <a:rPr lang="en-US" b="1" dirty="0" smtClean="0">
                <a:solidFill>
                  <a:srgbClr val="FFFF00"/>
                </a:solidFill>
              </a:rPr>
              <a:t>Program </a:t>
            </a:r>
            <a:r>
              <a:rPr lang="en-US" b="1" dirty="0">
                <a:solidFill>
                  <a:srgbClr val="FFFF00"/>
                </a:solidFill>
              </a:rPr>
              <a:t>Skeleton</a:t>
            </a:r>
          </a:p>
        </p:txBody>
      </p:sp>
      <p:sp>
        <p:nvSpPr>
          <p:cNvPr id="54275" name="Rectangle 3"/>
          <p:cNvSpPr>
            <a:spLocks noGrp="1"/>
          </p:cNvSpPr>
          <p:nvPr>
            <p:ph sz="half" idx="1"/>
          </p:nvPr>
        </p:nvSpPr>
        <p:spPr>
          <a:xfrm>
            <a:off x="457200" y="1600200"/>
            <a:ext cx="4033838" cy="4530725"/>
          </a:xfrm>
        </p:spPr>
        <p:txBody>
          <a:bodyPr/>
          <a:lstStyle/>
          <a:p>
            <a:pPr eaLnBrk="1" hangingPunct="1">
              <a:lnSpc>
                <a:spcPct val="80000"/>
              </a:lnSpc>
              <a:buFont typeface="Wingdings" pitchFamily="2" charset="2"/>
              <a:buNone/>
            </a:pPr>
            <a:r>
              <a:rPr lang="en-US" altLang="en-US" b="1" smtClean="0">
                <a:latin typeface="Courier New" pitchFamily="49" charset="0"/>
              </a:rPr>
              <a:t>.model small</a:t>
            </a:r>
          </a:p>
          <a:p>
            <a:pPr eaLnBrk="1" hangingPunct="1">
              <a:lnSpc>
                <a:spcPct val="80000"/>
              </a:lnSpc>
              <a:buFont typeface="Wingdings" pitchFamily="2" charset="2"/>
              <a:buNone/>
            </a:pPr>
            <a:r>
              <a:rPr lang="en-US" altLang="en-US" b="1" smtClean="0">
                <a:latin typeface="Courier New" pitchFamily="49" charset="0"/>
              </a:rPr>
              <a:t>.stack 100H</a:t>
            </a:r>
          </a:p>
          <a:p>
            <a:pPr eaLnBrk="1" hangingPunct="1">
              <a:lnSpc>
                <a:spcPct val="80000"/>
              </a:lnSpc>
              <a:buFont typeface="Wingdings" pitchFamily="2" charset="2"/>
              <a:buNone/>
            </a:pPr>
            <a:r>
              <a:rPr lang="en-US" altLang="en-US" b="1" smtClean="0">
                <a:latin typeface="Courier New" pitchFamily="49" charset="0"/>
              </a:rPr>
              <a:t>.data</a:t>
            </a:r>
          </a:p>
          <a:p>
            <a:pPr eaLnBrk="1" hangingPunct="1">
              <a:lnSpc>
                <a:spcPct val="80000"/>
              </a:lnSpc>
              <a:buFont typeface="Wingdings" pitchFamily="2" charset="2"/>
              <a:buNone/>
            </a:pPr>
            <a:r>
              <a:rPr lang="en-US" altLang="en-US" b="1" smtClean="0">
                <a:latin typeface="Courier New" pitchFamily="49" charset="0"/>
              </a:rPr>
              <a:t>  ;declarations</a:t>
            </a:r>
          </a:p>
          <a:p>
            <a:pPr eaLnBrk="1" hangingPunct="1">
              <a:lnSpc>
                <a:spcPct val="80000"/>
              </a:lnSpc>
              <a:buFont typeface="Wingdings" pitchFamily="2" charset="2"/>
              <a:buNone/>
            </a:pPr>
            <a:r>
              <a:rPr lang="en-US" altLang="en-US" b="1" smtClean="0">
                <a:latin typeface="Courier New" pitchFamily="49" charset="0"/>
              </a:rPr>
              <a:t>.code</a:t>
            </a:r>
          </a:p>
          <a:p>
            <a:pPr eaLnBrk="1" hangingPunct="1">
              <a:lnSpc>
                <a:spcPct val="80000"/>
              </a:lnSpc>
              <a:buFont typeface="Wingdings" pitchFamily="2" charset="2"/>
              <a:buNone/>
            </a:pPr>
            <a:r>
              <a:rPr lang="en-US" altLang="en-US" b="1" smtClean="0">
                <a:latin typeface="Courier New" pitchFamily="49" charset="0"/>
              </a:rPr>
              <a:t>main proc</a:t>
            </a:r>
          </a:p>
          <a:p>
            <a:pPr eaLnBrk="1" hangingPunct="1">
              <a:lnSpc>
                <a:spcPct val="80000"/>
              </a:lnSpc>
              <a:buFont typeface="Wingdings" pitchFamily="2" charset="2"/>
              <a:buNone/>
            </a:pPr>
            <a:r>
              <a:rPr lang="en-US" altLang="en-US" b="1" smtClean="0">
                <a:latin typeface="Courier New" pitchFamily="49" charset="0"/>
              </a:rPr>
              <a:t>  ;code</a:t>
            </a:r>
          </a:p>
          <a:p>
            <a:pPr eaLnBrk="1" hangingPunct="1">
              <a:lnSpc>
                <a:spcPct val="80000"/>
              </a:lnSpc>
              <a:buFont typeface="Wingdings" pitchFamily="2" charset="2"/>
              <a:buNone/>
            </a:pPr>
            <a:r>
              <a:rPr lang="en-US" altLang="en-US" b="1" smtClean="0">
                <a:latin typeface="Courier New" pitchFamily="49" charset="0"/>
              </a:rPr>
              <a:t>main endp</a:t>
            </a:r>
          </a:p>
          <a:p>
            <a:pPr eaLnBrk="1" hangingPunct="1">
              <a:lnSpc>
                <a:spcPct val="80000"/>
              </a:lnSpc>
              <a:buFont typeface="Wingdings" pitchFamily="2" charset="2"/>
              <a:buNone/>
            </a:pPr>
            <a:r>
              <a:rPr lang="en-US" altLang="en-US" b="1" smtClean="0">
                <a:latin typeface="Courier New" pitchFamily="49" charset="0"/>
              </a:rPr>
              <a:t>  ;other procs</a:t>
            </a:r>
          </a:p>
          <a:p>
            <a:pPr eaLnBrk="1" hangingPunct="1">
              <a:lnSpc>
                <a:spcPct val="80000"/>
              </a:lnSpc>
              <a:buFont typeface="Wingdings" pitchFamily="2" charset="2"/>
              <a:buNone/>
            </a:pPr>
            <a:r>
              <a:rPr lang="en-US" altLang="en-US" b="1" smtClean="0">
                <a:latin typeface="Courier New" pitchFamily="49" charset="0"/>
              </a:rPr>
              <a:t>end main</a:t>
            </a:r>
          </a:p>
        </p:txBody>
      </p:sp>
      <p:sp>
        <p:nvSpPr>
          <p:cNvPr id="54276" name="Rectangle 4"/>
          <p:cNvSpPr>
            <a:spLocks noGrp="1"/>
          </p:cNvSpPr>
          <p:nvPr>
            <p:ph sz="half" idx="2"/>
          </p:nvPr>
        </p:nvSpPr>
        <p:spPr>
          <a:xfrm>
            <a:off x="4249738" y="1600200"/>
            <a:ext cx="4437062" cy="4530725"/>
          </a:xfrm>
        </p:spPr>
        <p:txBody>
          <a:bodyPr/>
          <a:lstStyle/>
          <a:p>
            <a:pPr eaLnBrk="1" hangingPunct="1">
              <a:lnSpc>
                <a:spcPct val="90000"/>
              </a:lnSpc>
            </a:pPr>
            <a:r>
              <a:rPr lang="en-US" altLang="en-US" smtClean="0"/>
              <a:t>Select a memory model</a:t>
            </a:r>
          </a:p>
          <a:p>
            <a:pPr eaLnBrk="1" hangingPunct="1">
              <a:lnSpc>
                <a:spcPct val="90000"/>
              </a:lnSpc>
            </a:pPr>
            <a:r>
              <a:rPr lang="en-US" altLang="en-US" smtClean="0"/>
              <a:t>Define the stack size</a:t>
            </a:r>
          </a:p>
          <a:p>
            <a:pPr eaLnBrk="1" hangingPunct="1">
              <a:lnSpc>
                <a:spcPct val="90000"/>
              </a:lnSpc>
            </a:pPr>
            <a:r>
              <a:rPr lang="en-US" altLang="en-US" smtClean="0"/>
              <a:t>Declare variables</a:t>
            </a:r>
          </a:p>
          <a:p>
            <a:pPr eaLnBrk="1" hangingPunct="1">
              <a:lnSpc>
                <a:spcPct val="90000"/>
              </a:lnSpc>
              <a:buFont typeface="Wingdings" pitchFamily="2" charset="2"/>
              <a:buNone/>
            </a:pPr>
            <a:endParaRPr lang="en-US" altLang="en-US" smtClean="0"/>
          </a:p>
          <a:p>
            <a:pPr eaLnBrk="1" hangingPunct="1">
              <a:lnSpc>
                <a:spcPct val="90000"/>
              </a:lnSpc>
            </a:pPr>
            <a:r>
              <a:rPr lang="en-US" altLang="en-US" smtClean="0"/>
              <a:t>Write code</a:t>
            </a:r>
          </a:p>
          <a:p>
            <a:pPr lvl="1" eaLnBrk="1" hangingPunct="1">
              <a:lnSpc>
                <a:spcPct val="90000"/>
              </a:lnSpc>
            </a:pPr>
            <a:r>
              <a:rPr lang="en-US" altLang="en-US" smtClean="0"/>
              <a:t>organize into procedures</a:t>
            </a:r>
          </a:p>
          <a:p>
            <a:pPr eaLnBrk="1" hangingPunct="1">
              <a:lnSpc>
                <a:spcPct val="90000"/>
              </a:lnSpc>
            </a:pPr>
            <a:r>
              <a:rPr lang="en-US" altLang="en-US" smtClean="0"/>
              <a:t>Mark the end of the source file</a:t>
            </a:r>
          </a:p>
          <a:p>
            <a:pPr lvl="1" eaLnBrk="1" hangingPunct="1">
              <a:lnSpc>
                <a:spcPct val="90000"/>
              </a:lnSpc>
            </a:pPr>
            <a:r>
              <a:rPr lang="en-US" altLang="en-US" smtClean="0"/>
              <a:t>optionally, define the entry point</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142</a:t>
            </a:fld>
            <a:endParaRPr lang="en-US"/>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214313" y="1571611"/>
            <a:ext cx="8643937" cy="4524315"/>
          </a:xfrm>
          <a:prstGeom prst="rect">
            <a:avLst/>
          </a:prstGeom>
          <a:noFill/>
          <a:ln w="9525">
            <a:noFill/>
            <a:miter lim="800000"/>
            <a:headEnd/>
            <a:tailEnd/>
          </a:ln>
        </p:spPr>
        <p:txBody>
          <a:bodyPr wrap="square" anchor="ctr">
            <a:spAutoFit/>
          </a:bodyPr>
          <a:lstStyle/>
          <a:p>
            <a:pPr eaLnBrk="1" hangingPunct="1"/>
            <a:r>
              <a:rPr lang="en-US" altLang="en-US" dirty="0">
                <a:latin typeface="Times New Roman" pitchFamily="18" charset="0"/>
                <a:cs typeface="Times New Roman" pitchFamily="18" charset="0"/>
              </a:rPr>
              <a:t>DATA SEGMENT                     ; Data Segment</a:t>
            </a:r>
            <a:endParaRPr lang="en-US" altLang="en-US" dirty="0"/>
          </a:p>
          <a:p>
            <a:r>
              <a:rPr lang="en-US" altLang="en-US" dirty="0" smtClean="0">
                <a:latin typeface="Times New Roman" pitchFamily="18" charset="0"/>
                <a:cs typeface="Times New Roman" pitchFamily="18" charset="0"/>
              </a:rPr>
              <a:t>N1 DB </a:t>
            </a:r>
            <a:r>
              <a:rPr lang="en-US" altLang="en-US" dirty="0">
                <a:latin typeface="Times New Roman" pitchFamily="18" charset="0"/>
                <a:cs typeface="Times New Roman" pitchFamily="18" charset="0"/>
              </a:rPr>
              <a:t>12H</a:t>
            </a:r>
            <a:endParaRPr lang="en-US" altLang="en-US" dirty="0"/>
          </a:p>
          <a:p>
            <a:r>
              <a:rPr lang="en-US" altLang="en-US" dirty="0">
                <a:latin typeface="Times New Roman" pitchFamily="18" charset="0"/>
                <a:cs typeface="Times New Roman" pitchFamily="18" charset="0"/>
              </a:rPr>
              <a:t>N2 DB 21H</a:t>
            </a:r>
            <a:endParaRPr lang="en-US" altLang="en-US" dirty="0"/>
          </a:p>
          <a:p>
            <a:r>
              <a:rPr lang="en-US" altLang="en-US" dirty="0">
                <a:latin typeface="Times New Roman" pitchFamily="18" charset="0"/>
                <a:cs typeface="Times New Roman" pitchFamily="18" charset="0"/>
              </a:rPr>
              <a:t>RES DB ?</a:t>
            </a:r>
            <a:endParaRPr lang="en-US" altLang="en-US" dirty="0"/>
          </a:p>
          <a:p>
            <a:r>
              <a:rPr lang="en-US" altLang="en-US" dirty="0">
                <a:latin typeface="Times New Roman" pitchFamily="18" charset="0"/>
                <a:cs typeface="Times New Roman" pitchFamily="18" charset="0"/>
              </a:rPr>
              <a:t>DATA ENDS</a:t>
            </a:r>
            <a:endParaRPr lang="en-US" altLang="en-US" dirty="0"/>
          </a:p>
          <a:p>
            <a:r>
              <a:rPr lang="en-US" altLang="en-US" dirty="0">
                <a:latin typeface="Times New Roman" pitchFamily="18" charset="0"/>
                <a:cs typeface="Times New Roman" pitchFamily="18" charset="0"/>
              </a:rPr>
              <a:t>CODE SEGMENT                         ; Code segment</a:t>
            </a:r>
            <a:endParaRPr lang="en-US" altLang="en-US" dirty="0"/>
          </a:p>
          <a:p>
            <a:r>
              <a:rPr lang="en-US" altLang="en-US" dirty="0">
                <a:latin typeface="Times New Roman" pitchFamily="18" charset="0"/>
                <a:cs typeface="Times New Roman" pitchFamily="18" charset="0"/>
              </a:rPr>
              <a:t>ASSUME CS: CODE, DS: DATA</a:t>
            </a:r>
            <a:endParaRPr lang="en-US" altLang="en-US" dirty="0"/>
          </a:p>
          <a:p>
            <a:r>
              <a:rPr lang="en-US" altLang="en-US" dirty="0">
                <a:latin typeface="Times New Roman" pitchFamily="18" charset="0"/>
                <a:cs typeface="Times New Roman" pitchFamily="18" charset="0"/>
              </a:rPr>
              <a:t>START: MOV AX, DATA</a:t>
            </a:r>
            <a:endParaRPr lang="en-US" altLang="en-US" dirty="0"/>
          </a:p>
          <a:p>
            <a:r>
              <a:rPr lang="en-US" altLang="en-US" dirty="0">
                <a:latin typeface="Times New Roman" pitchFamily="18" charset="0"/>
                <a:cs typeface="Times New Roman" pitchFamily="18" charset="0"/>
              </a:rPr>
              <a:t>MOV DS, AX</a:t>
            </a:r>
            <a:endParaRPr lang="en-US" altLang="en-US" dirty="0"/>
          </a:p>
          <a:p>
            <a:r>
              <a:rPr lang="en-US" altLang="en-US" dirty="0">
                <a:latin typeface="Times New Roman" pitchFamily="18" charset="0"/>
                <a:cs typeface="Times New Roman" pitchFamily="18" charset="0"/>
              </a:rPr>
              <a:t>MOV AL, N1</a:t>
            </a:r>
            <a:endParaRPr lang="en-US" altLang="en-US" dirty="0"/>
          </a:p>
          <a:p>
            <a:r>
              <a:rPr lang="en-US" altLang="en-US" dirty="0">
                <a:latin typeface="Times New Roman" pitchFamily="18" charset="0"/>
                <a:cs typeface="Times New Roman" pitchFamily="18" charset="0"/>
              </a:rPr>
              <a:t>MOV BL, N2</a:t>
            </a:r>
            <a:endParaRPr lang="en-US" altLang="en-US" dirty="0"/>
          </a:p>
          <a:p>
            <a:r>
              <a:rPr lang="en-US" altLang="en-US" dirty="0">
                <a:latin typeface="Times New Roman" pitchFamily="18" charset="0"/>
                <a:cs typeface="Times New Roman" pitchFamily="18" charset="0"/>
              </a:rPr>
              <a:t>ADD AL, BL</a:t>
            </a:r>
            <a:endParaRPr lang="en-US" altLang="en-US" dirty="0"/>
          </a:p>
          <a:p>
            <a:r>
              <a:rPr lang="en-US" altLang="en-US" dirty="0">
                <a:latin typeface="Times New Roman" pitchFamily="18" charset="0"/>
                <a:cs typeface="Times New Roman" pitchFamily="18" charset="0"/>
              </a:rPr>
              <a:t>MOV RES, AL</a:t>
            </a:r>
            <a:endParaRPr lang="en-US" altLang="en-US" dirty="0"/>
          </a:p>
          <a:p>
            <a:r>
              <a:rPr lang="en-US" altLang="en-US" dirty="0">
                <a:latin typeface="Times New Roman" pitchFamily="18" charset="0"/>
                <a:cs typeface="Times New Roman" pitchFamily="18" charset="0"/>
              </a:rPr>
              <a:t>INT 21H</a:t>
            </a:r>
            <a:endParaRPr lang="en-US" altLang="en-US" dirty="0"/>
          </a:p>
          <a:p>
            <a:r>
              <a:rPr lang="en-US" altLang="en-US" dirty="0">
                <a:latin typeface="Times New Roman" pitchFamily="18" charset="0"/>
                <a:cs typeface="Times New Roman" pitchFamily="18" charset="0"/>
              </a:rPr>
              <a:t>CODE ENDS</a:t>
            </a:r>
            <a:endParaRPr lang="en-US" altLang="en-US" dirty="0"/>
          </a:p>
          <a:p>
            <a:r>
              <a:rPr lang="en-US" altLang="en-US" dirty="0">
                <a:latin typeface="Times New Roman" pitchFamily="18" charset="0"/>
                <a:cs typeface="Times New Roman" pitchFamily="18" charset="0"/>
              </a:rPr>
              <a:t>END START</a:t>
            </a:r>
            <a:endParaRPr lang="en-US" altLang="en-US" dirty="0"/>
          </a:p>
        </p:txBody>
      </p:sp>
      <p:sp>
        <p:nvSpPr>
          <p:cNvPr id="56323" name="Rectangle 5"/>
          <p:cNvSpPr>
            <a:spLocks noChangeArrowheads="1"/>
          </p:cNvSpPr>
          <p:nvPr/>
        </p:nvSpPr>
        <p:spPr bwMode="auto">
          <a:xfrm>
            <a:off x="285750" y="0"/>
            <a:ext cx="5791200" cy="461963"/>
          </a:xfrm>
          <a:prstGeom prst="rect">
            <a:avLst/>
          </a:prstGeom>
          <a:noFill/>
          <a:ln w="9525">
            <a:noFill/>
            <a:miter lim="800000"/>
            <a:headEnd/>
            <a:tailEnd/>
          </a:ln>
        </p:spPr>
        <p:txBody>
          <a:bodyPr wrap="none">
            <a:spAutoFit/>
          </a:bodyPr>
          <a:lstStyle/>
          <a:p>
            <a:pPr eaLnBrk="1" hangingPunct="1"/>
            <a:r>
              <a:rPr lang="en-US" altLang="en-US" sz="2400" b="1" dirty="0"/>
              <a:t>EXAMPLE : Adding two 8 bit numbers </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143</a:t>
            </a:fld>
            <a:endParaRPr lang="en-US"/>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107504" y="2924944"/>
            <a:ext cx="8686800" cy="103745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Basics of Input - Output Operations</a:t>
            </a:r>
          </a:p>
        </p:txBody>
      </p:sp>
      <p:sp>
        <p:nvSpPr>
          <p:cNvPr id="3" name="Slide Number Placeholder 2"/>
          <p:cNvSpPr>
            <a:spLocks noGrp="1"/>
          </p:cNvSpPr>
          <p:nvPr>
            <p:ph type="sldNum" sz="quarter" idx="12"/>
          </p:nvPr>
        </p:nvSpPr>
        <p:spPr/>
        <p:txBody>
          <a:bodyPr/>
          <a:lstStyle/>
          <a:p>
            <a:fld id="{A1A6BA4E-CDAE-4DEF-A7CA-99055C502B84}" type="slidenum">
              <a:rPr lang="en-US" smtClean="0"/>
              <a:pPr/>
              <a:t>144</a:t>
            </a:fld>
            <a:endParaRPr lang="en-US"/>
          </a:p>
        </p:txBody>
      </p:sp>
    </p:spTree>
    <p:extLst>
      <p:ext uri="{BB962C8B-B14F-4D97-AF65-F5344CB8AC3E}">
        <p14:creationId xmlns:p14="http://schemas.microsoft.com/office/powerpoint/2010/main" val="669296756"/>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p:txBody>
          <a:bodyPr/>
          <a:lstStyle/>
          <a:p>
            <a:pPr algn="just">
              <a:lnSpc>
                <a:spcPct val="150000"/>
              </a:lnSpc>
              <a:spcBef>
                <a:spcPct val="15000"/>
              </a:spcBef>
              <a:spcAft>
                <a:spcPct val="15000"/>
              </a:spcAft>
              <a:buFont typeface="Wingdings" pitchFamily="2" charset="2"/>
              <a:buNone/>
            </a:pPr>
            <a:r>
              <a:rPr lang="en-US" sz="2800" smtClean="0">
                <a:latin typeface="Times New Roman" pitchFamily="18" charset="0"/>
              </a:rPr>
              <a:t>    Input Output Interface provides a method for transferring information between internal storage and external I/O devices. Peripherals connected to a computer need special communication links for interfacing them with the central processing unit. </a:t>
            </a:r>
          </a:p>
        </p:txBody>
      </p:sp>
      <p:sp>
        <p:nvSpPr>
          <p:cNvPr id="14339" name="Rectangle 2"/>
          <p:cNvSpPr>
            <a:spLocks noGrp="1" noChangeArrowheads="1"/>
          </p:cNvSpPr>
          <p:nvPr>
            <p:ph type="title"/>
          </p:nvPr>
        </p:nvSpPr>
        <p:spPr/>
        <p:txBody>
          <a:bodyPr/>
          <a:lstStyle/>
          <a:p>
            <a:r>
              <a:rPr lang="en-US" smtClean="0">
                <a:latin typeface="Times New Roman" pitchFamily="18" charset="0"/>
              </a:rPr>
              <a:t>Input - Output Interface</a:t>
            </a: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p:txBody>
          <a:bodyPr/>
          <a:lstStyle/>
          <a:p>
            <a:pPr algn="ctr">
              <a:lnSpc>
                <a:spcPct val="150000"/>
              </a:lnSpc>
              <a:spcBef>
                <a:spcPct val="15000"/>
              </a:spcBef>
              <a:spcAft>
                <a:spcPct val="15000"/>
              </a:spcAft>
              <a:buFont typeface="Wingdings" pitchFamily="2" charset="2"/>
              <a:buNone/>
            </a:pPr>
            <a:r>
              <a:rPr lang="en-US" sz="2800" smtClean="0">
                <a:latin typeface="Times New Roman" pitchFamily="18" charset="0"/>
              </a:rPr>
              <a:t>   The purpose of communication link is to resolve the differences that exist between the central computer and each peripheral.</a:t>
            </a:r>
          </a:p>
          <a:p>
            <a:pPr algn="just">
              <a:buFont typeface="Wingdings" pitchFamily="2" charset="2"/>
              <a:buNone/>
            </a:pPr>
            <a:endParaRPr lang="en-US" smtClean="0">
              <a:latin typeface="Times New Roman" pitchFamily="18" charset="0"/>
            </a:endParaRPr>
          </a:p>
        </p:txBody>
      </p:sp>
      <p:sp>
        <p:nvSpPr>
          <p:cNvPr id="15363" name="Rectangle 2"/>
          <p:cNvSpPr>
            <a:spLocks noGrp="1" noChangeArrowheads="1"/>
          </p:cNvSpPr>
          <p:nvPr>
            <p:ph type="title"/>
          </p:nvPr>
        </p:nvSpPr>
        <p:spPr/>
        <p:txBody>
          <a:bodyPr/>
          <a:lstStyle/>
          <a:p>
            <a:r>
              <a:rPr lang="en-US" smtClean="0">
                <a:latin typeface="Times New Roman" pitchFamily="18" charset="0"/>
              </a:rPr>
              <a:t>Input - Output Interface</a:t>
            </a: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228600" y="1981200"/>
            <a:ext cx="8915400" cy="4724400"/>
          </a:xfrm>
        </p:spPr>
        <p:txBody>
          <a:bodyPr>
            <a:normAutofit fontScale="92500"/>
          </a:bodyPr>
          <a:lstStyle/>
          <a:p>
            <a:pPr marL="381000" indent="-381000">
              <a:lnSpc>
                <a:spcPct val="115000"/>
              </a:lnSpc>
              <a:spcBef>
                <a:spcPct val="15000"/>
              </a:spcBef>
              <a:spcAft>
                <a:spcPct val="15000"/>
              </a:spcAft>
              <a:buFont typeface="Wingdings" pitchFamily="2" charset="2"/>
              <a:buAutoNum type="arabicPeriod"/>
            </a:pPr>
            <a:r>
              <a:rPr lang="en-US" smtClean="0">
                <a:latin typeface="Times New Roman" pitchFamily="18" charset="0"/>
              </a:rPr>
              <a:t>Peripherals are electro-mechanical and electromagnetic devices and their manner of operation of the CPU and memory, which are electronic devices. Therefore, a conversion of signal values may be needed.</a:t>
            </a:r>
          </a:p>
          <a:p>
            <a:pPr marL="381000" indent="-381000">
              <a:lnSpc>
                <a:spcPct val="130000"/>
              </a:lnSpc>
              <a:spcBef>
                <a:spcPct val="15000"/>
              </a:spcBef>
              <a:spcAft>
                <a:spcPct val="15000"/>
              </a:spcAft>
              <a:buFont typeface="Wingdings" pitchFamily="2" charset="2"/>
              <a:buAutoNum type="arabicPeriod"/>
            </a:pPr>
            <a:r>
              <a:rPr lang="en-US" smtClean="0">
                <a:latin typeface="Times New Roman" pitchFamily="18" charset="0"/>
              </a:rPr>
              <a:t>The data transfer rate of peripherals is usually slower than the transfer rate of CPU and consequently, a synchronization mechanism may be needed.</a:t>
            </a:r>
          </a:p>
          <a:p>
            <a:pPr marL="381000" indent="-381000" algn="just">
              <a:lnSpc>
                <a:spcPct val="115000"/>
              </a:lnSpc>
              <a:spcBef>
                <a:spcPct val="15000"/>
              </a:spcBef>
              <a:spcAft>
                <a:spcPct val="15000"/>
              </a:spcAft>
              <a:buFont typeface="Wingdings" pitchFamily="2" charset="2"/>
              <a:buNone/>
            </a:pPr>
            <a:endParaRPr lang="en-US" sz="2800" smtClean="0">
              <a:latin typeface="Times New Roman" pitchFamily="18" charset="0"/>
            </a:endParaRPr>
          </a:p>
          <a:p>
            <a:pPr marL="381000" indent="-381000" algn="just">
              <a:lnSpc>
                <a:spcPct val="90000"/>
              </a:lnSpc>
              <a:buFont typeface="Wingdings" pitchFamily="2" charset="2"/>
              <a:buNone/>
            </a:pPr>
            <a:endParaRPr lang="en-US" sz="2800" smtClean="0">
              <a:latin typeface="Times New Roman" pitchFamily="18" charset="0"/>
            </a:endParaRPr>
          </a:p>
        </p:txBody>
      </p:sp>
      <p:sp>
        <p:nvSpPr>
          <p:cNvPr id="16387" name="Rectangle 2"/>
          <p:cNvSpPr>
            <a:spLocks noGrp="1" noChangeArrowheads="1"/>
          </p:cNvSpPr>
          <p:nvPr>
            <p:ph type="title"/>
          </p:nvPr>
        </p:nvSpPr>
        <p:spPr/>
        <p:txBody>
          <a:bodyPr/>
          <a:lstStyle/>
          <a:p>
            <a:r>
              <a:rPr lang="en-US" sz="5300" smtClean="0">
                <a:latin typeface="Times New Roman" pitchFamily="18" charset="0"/>
              </a:rPr>
              <a:t>The Major Differences are:-</a:t>
            </a: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p:txBody>
          <a:bodyPr/>
          <a:lstStyle/>
          <a:p>
            <a:pPr marL="533400" indent="-533400" algn="just">
              <a:lnSpc>
                <a:spcPct val="130000"/>
              </a:lnSpc>
              <a:spcBef>
                <a:spcPct val="15000"/>
              </a:spcBef>
              <a:spcAft>
                <a:spcPct val="15000"/>
              </a:spcAft>
              <a:buFontTx/>
              <a:buAutoNum type="arabicPeriod" startAt="3"/>
            </a:pPr>
            <a:r>
              <a:rPr lang="en-US" sz="2800" smtClean="0">
                <a:latin typeface="Times New Roman" pitchFamily="18" charset="0"/>
              </a:rPr>
              <a:t>Data codes and formats in the peripherals differ from the word format in the CPU and memory.</a:t>
            </a:r>
          </a:p>
          <a:p>
            <a:pPr marL="533400" indent="-533400" algn="just">
              <a:lnSpc>
                <a:spcPct val="130000"/>
              </a:lnSpc>
              <a:spcBef>
                <a:spcPct val="15000"/>
              </a:spcBef>
              <a:spcAft>
                <a:spcPct val="15000"/>
              </a:spcAft>
              <a:buFontTx/>
              <a:buAutoNum type="arabicPeriod" startAt="3"/>
            </a:pPr>
            <a:r>
              <a:rPr lang="en-US" sz="2800" smtClean="0">
                <a:latin typeface="Times New Roman" pitchFamily="18" charset="0"/>
              </a:rPr>
              <a:t>The operating modes of peripherals are different from each other and must be controlled so as not to disturb the operation of other peripherals connected to the CPU.</a:t>
            </a:r>
          </a:p>
          <a:p>
            <a:pPr marL="533400" indent="-533400" algn="just">
              <a:buFont typeface="Wingdings" pitchFamily="2" charset="2"/>
              <a:buNone/>
            </a:pPr>
            <a:endParaRPr lang="en-US" smtClean="0"/>
          </a:p>
        </p:txBody>
      </p:sp>
      <p:sp>
        <p:nvSpPr>
          <p:cNvPr id="17411" name="Rectangle 2"/>
          <p:cNvSpPr>
            <a:spLocks noGrp="1" noChangeArrowheads="1"/>
          </p:cNvSpPr>
          <p:nvPr>
            <p:ph type="title"/>
          </p:nvPr>
        </p:nvSpPr>
        <p:spPr/>
        <p:txBody>
          <a:bodyPr/>
          <a:lstStyle/>
          <a:p>
            <a:r>
              <a:rPr lang="en-US" sz="5300" smtClean="0">
                <a:latin typeface="Times New Roman" pitchFamily="18" charset="0"/>
              </a:rPr>
              <a:t>The Major Differences are:-</a:t>
            </a: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rtlCol="0">
            <a:normAutofit/>
          </a:bodyPr>
          <a:lstStyle/>
          <a:p>
            <a:pPr marL="365760" indent="-365760" algn="just" fontAlgn="auto">
              <a:lnSpc>
                <a:spcPct val="155000"/>
              </a:lnSpc>
              <a:spcBef>
                <a:spcPct val="15000"/>
              </a:spcBef>
              <a:spcAft>
                <a:spcPct val="15000"/>
              </a:spcAft>
              <a:buFont typeface="Wingdings" pitchFamily="2" charset="2"/>
              <a:buNone/>
              <a:defRPr/>
            </a:pPr>
            <a:r>
              <a:rPr lang="en-US" sz="2800" smtClean="0">
                <a:solidFill>
                  <a:schemeClr val="tx1">
                    <a:lumMod val="85000"/>
                    <a:lumOff val="15000"/>
                  </a:schemeClr>
                </a:solidFill>
                <a:latin typeface="Times New Roman" pitchFamily="18" charset="0"/>
              </a:rPr>
              <a:t>    </a:t>
            </a:r>
            <a:r>
              <a:rPr lang="en-US" sz="2800" b="1" smtClean="0">
                <a:solidFill>
                  <a:schemeClr val="tx1">
                    <a:lumMod val="85000"/>
                    <a:lumOff val="15000"/>
                  </a:schemeClr>
                </a:solidFill>
                <a:latin typeface="Times New Roman" pitchFamily="18" charset="0"/>
              </a:rPr>
              <a:t>To Resolve these differences</a:t>
            </a:r>
            <a:r>
              <a:rPr lang="en-US" sz="2800" smtClean="0">
                <a:solidFill>
                  <a:schemeClr val="tx1">
                    <a:lumMod val="85000"/>
                    <a:lumOff val="15000"/>
                  </a:schemeClr>
                </a:solidFill>
                <a:latin typeface="Times New Roman" pitchFamily="18" charset="0"/>
              </a:rPr>
              <a:t>, computer systems include special hardware components between the CPU and Peripherals to supervises and synchronizes all input and out transfers. These components are called </a:t>
            </a:r>
            <a:r>
              <a:rPr lang="en-US" sz="2800" b="1" smtClean="0">
                <a:solidFill>
                  <a:schemeClr val="tx1">
                    <a:lumMod val="85000"/>
                    <a:lumOff val="15000"/>
                  </a:schemeClr>
                </a:solidFill>
                <a:latin typeface="Times New Roman" pitchFamily="18" charset="0"/>
              </a:rPr>
              <a:t>Interface Units</a:t>
            </a:r>
            <a:r>
              <a:rPr lang="en-US" sz="2800" smtClean="0">
                <a:solidFill>
                  <a:schemeClr val="tx1">
                    <a:lumMod val="85000"/>
                    <a:lumOff val="15000"/>
                  </a:schemeClr>
                </a:solidFill>
                <a:latin typeface="Times New Roman" pitchFamily="18" charset="0"/>
              </a:rPr>
              <a:t> because they interface between the processor bus and the peripheral devices.</a:t>
            </a:r>
          </a:p>
          <a:p>
            <a:pPr marL="365760" indent="-365760" algn="just" fontAlgn="auto">
              <a:lnSpc>
                <a:spcPct val="90000"/>
              </a:lnSpc>
              <a:spcAft>
                <a:spcPts val="0"/>
              </a:spcAft>
              <a:defRPr/>
            </a:pPr>
            <a:endParaRPr lang="en-US" smtClean="0">
              <a:solidFill>
                <a:schemeClr val="tx1">
                  <a:lumMod val="85000"/>
                  <a:lumOff val="15000"/>
                </a:schemeClr>
              </a:solidFill>
            </a:endParaRPr>
          </a:p>
        </p:txBody>
      </p:sp>
      <p:sp>
        <p:nvSpPr>
          <p:cNvPr id="18435" name="Rectangle 2"/>
          <p:cNvSpPr>
            <a:spLocks noGrp="1" noChangeArrowheads="1"/>
          </p:cNvSpPr>
          <p:nvPr>
            <p:ph type="title"/>
          </p:nvPr>
        </p:nvSpPr>
        <p:spPr/>
        <p:txBody>
          <a:bodyPr/>
          <a:lstStyle/>
          <a:p>
            <a:r>
              <a:rPr lang="en-US" smtClean="0">
                <a:latin typeface="Times New Roman" pitchFamily="18" charset="0"/>
              </a:rPr>
              <a:t>Input - Output Interface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A6BA4E-CDAE-4DEF-A7CA-99055C502B84}" type="slidenum">
              <a:rPr lang="en-US" smtClean="0"/>
              <a:pPr/>
              <a:t>15</a:t>
            </a:fld>
            <a:endParaRPr lang="en-US"/>
          </a:p>
        </p:txBody>
      </p:sp>
      <p:pic>
        <p:nvPicPr>
          <p:cNvPr id="3" name="Content Placeholder 3" descr="ContentMeanAcornbarnacle-size_restricted.gif"/>
          <p:cNvPicPr>
            <a:picLocks noChangeAspect="1"/>
          </p:cNvPicPr>
          <p:nvPr/>
        </p:nvPicPr>
        <p:blipFill>
          <a:blip r:embed="rId2"/>
          <a:stretch>
            <a:fillRect/>
          </a:stretch>
        </p:blipFill>
        <p:spPr>
          <a:xfrm>
            <a:off x="2095500" y="2005806"/>
            <a:ext cx="4953000" cy="3714750"/>
          </a:xfrm>
          <a:prstGeom prst="rect">
            <a:avLst/>
          </a:prstGeom>
        </p:spPr>
      </p:pic>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rtlCol="0">
            <a:normAutofit fontScale="92500" lnSpcReduction="20000"/>
          </a:bodyPr>
          <a:lstStyle/>
          <a:p>
            <a:pPr marL="365760" indent="-365760" algn="just" fontAlgn="auto">
              <a:lnSpc>
                <a:spcPct val="150000"/>
              </a:lnSpc>
              <a:spcAft>
                <a:spcPts val="0"/>
              </a:spcAft>
              <a:buFont typeface="Wingdings" pitchFamily="2" charset="2"/>
              <a:buNone/>
              <a:defRPr/>
            </a:pPr>
            <a:r>
              <a:rPr lang="en-US" sz="2800" dirty="0" smtClean="0">
                <a:solidFill>
                  <a:schemeClr val="tx1">
                    <a:lumMod val="85000"/>
                    <a:lumOff val="15000"/>
                  </a:schemeClr>
                </a:solidFill>
                <a:latin typeface="Times New Roman" pitchFamily="18" charset="0"/>
              </a:rPr>
              <a:t>     It defines the typical link between the processor and several peripherals. The I/O Bus consists of </a:t>
            </a:r>
            <a:r>
              <a:rPr lang="en-US" sz="2800" b="1" dirty="0" smtClean="0">
                <a:solidFill>
                  <a:schemeClr val="tx1">
                    <a:lumMod val="85000"/>
                    <a:lumOff val="15000"/>
                  </a:schemeClr>
                </a:solidFill>
                <a:latin typeface="Times New Roman" pitchFamily="18" charset="0"/>
              </a:rPr>
              <a:t>data lines, address lines</a:t>
            </a:r>
            <a:r>
              <a:rPr lang="en-US" sz="2800" dirty="0" smtClean="0">
                <a:solidFill>
                  <a:schemeClr val="tx1">
                    <a:lumMod val="85000"/>
                    <a:lumOff val="15000"/>
                  </a:schemeClr>
                </a:solidFill>
                <a:latin typeface="Times New Roman" pitchFamily="18" charset="0"/>
              </a:rPr>
              <a:t> and </a:t>
            </a:r>
            <a:r>
              <a:rPr lang="en-US" sz="2800" b="1" dirty="0" smtClean="0">
                <a:solidFill>
                  <a:schemeClr val="tx1">
                    <a:lumMod val="85000"/>
                    <a:lumOff val="15000"/>
                  </a:schemeClr>
                </a:solidFill>
                <a:latin typeface="Times New Roman" pitchFamily="18" charset="0"/>
              </a:rPr>
              <a:t>control lines</a:t>
            </a:r>
            <a:r>
              <a:rPr lang="en-US" sz="2800" dirty="0" smtClean="0">
                <a:solidFill>
                  <a:schemeClr val="tx1">
                    <a:lumMod val="85000"/>
                    <a:lumOff val="15000"/>
                  </a:schemeClr>
                </a:solidFill>
                <a:latin typeface="Times New Roman" pitchFamily="18" charset="0"/>
              </a:rPr>
              <a:t>. </a:t>
            </a:r>
          </a:p>
          <a:p>
            <a:pPr marL="365760" indent="-365760" algn="just" fontAlgn="auto">
              <a:lnSpc>
                <a:spcPct val="150000"/>
              </a:lnSpc>
              <a:spcAft>
                <a:spcPts val="0"/>
              </a:spcAft>
              <a:buFont typeface="Wingdings" pitchFamily="2" charset="2"/>
              <a:buNone/>
              <a:defRPr/>
            </a:pPr>
            <a:r>
              <a:rPr lang="en-US" sz="2800" dirty="0" smtClean="0">
                <a:solidFill>
                  <a:schemeClr val="tx1">
                    <a:lumMod val="85000"/>
                    <a:lumOff val="15000"/>
                  </a:schemeClr>
                </a:solidFill>
                <a:latin typeface="Times New Roman" pitchFamily="18" charset="0"/>
              </a:rPr>
              <a:t>    The I/O bus from the processor is attached to all peripherals interface. To communicate with a particular device, the processor places a device address on address lines.</a:t>
            </a:r>
          </a:p>
          <a:p>
            <a:pPr marL="365760" indent="-365760" algn="just" fontAlgn="auto">
              <a:lnSpc>
                <a:spcPct val="125000"/>
              </a:lnSpc>
              <a:spcAft>
                <a:spcPts val="0"/>
              </a:spcAft>
              <a:buFont typeface="Wingdings" pitchFamily="2" charset="2"/>
              <a:buNone/>
              <a:defRPr/>
            </a:pPr>
            <a:r>
              <a:rPr lang="en-US" dirty="0" smtClean="0">
                <a:solidFill>
                  <a:schemeClr val="tx1">
                    <a:lumMod val="85000"/>
                    <a:lumOff val="15000"/>
                  </a:schemeClr>
                </a:solidFill>
                <a:latin typeface="Times New Roman" pitchFamily="18" charset="0"/>
              </a:rPr>
              <a:t>	</a:t>
            </a:r>
          </a:p>
        </p:txBody>
      </p:sp>
      <p:sp>
        <p:nvSpPr>
          <p:cNvPr id="19459" name="Rectangle 2"/>
          <p:cNvSpPr>
            <a:spLocks noGrp="1" noChangeArrowheads="1"/>
          </p:cNvSpPr>
          <p:nvPr>
            <p:ph type="title"/>
          </p:nvPr>
        </p:nvSpPr>
        <p:spPr>
          <a:xfrm>
            <a:off x="688975" y="457200"/>
            <a:ext cx="7756525" cy="1054100"/>
          </a:xfrm>
        </p:spPr>
        <p:txBody>
          <a:bodyPr>
            <a:normAutofit fontScale="90000"/>
          </a:bodyPr>
          <a:lstStyle/>
          <a:p>
            <a:r>
              <a:rPr lang="en-US" sz="5200" smtClean="0">
                <a:latin typeface="Times New Roman" pitchFamily="18" charset="0"/>
              </a:rPr>
              <a:t>I/O BUS and Interface Module</a:t>
            </a: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rtlCol="0">
            <a:normAutofit fontScale="77500" lnSpcReduction="20000"/>
          </a:bodyPr>
          <a:lstStyle/>
          <a:p>
            <a:pPr marL="365760" indent="-365760" algn="just" fontAlgn="auto">
              <a:lnSpc>
                <a:spcPct val="150000"/>
              </a:lnSpc>
              <a:spcAft>
                <a:spcPts val="0"/>
              </a:spcAft>
              <a:buFont typeface="Wingdings" pitchFamily="2" charset="2"/>
              <a:buNone/>
              <a:defRPr/>
            </a:pPr>
            <a:r>
              <a:rPr lang="en-US" dirty="0" smtClean="0">
                <a:solidFill>
                  <a:schemeClr val="tx1">
                    <a:lumMod val="85000"/>
                    <a:lumOff val="15000"/>
                  </a:schemeClr>
                </a:solidFill>
                <a:latin typeface="Times New Roman" pitchFamily="18" charset="0"/>
              </a:rPr>
              <a:t>    Each Interface </a:t>
            </a:r>
            <a:r>
              <a:rPr lang="en-US" b="1" dirty="0" smtClean="0">
                <a:solidFill>
                  <a:schemeClr val="tx1">
                    <a:lumMod val="85000"/>
                    <a:lumOff val="15000"/>
                  </a:schemeClr>
                </a:solidFill>
                <a:latin typeface="Times New Roman" pitchFamily="18" charset="0"/>
              </a:rPr>
              <a:t>decodes</a:t>
            </a:r>
            <a:r>
              <a:rPr lang="en-US" dirty="0" smtClean="0">
                <a:solidFill>
                  <a:schemeClr val="tx1">
                    <a:lumMod val="85000"/>
                    <a:lumOff val="15000"/>
                  </a:schemeClr>
                </a:solidFill>
                <a:latin typeface="Times New Roman" pitchFamily="18" charset="0"/>
              </a:rPr>
              <a:t> the address and control received from the I/O bus, interprets them for peripherals and provides signals for the </a:t>
            </a:r>
            <a:r>
              <a:rPr lang="en-US" b="1" dirty="0" smtClean="0">
                <a:solidFill>
                  <a:schemeClr val="tx1">
                    <a:lumMod val="85000"/>
                    <a:lumOff val="15000"/>
                  </a:schemeClr>
                </a:solidFill>
                <a:latin typeface="Times New Roman" pitchFamily="18" charset="0"/>
              </a:rPr>
              <a:t>peripheral controller</a:t>
            </a:r>
            <a:r>
              <a:rPr lang="en-US" dirty="0" smtClean="0">
                <a:solidFill>
                  <a:schemeClr val="tx1">
                    <a:lumMod val="85000"/>
                    <a:lumOff val="15000"/>
                  </a:schemeClr>
                </a:solidFill>
                <a:latin typeface="Times New Roman" pitchFamily="18" charset="0"/>
              </a:rPr>
              <a:t>. </a:t>
            </a:r>
          </a:p>
          <a:p>
            <a:pPr marL="365760" indent="-365760" algn="just" fontAlgn="auto">
              <a:lnSpc>
                <a:spcPct val="150000"/>
              </a:lnSpc>
              <a:spcAft>
                <a:spcPts val="0"/>
              </a:spcAft>
              <a:buFont typeface="Wingdings" pitchFamily="2" charset="2"/>
              <a:buNone/>
              <a:defRPr/>
            </a:pPr>
            <a:r>
              <a:rPr lang="en-US" dirty="0" smtClean="0">
                <a:solidFill>
                  <a:schemeClr val="tx1">
                    <a:lumMod val="85000"/>
                    <a:lumOff val="15000"/>
                  </a:schemeClr>
                </a:solidFill>
                <a:latin typeface="Times New Roman" pitchFamily="18" charset="0"/>
              </a:rPr>
              <a:t>It is also synchronizes the data flow and supervises the transfer between peripheral and processor. Each peripheral has its own controller. </a:t>
            </a:r>
            <a:r>
              <a:rPr lang="en-US" b="1" dirty="0" smtClean="0">
                <a:solidFill>
                  <a:schemeClr val="tx1">
                    <a:lumMod val="85000"/>
                    <a:lumOff val="15000"/>
                  </a:schemeClr>
                </a:solidFill>
                <a:latin typeface="Times New Roman" pitchFamily="18" charset="0"/>
              </a:rPr>
              <a:t>For example</a:t>
            </a:r>
            <a:r>
              <a:rPr lang="en-US" dirty="0" smtClean="0">
                <a:solidFill>
                  <a:schemeClr val="tx1">
                    <a:lumMod val="85000"/>
                    <a:lumOff val="15000"/>
                  </a:schemeClr>
                </a:solidFill>
                <a:latin typeface="Times New Roman" pitchFamily="18" charset="0"/>
              </a:rPr>
              <a:t>, the printer controller  controls the paper motion, the print timing.</a:t>
            </a:r>
          </a:p>
          <a:p>
            <a:pPr marL="365760" indent="-365760" algn="just" fontAlgn="auto">
              <a:lnSpc>
                <a:spcPct val="90000"/>
              </a:lnSpc>
              <a:spcAft>
                <a:spcPts val="0"/>
              </a:spcAft>
              <a:defRPr/>
            </a:pPr>
            <a:endParaRPr lang="en-US" dirty="0" smtClean="0">
              <a:solidFill>
                <a:schemeClr val="tx1">
                  <a:lumMod val="85000"/>
                  <a:lumOff val="15000"/>
                </a:schemeClr>
              </a:solidFill>
            </a:endParaRPr>
          </a:p>
        </p:txBody>
      </p:sp>
      <p:sp>
        <p:nvSpPr>
          <p:cNvPr id="20483" name="Rectangle 2"/>
          <p:cNvSpPr>
            <a:spLocks noGrp="1" noChangeArrowheads="1"/>
          </p:cNvSpPr>
          <p:nvPr>
            <p:ph type="title"/>
          </p:nvPr>
        </p:nvSpPr>
        <p:spPr>
          <a:xfrm>
            <a:off x="688975" y="457200"/>
            <a:ext cx="7756525" cy="1054100"/>
          </a:xfrm>
        </p:spPr>
        <p:txBody>
          <a:bodyPr/>
          <a:lstStyle/>
          <a:p>
            <a:r>
              <a:rPr lang="en-US" smtClean="0">
                <a:latin typeface="Times New Roman" pitchFamily="18" charset="0"/>
              </a:rPr>
              <a:t>I/O BUS and Interface Module</a:t>
            </a: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533400" y="2057400"/>
            <a:ext cx="8382000" cy="5029200"/>
          </a:xfrm>
        </p:spPr>
        <p:txBody>
          <a:bodyPr/>
          <a:lstStyle/>
          <a:p>
            <a:pPr marL="660400" indent="-660400" algn="just">
              <a:buFont typeface="Wingdings" pitchFamily="2" charset="2"/>
              <a:buNone/>
            </a:pPr>
            <a:r>
              <a:rPr lang="en-US" sz="2800" smtClean="0">
                <a:latin typeface="Times New Roman" pitchFamily="18" charset="0"/>
              </a:rPr>
              <a:t>     </a:t>
            </a:r>
          </a:p>
          <a:p>
            <a:pPr marL="660400" indent="-660400" algn="just">
              <a:buFont typeface="Wingdings" pitchFamily="2" charset="2"/>
              <a:buNone/>
            </a:pPr>
            <a:r>
              <a:rPr lang="en-US" sz="2800" smtClean="0">
                <a:latin typeface="Times New Roman" pitchFamily="18" charset="0"/>
              </a:rPr>
              <a:t>    The control lines are referred as an I/O command. The  commands are as following:</a:t>
            </a:r>
          </a:p>
          <a:p>
            <a:pPr marL="660400" indent="-660400" algn="just">
              <a:buFont typeface="Wingdings" pitchFamily="2" charset="2"/>
              <a:buNone/>
            </a:pPr>
            <a:r>
              <a:rPr lang="en-US" sz="2800" b="1" u="sng" smtClean="0">
                <a:latin typeface="Times New Roman" pitchFamily="18" charset="0"/>
              </a:rPr>
              <a:t>Control command-</a:t>
            </a:r>
            <a:r>
              <a:rPr lang="en-US" sz="2800" smtClean="0">
                <a:latin typeface="Times New Roman" pitchFamily="18" charset="0"/>
              </a:rPr>
              <a:t> A control command is issued to activate the peripheral and to inform it what to do.</a:t>
            </a:r>
          </a:p>
          <a:p>
            <a:pPr marL="660400" indent="-660400" algn="just">
              <a:buFont typeface="Wingdings" pitchFamily="2" charset="2"/>
              <a:buNone/>
            </a:pPr>
            <a:r>
              <a:rPr lang="en-US" sz="2800" b="1" u="sng" smtClean="0">
                <a:latin typeface="Times New Roman" pitchFamily="18" charset="0"/>
              </a:rPr>
              <a:t>Status command-</a:t>
            </a:r>
            <a:r>
              <a:rPr lang="en-US" sz="2800" smtClean="0">
                <a:latin typeface="Times New Roman" pitchFamily="18" charset="0"/>
              </a:rPr>
              <a:t> A status command is used to test various status conditions in the interface and the peripheral.</a:t>
            </a:r>
            <a:endParaRPr lang="en-US" sz="2800" b="1" u="sng" smtClean="0">
              <a:latin typeface="Times New Roman" pitchFamily="18" charset="0"/>
            </a:endParaRPr>
          </a:p>
          <a:p>
            <a:pPr marL="660400" indent="-660400" algn="just">
              <a:buFont typeface="Wingdings" pitchFamily="2" charset="2"/>
              <a:buNone/>
            </a:pPr>
            <a:endParaRPr lang="en-US" sz="2800" smtClean="0">
              <a:latin typeface="Times New Roman" pitchFamily="18" charset="0"/>
            </a:endParaRPr>
          </a:p>
        </p:txBody>
      </p:sp>
      <p:sp>
        <p:nvSpPr>
          <p:cNvPr id="21507" name="Rectangle 2"/>
          <p:cNvSpPr>
            <a:spLocks noGrp="1" noChangeArrowheads="1"/>
          </p:cNvSpPr>
          <p:nvPr>
            <p:ph type="title"/>
          </p:nvPr>
        </p:nvSpPr>
        <p:spPr>
          <a:xfrm>
            <a:off x="688975" y="381000"/>
            <a:ext cx="7756525" cy="1054100"/>
          </a:xfrm>
        </p:spPr>
        <p:txBody>
          <a:bodyPr/>
          <a:lstStyle/>
          <a:p>
            <a:r>
              <a:rPr lang="en-US" smtClean="0">
                <a:latin typeface="Times New Roman" pitchFamily="18" charset="0"/>
              </a:rPr>
              <a:t>I/O BUS and Interface Module</a:t>
            </a: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698500" y="2247900"/>
            <a:ext cx="8293100" cy="4610100"/>
          </a:xfrm>
        </p:spPr>
        <p:txBody>
          <a:bodyPr/>
          <a:lstStyle/>
          <a:p>
            <a:pPr marL="812800" indent="-812800" algn="just">
              <a:buFontTx/>
              <a:buNone/>
            </a:pPr>
            <a:r>
              <a:rPr lang="en-US" sz="2800" b="1" u="sng" smtClean="0">
                <a:latin typeface="Times New Roman" pitchFamily="18" charset="0"/>
              </a:rPr>
              <a:t>Output data command-</a:t>
            </a:r>
            <a:r>
              <a:rPr lang="en-US" sz="2800" smtClean="0">
                <a:latin typeface="Times New Roman" pitchFamily="18" charset="0"/>
              </a:rPr>
              <a:t> </a:t>
            </a:r>
          </a:p>
          <a:p>
            <a:pPr marL="812800" indent="-812800" algn="ctr">
              <a:buFontTx/>
              <a:buNone/>
            </a:pPr>
            <a:r>
              <a:rPr lang="en-US" sz="2800" smtClean="0">
                <a:latin typeface="Times New Roman" pitchFamily="18" charset="0"/>
              </a:rPr>
              <a:t>A data output command causes the interface to respond by transferring data from the bus into one of its registers.</a:t>
            </a:r>
          </a:p>
          <a:p>
            <a:pPr marL="812800" indent="-812800" algn="just">
              <a:buFontTx/>
              <a:buNone/>
            </a:pPr>
            <a:r>
              <a:rPr lang="en-US" sz="2800" b="1" u="sng" smtClean="0">
                <a:latin typeface="Times New Roman" pitchFamily="18" charset="0"/>
              </a:rPr>
              <a:t>Input data command-</a:t>
            </a:r>
            <a:r>
              <a:rPr lang="en-US" sz="2800" smtClean="0">
                <a:latin typeface="Times New Roman" pitchFamily="18" charset="0"/>
              </a:rPr>
              <a:t> </a:t>
            </a:r>
          </a:p>
          <a:p>
            <a:pPr marL="812800" indent="-812800" algn="ctr">
              <a:buFontTx/>
              <a:buNone/>
            </a:pPr>
            <a:r>
              <a:rPr lang="en-US" sz="2800" smtClean="0">
                <a:latin typeface="Times New Roman" pitchFamily="18" charset="0"/>
              </a:rPr>
              <a:t>The data input command is the opposite of the data output. In this case the interface receives on item of data from the peripheral and places it in its buffer register.</a:t>
            </a:r>
            <a:endParaRPr lang="en-US" sz="2800" b="1" u="sng" smtClean="0">
              <a:latin typeface="Times New Roman" pitchFamily="18" charset="0"/>
            </a:endParaRPr>
          </a:p>
        </p:txBody>
      </p:sp>
      <p:sp>
        <p:nvSpPr>
          <p:cNvPr id="22531" name="Rectangle 2"/>
          <p:cNvSpPr>
            <a:spLocks noGrp="1" noChangeArrowheads="1"/>
          </p:cNvSpPr>
          <p:nvPr>
            <p:ph type="title"/>
          </p:nvPr>
        </p:nvSpPr>
        <p:spPr/>
        <p:txBody>
          <a:bodyPr>
            <a:normAutofit fontScale="90000"/>
          </a:bodyPr>
          <a:lstStyle/>
          <a:p>
            <a:r>
              <a:rPr lang="en-US" sz="5200" smtClean="0">
                <a:latin typeface="Times New Roman" pitchFamily="18" charset="0"/>
              </a:rPr>
              <a:t>I/O BUS and Interface Module</a:t>
            </a: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838200" y="2057400"/>
            <a:ext cx="8305800" cy="4741863"/>
            <a:chOff x="432" y="672"/>
            <a:chExt cx="5328" cy="3300"/>
          </a:xfrm>
        </p:grpSpPr>
        <p:sp>
          <p:nvSpPr>
            <p:cNvPr id="23556" name="Rectangle 4"/>
            <p:cNvSpPr>
              <a:spLocks noChangeArrowheads="1"/>
            </p:cNvSpPr>
            <p:nvPr/>
          </p:nvSpPr>
          <p:spPr bwMode="auto">
            <a:xfrm>
              <a:off x="4080" y="2016"/>
              <a:ext cx="1008" cy="384"/>
            </a:xfrm>
            <a:prstGeom prst="rect">
              <a:avLst/>
            </a:prstGeom>
            <a:noFill/>
            <a:ln w="28575">
              <a:solidFill>
                <a:schemeClr val="tx1"/>
              </a:solidFill>
              <a:miter lim="800000"/>
              <a:headEnd/>
              <a:tailEnd/>
            </a:ln>
          </p:spPr>
          <p:txBody>
            <a:bodyPr wrap="none" anchor="ctr"/>
            <a:lstStyle/>
            <a:p>
              <a:endParaRPr lang="en-US"/>
            </a:p>
          </p:txBody>
        </p:sp>
        <p:sp>
          <p:nvSpPr>
            <p:cNvPr id="23557" name="Rectangle 3"/>
            <p:cNvSpPr>
              <a:spLocks noChangeArrowheads="1"/>
            </p:cNvSpPr>
            <p:nvPr/>
          </p:nvSpPr>
          <p:spPr bwMode="auto">
            <a:xfrm>
              <a:off x="1776" y="2016"/>
              <a:ext cx="1008" cy="384"/>
            </a:xfrm>
            <a:prstGeom prst="rect">
              <a:avLst/>
            </a:prstGeom>
            <a:noFill/>
            <a:ln w="28575">
              <a:solidFill>
                <a:schemeClr val="tx1"/>
              </a:solidFill>
              <a:miter lim="800000"/>
              <a:headEnd/>
              <a:tailEnd/>
            </a:ln>
          </p:spPr>
          <p:txBody>
            <a:bodyPr wrap="none" anchor="ctr"/>
            <a:lstStyle/>
            <a:p>
              <a:endParaRPr lang="en-US"/>
            </a:p>
          </p:txBody>
        </p:sp>
        <p:sp>
          <p:nvSpPr>
            <p:cNvPr id="23558" name="Rectangle 5"/>
            <p:cNvSpPr>
              <a:spLocks noChangeArrowheads="1"/>
            </p:cNvSpPr>
            <p:nvPr/>
          </p:nvSpPr>
          <p:spPr bwMode="auto">
            <a:xfrm>
              <a:off x="2928" y="2016"/>
              <a:ext cx="1008" cy="384"/>
            </a:xfrm>
            <a:prstGeom prst="rect">
              <a:avLst/>
            </a:prstGeom>
            <a:noFill/>
            <a:ln w="28575">
              <a:solidFill>
                <a:schemeClr val="tx1"/>
              </a:solidFill>
              <a:miter lim="800000"/>
              <a:headEnd/>
              <a:tailEnd/>
            </a:ln>
          </p:spPr>
          <p:txBody>
            <a:bodyPr wrap="none" anchor="ctr"/>
            <a:lstStyle/>
            <a:p>
              <a:endParaRPr lang="en-US"/>
            </a:p>
          </p:txBody>
        </p:sp>
        <p:sp>
          <p:nvSpPr>
            <p:cNvPr id="23559" name="Rectangle 7"/>
            <p:cNvSpPr>
              <a:spLocks noChangeArrowheads="1"/>
            </p:cNvSpPr>
            <p:nvPr/>
          </p:nvSpPr>
          <p:spPr bwMode="auto">
            <a:xfrm>
              <a:off x="432" y="672"/>
              <a:ext cx="1200" cy="1056"/>
            </a:xfrm>
            <a:prstGeom prst="rect">
              <a:avLst/>
            </a:prstGeom>
            <a:noFill/>
            <a:ln w="38100">
              <a:solidFill>
                <a:schemeClr val="tx1"/>
              </a:solidFill>
              <a:miter lim="800000"/>
              <a:headEnd/>
              <a:tailEnd/>
            </a:ln>
          </p:spPr>
          <p:txBody>
            <a:bodyPr wrap="none" anchor="ctr"/>
            <a:lstStyle/>
            <a:p>
              <a:endParaRPr lang="en-US"/>
            </a:p>
          </p:txBody>
        </p:sp>
        <p:sp>
          <p:nvSpPr>
            <p:cNvPr id="23560" name="Line 8"/>
            <p:cNvSpPr>
              <a:spLocks noChangeShapeType="1"/>
            </p:cNvSpPr>
            <p:nvPr/>
          </p:nvSpPr>
          <p:spPr bwMode="auto">
            <a:xfrm>
              <a:off x="1635" y="864"/>
              <a:ext cx="3501" cy="1"/>
            </a:xfrm>
            <a:prstGeom prst="line">
              <a:avLst/>
            </a:prstGeom>
            <a:noFill/>
            <a:ln w="28575">
              <a:solidFill>
                <a:schemeClr val="tx1"/>
              </a:solidFill>
              <a:round/>
              <a:headEnd/>
              <a:tailEnd/>
            </a:ln>
          </p:spPr>
          <p:txBody>
            <a:bodyPr/>
            <a:lstStyle/>
            <a:p>
              <a:endParaRPr lang="en-US"/>
            </a:p>
          </p:txBody>
        </p:sp>
        <p:sp>
          <p:nvSpPr>
            <p:cNvPr id="23561" name="Line 9"/>
            <p:cNvSpPr>
              <a:spLocks noChangeShapeType="1"/>
            </p:cNvSpPr>
            <p:nvPr/>
          </p:nvSpPr>
          <p:spPr bwMode="auto">
            <a:xfrm>
              <a:off x="1635" y="1200"/>
              <a:ext cx="3501" cy="1"/>
            </a:xfrm>
            <a:prstGeom prst="line">
              <a:avLst/>
            </a:prstGeom>
            <a:noFill/>
            <a:ln w="28575">
              <a:solidFill>
                <a:schemeClr val="tx1"/>
              </a:solidFill>
              <a:round/>
              <a:headEnd/>
              <a:tailEnd/>
            </a:ln>
          </p:spPr>
          <p:txBody>
            <a:bodyPr/>
            <a:lstStyle/>
            <a:p>
              <a:endParaRPr lang="en-US"/>
            </a:p>
          </p:txBody>
        </p:sp>
        <p:sp>
          <p:nvSpPr>
            <p:cNvPr id="23562" name="Line 10"/>
            <p:cNvSpPr>
              <a:spLocks noChangeShapeType="1"/>
            </p:cNvSpPr>
            <p:nvPr/>
          </p:nvSpPr>
          <p:spPr bwMode="auto">
            <a:xfrm>
              <a:off x="1635" y="1536"/>
              <a:ext cx="3501" cy="1"/>
            </a:xfrm>
            <a:prstGeom prst="line">
              <a:avLst/>
            </a:prstGeom>
            <a:noFill/>
            <a:ln w="28575">
              <a:solidFill>
                <a:schemeClr val="tx1"/>
              </a:solidFill>
              <a:round/>
              <a:headEnd/>
              <a:tailEnd/>
            </a:ln>
          </p:spPr>
          <p:txBody>
            <a:bodyPr/>
            <a:lstStyle/>
            <a:p>
              <a:endParaRPr lang="en-US"/>
            </a:p>
          </p:txBody>
        </p:sp>
        <p:sp>
          <p:nvSpPr>
            <p:cNvPr id="23563" name="Text Box 11"/>
            <p:cNvSpPr txBox="1">
              <a:spLocks noChangeArrowheads="1"/>
            </p:cNvSpPr>
            <p:nvPr/>
          </p:nvSpPr>
          <p:spPr bwMode="auto">
            <a:xfrm>
              <a:off x="577" y="1007"/>
              <a:ext cx="911" cy="255"/>
            </a:xfrm>
            <a:prstGeom prst="rect">
              <a:avLst/>
            </a:prstGeom>
            <a:noFill/>
            <a:ln w="9525">
              <a:noFill/>
              <a:miter lim="800000"/>
              <a:headEnd/>
              <a:tailEnd/>
            </a:ln>
          </p:spPr>
          <p:txBody>
            <a:bodyPr>
              <a:spAutoFit/>
            </a:bodyPr>
            <a:lstStyle/>
            <a:p>
              <a:pPr algn="ctr">
                <a:spcBef>
                  <a:spcPct val="50000"/>
                </a:spcBef>
              </a:pPr>
              <a:r>
                <a:rPr lang="en-US" b="1"/>
                <a:t>Processor</a:t>
              </a:r>
            </a:p>
          </p:txBody>
        </p:sp>
        <p:sp>
          <p:nvSpPr>
            <p:cNvPr id="23564" name="Line 12"/>
            <p:cNvSpPr>
              <a:spLocks noChangeShapeType="1"/>
            </p:cNvSpPr>
            <p:nvPr/>
          </p:nvSpPr>
          <p:spPr bwMode="auto">
            <a:xfrm>
              <a:off x="1968" y="1536"/>
              <a:ext cx="0" cy="480"/>
            </a:xfrm>
            <a:prstGeom prst="line">
              <a:avLst/>
            </a:prstGeom>
            <a:noFill/>
            <a:ln w="28575">
              <a:solidFill>
                <a:schemeClr val="tx1"/>
              </a:solidFill>
              <a:round/>
              <a:headEnd/>
              <a:tailEnd/>
            </a:ln>
          </p:spPr>
          <p:txBody>
            <a:bodyPr/>
            <a:lstStyle/>
            <a:p>
              <a:endParaRPr lang="en-US"/>
            </a:p>
          </p:txBody>
        </p:sp>
        <p:sp>
          <p:nvSpPr>
            <p:cNvPr id="23565" name="Line 13"/>
            <p:cNvSpPr>
              <a:spLocks noChangeShapeType="1"/>
            </p:cNvSpPr>
            <p:nvPr/>
          </p:nvSpPr>
          <p:spPr bwMode="auto">
            <a:xfrm>
              <a:off x="4272" y="1536"/>
              <a:ext cx="0" cy="480"/>
            </a:xfrm>
            <a:prstGeom prst="line">
              <a:avLst/>
            </a:prstGeom>
            <a:noFill/>
            <a:ln w="28575">
              <a:solidFill>
                <a:schemeClr val="tx1"/>
              </a:solidFill>
              <a:round/>
              <a:headEnd/>
              <a:tailEnd/>
            </a:ln>
          </p:spPr>
          <p:txBody>
            <a:bodyPr/>
            <a:lstStyle/>
            <a:p>
              <a:endParaRPr lang="en-US"/>
            </a:p>
          </p:txBody>
        </p:sp>
        <p:sp>
          <p:nvSpPr>
            <p:cNvPr id="23566" name="Line 14"/>
            <p:cNvSpPr>
              <a:spLocks noChangeShapeType="1"/>
            </p:cNvSpPr>
            <p:nvPr/>
          </p:nvSpPr>
          <p:spPr bwMode="auto">
            <a:xfrm>
              <a:off x="3120" y="1536"/>
              <a:ext cx="0" cy="480"/>
            </a:xfrm>
            <a:prstGeom prst="line">
              <a:avLst/>
            </a:prstGeom>
            <a:noFill/>
            <a:ln w="28575">
              <a:solidFill>
                <a:schemeClr val="tx1"/>
              </a:solidFill>
              <a:round/>
              <a:headEnd/>
              <a:tailEnd/>
            </a:ln>
          </p:spPr>
          <p:txBody>
            <a:bodyPr/>
            <a:lstStyle/>
            <a:p>
              <a:endParaRPr lang="en-US"/>
            </a:p>
          </p:txBody>
        </p:sp>
        <p:sp>
          <p:nvSpPr>
            <p:cNvPr id="23567" name="Line 15"/>
            <p:cNvSpPr>
              <a:spLocks noChangeShapeType="1"/>
            </p:cNvSpPr>
            <p:nvPr/>
          </p:nvSpPr>
          <p:spPr bwMode="auto">
            <a:xfrm>
              <a:off x="2256" y="1200"/>
              <a:ext cx="0" cy="816"/>
            </a:xfrm>
            <a:prstGeom prst="line">
              <a:avLst/>
            </a:prstGeom>
            <a:noFill/>
            <a:ln w="38100">
              <a:solidFill>
                <a:schemeClr val="tx1"/>
              </a:solidFill>
              <a:round/>
              <a:headEnd/>
              <a:tailEnd/>
            </a:ln>
          </p:spPr>
          <p:txBody>
            <a:bodyPr/>
            <a:lstStyle/>
            <a:p>
              <a:endParaRPr lang="en-US"/>
            </a:p>
          </p:txBody>
        </p:sp>
        <p:sp>
          <p:nvSpPr>
            <p:cNvPr id="23568" name="Line 16"/>
            <p:cNvSpPr>
              <a:spLocks noChangeShapeType="1"/>
            </p:cNvSpPr>
            <p:nvPr/>
          </p:nvSpPr>
          <p:spPr bwMode="auto">
            <a:xfrm>
              <a:off x="4512" y="1200"/>
              <a:ext cx="0" cy="816"/>
            </a:xfrm>
            <a:prstGeom prst="line">
              <a:avLst/>
            </a:prstGeom>
            <a:noFill/>
            <a:ln w="38100">
              <a:solidFill>
                <a:schemeClr val="tx1"/>
              </a:solidFill>
              <a:round/>
              <a:headEnd/>
              <a:tailEnd/>
            </a:ln>
          </p:spPr>
          <p:txBody>
            <a:bodyPr/>
            <a:lstStyle/>
            <a:p>
              <a:endParaRPr lang="en-US"/>
            </a:p>
          </p:txBody>
        </p:sp>
        <p:sp>
          <p:nvSpPr>
            <p:cNvPr id="23569" name="Line 17"/>
            <p:cNvSpPr>
              <a:spLocks noChangeShapeType="1"/>
            </p:cNvSpPr>
            <p:nvPr/>
          </p:nvSpPr>
          <p:spPr bwMode="auto">
            <a:xfrm>
              <a:off x="3408" y="1200"/>
              <a:ext cx="0" cy="816"/>
            </a:xfrm>
            <a:prstGeom prst="line">
              <a:avLst/>
            </a:prstGeom>
            <a:noFill/>
            <a:ln w="38100">
              <a:solidFill>
                <a:schemeClr val="tx1"/>
              </a:solidFill>
              <a:round/>
              <a:headEnd/>
              <a:tailEnd/>
            </a:ln>
          </p:spPr>
          <p:txBody>
            <a:bodyPr/>
            <a:lstStyle/>
            <a:p>
              <a:endParaRPr lang="en-US"/>
            </a:p>
          </p:txBody>
        </p:sp>
        <p:sp>
          <p:nvSpPr>
            <p:cNvPr id="23570" name="Line 18"/>
            <p:cNvSpPr>
              <a:spLocks noChangeShapeType="1"/>
            </p:cNvSpPr>
            <p:nvPr/>
          </p:nvSpPr>
          <p:spPr bwMode="auto">
            <a:xfrm>
              <a:off x="2496" y="864"/>
              <a:ext cx="0" cy="1152"/>
            </a:xfrm>
            <a:prstGeom prst="line">
              <a:avLst/>
            </a:prstGeom>
            <a:noFill/>
            <a:ln w="38100">
              <a:solidFill>
                <a:schemeClr val="tx1"/>
              </a:solidFill>
              <a:round/>
              <a:headEnd/>
              <a:tailEnd/>
            </a:ln>
          </p:spPr>
          <p:txBody>
            <a:bodyPr/>
            <a:lstStyle/>
            <a:p>
              <a:endParaRPr lang="en-US"/>
            </a:p>
          </p:txBody>
        </p:sp>
        <p:sp>
          <p:nvSpPr>
            <p:cNvPr id="23571" name="Line 19"/>
            <p:cNvSpPr>
              <a:spLocks noChangeShapeType="1"/>
            </p:cNvSpPr>
            <p:nvPr/>
          </p:nvSpPr>
          <p:spPr bwMode="auto">
            <a:xfrm>
              <a:off x="4800" y="864"/>
              <a:ext cx="0" cy="1152"/>
            </a:xfrm>
            <a:prstGeom prst="line">
              <a:avLst/>
            </a:prstGeom>
            <a:noFill/>
            <a:ln w="38100">
              <a:solidFill>
                <a:schemeClr val="tx1"/>
              </a:solidFill>
              <a:round/>
              <a:headEnd/>
              <a:tailEnd/>
            </a:ln>
          </p:spPr>
          <p:txBody>
            <a:bodyPr/>
            <a:lstStyle/>
            <a:p>
              <a:endParaRPr lang="en-US"/>
            </a:p>
          </p:txBody>
        </p:sp>
        <p:sp>
          <p:nvSpPr>
            <p:cNvPr id="23572" name="Line 20"/>
            <p:cNvSpPr>
              <a:spLocks noChangeShapeType="1"/>
            </p:cNvSpPr>
            <p:nvPr/>
          </p:nvSpPr>
          <p:spPr bwMode="auto">
            <a:xfrm>
              <a:off x="3696" y="864"/>
              <a:ext cx="0" cy="1152"/>
            </a:xfrm>
            <a:prstGeom prst="line">
              <a:avLst/>
            </a:prstGeom>
            <a:noFill/>
            <a:ln w="38100">
              <a:solidFill>
                <a:schemeClr val="tx1"/>
              </a:solidFill>
              <a:round/>
              <a:headEnd/>
              <a:tailEnd/>
            </a:ln>
          </p:spPr>
          <p:txBody>
            <a:bodyPr/>
            <a:lstStyle/>
            <a:p>
              <a:endParaRPr lang="en-US"/>
            </a:p>
          </p:txBody>
        </p:sp>
        <p:sp>
          <p:nvSpPr>
            <p:cNvPr id="23573" name="Oval 21"/>
            <p:cNvSpPr>
              <a:spLocks noChangeArrowheads="1"/>
            </p:cNvSpPr>
            <p:nvPr/>
          </p:nvSpPr>
          <p:spPr bwMode="auto">
            <a:xfrm>
              <a:off x="2208" y="1152"/>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74" name="Oval 22"/>
            <p:cNvSpPr>
              <a:spLocks noChangeArrowheads="1"/>
            </p:cNvSpPr>
            <p:nvPr/>
          </p:nvSpPr>
          <p:spPr bwMode="auto">
            <a:xfrm>
              <a:off x="2448" y="816"/>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75" name="Oval 23"/>
            <p:cNvSpPr>
              <a:spLocks noChangeArrowheads="1"/>
            </p:cNvSpPr>
            <p:nvPr/>
          </p:nvSpPr>
          <p:spPr bwMode="auto">
            <a:xfrm>
              <a:off x="3360" y="1152"/>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76" name="Oval 24"/>
            <p:cNvSpPr>
              <a:spLocks noChangeArrowheads="1"/>
            </p:cNvSpPr>
            <p:nvPr/>
          </p:nvSpPr>
          <p:spPr bwMode="auto">
            <a:xfrm>
              <a:off x="3072" y="1488"/>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77" name="Oval 25"/>
            <p:cNvSpPr>
              <a:spLocks noChangeArrowheads="1"/>
            </p:cNvSpPr>
            <p:nvPr/>
          </p:nvSpPr>
          <p:spPr bwMode="auto">
            <a:xfrm>
              <a:off x="4224" y="1536"/>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78" name="Oval 26"/>
            <p:cNvSpPr>
              <a:spLocks noChangeArrowheads="1"/>
            </p:cNvSpPr>
            <p:nvPr/>
          </p:nvSpPr>
          <p:spPr bwMode="auto">
            <a:xfrm>
              <a:off x="4464" y="1200"/>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79" name="Oval 27"/>
            <p:cNvSpPr>
              <a:spLocks noChangeArrowheads="1"/>
            </p:cNvSpPr>
            <p:nvPr/>
          </p:nvSpPr>
          <p:spPr bwMode="auto">
            <a:xfrm>
              <a:off x="4752" y="816"/>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80" name="Oval 28"/>
            <p:cNvSpPr>
              <a:spLocks noChangeArrowheads="1"/>
            </p:cNvSpPr>
            <p:nvPr/>
          </p:nvSpPr>
          <p:spPr bwMode="auto">
            <a:xfrm>
              <a:off x="3648" y="816"/>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81" name="Oval 29"/>
            <p:cNvSpPr>
              <a:spLocks noChangeArrowheads="1"/>
            </p:cNvSpPr>
            <p:nvPr/>
          </p:nvSpPr>
          <p:spPr bwMode="auto">
            <a:xfrm>
              <a:off x="1920" y="1488"/>
              <a:ext cx="96" cy="48"/>
            </a:xfrm>
            <a:prstGeom prst="ellipse">
              <a:avLst/>
            </a:prstGeom>
            <a:solidFill>
              <a:schemeClr val="tx2"/>
            </a:solidFill>
            <a:ln w="9525">
              <a:solidFill>
                <a:schemeClr val="tx1"/>
              </a:solidFill>
              <a:round/>
              <a:headEnd/>
              <a:tailEnd/>
            </a:ln>
          </p:spPr>
          <p:txBody>
            <a:bodyPr wrap="none" anchor="ctr"/>
            <a:lstStyle/>
            <a:p>
              <a:endParaRPr lang="en-US"/>
            </a:p>
          </p:txBody>
        </p:sp>
        <p:sp>
          <p:nvSpPr>
            <p:cNvPr id="23582" name="Rectangle 30"/>
            <p:cNvSpPr>
              <a:spLocks noChangeArrowheads="1"/>
            </p:cNvSpPr>
            <p:nvPr/>
          </p:nvSpPr>
          <p:spPr bwMode="auto">
            <a:xfrm>
              <a:off x="1776" y="2688"/>
              <a:ext cx="960" cy="864"/>
            </a:xfrm>
            <a:prstGeom prst="rect">
              <a:avLst/>
            </a:prstGeom>
            <a:noFill/>
            <a:ln w="28575">
              <a:solidFill>
                <a:schemeClr val="tx1"/>
              </a:solidFill>
              <a:miter lim="800000"/>
              <a:headEnd/>
              <a:tailEnd/>
            </a:ln>
          </p:spPr>
          <p:txBody>
            <a:bodyPr wrap="none" anchor="ctr"/>
            <a:lstStyle/>
            <a:p>
              <a:endParaRPr lang="en-US"/>
            </a:p>
          </p:txBody>
        </p:sp>
        <p:sp>
          <p:nvSpPr>
            <p:cNvPr id="23583" name="Rectangle 31"/>
            <p:cNvSpPr>
              <a:spLocks noChangeArrowheads="1"/>
            </p:cNvSpPr>
            <p:nvPr/>
          </p:nvSpPr>
          <p:spPr bwMode="auto">
            <a:xfrm>
              <a:off x="2928" y="2688"/>
              <a:ext cx="960" cy="864"/>
            </a:xfrm>
            <a:prstGeom prst="rect">
              <a:avLst/>
            </a:prstGeom>
            <a:noFill/>
            <a:ln w="28575">
              <a:solidFill>
                <a:schemeClr val="tx1"/>
              </a:solidFill>
              <a:miter lim="800000"/>
              <a:headEnd/>
              <a:tailEnd/>
            </a:ln>
          </p:spPr>
          <p:txBody>
            <a:bodyPr wrap="none" anchor="ctr"/>
            <a:lstStyle/>
            <a:p>
              <a:endParaRPr lang="en-US"/>
            </a:p>
          </p:txBody>
        </p:sp>
        <p:sp>
          <p:nvSpPr>
            <p:cNvPr id="23584" name="Rectangle 32"/>
            <p:cNvSpPr>
              <a:spLocks noChangeArrowheads="1"/>
            </p:cNvSpPr>
            <p:nvPr/>
          </p:nvSpPr>
          <p:spPr bwMode="auto">
            <a:xfrm>
              <a:off x="4080" y="2688"/>
              <a:ext cx="960" cy="864"/>
            </a:xfrm>
            <a:prstGeom prst="rect">
              <a:avLst/>
            </a:prstGeom>
            <a:noFill/>
            <a:ln w="28575">
              <a:solidFill>
                <a:schemeClr val="tx1"/>
              </a:solidFill>
              <a:miter lim="800000"/>
              <a:headEnd/>
              <a:tailEnd/>
            </a:ln>
          </p:spPr>
          <p:txBody>
            <a:bodyPr wrap="none" anchor="ctr"/>
            <a:lstStyle/>
            <a:p>
              <a:endParaRPr lang="en-US"/>
            </a:p>
          </p:txBody>
        </p:sp>
        <p:sp>
          <p:nvSpPr>
            <p:cNvPr id="23585" name="Line 33"/>
            <p:cNvSpPr>
              <a:spLocks noChangeShapeType="1"/>
            </p:cNvSpPr>
            <p:nvPr/>
          </p:nvSpPr>
          <p:spPr bwMode="auto">
            <a:xfrm>
              <a:off x="3408" y="2400"/>
              <a:ext cx="0" cy="288"/>
            </a:xfrm>
            <a:prstGeom prst="line">
              <a:avLst/>
            </a:prstGeom>
            <a:noFill/>
            <a:ln w="28575">
              <a:solidFill>
                <a:schemeClr val="tx1"/>
              </a:solidFill>
              <a:round/>
              <a:headEnd/>
              <a:tailEnd/>
            </a:ln>
          </p:spPr>
          <p:txBody>
            <a:bodyPr/>
            <a:lstStyle/>
            <a:p>
              <a:endParaRPr lang="en-US"/>
            </a:p>
          </p:txBody>
        </p:sp>
        <p:sp>
          <p:nvSpPr>
            <p:cNvPr id="23586" name="Line 34"/>
            <p:cNvSpPr>
              <a:spLocks noChangeShapeType="1"/>
            </p:cNvSpPr>
            <p:nvPr/>
          </p:nvSpPr>
          <p:spPr bwMode="auto">
            <a:xfrm>
              <a:off x="2256" y="2400"/>
              <a:ext cx="0" cy="288"/>
            </a:xfrm>
            <a:prstGeom prst="line">
              <a:avLst/>
            </a:prstGeom>
            <a:noFill/>
            <a:ln w="28575">
              <a:solidFill>
                <a:schemeClr val="tx1"/>
              </a:solidFill>
              <a:round/>
              <a:headEnd/>
              <a:tailEnd/>
            </a:ln>
          </p:spPr>
          <p:txBody>
            <a:bodyPr/>
            <a:lstStyle/>
            <a:p>
              <a:endParaRPr lang="en-US"/>
            </a:p>
          </p:txBody>
        </p:sp>
        <p:sp>
          <p:nvSpPr>
            <p:cNvPr id="23587" name="Line 35"/>
            <p:cNvSpPr>
              <a:spLocks noChangeShapeType="1"/>
            </p:cNvSpPr>
            <p:nvPr/>
          </p:nvSpPr>
          <p:spPr bwMode="auto">
            <a:xfrm>
              <a:off x="4560" y="2400"/>
              <a:ext cx="0" cy="288"/>
            </a:xfrm>
            <a:prstGeom prst="line">
              <a:avLst/>
            </a:prstGeom>
            <a:noFill/>
            <a:ln w="28575">
              <a:solidFill>
                <a:schemeClr val="tx1"/>
              </a:solidFill>
              <a:round/>
              <a:headEnd/>
              <a:tailEnd/>
            </a:ln>
          </p:spPr>
          <p:txBody>
            <a:bodyPr/>
            <a:lstStyle/>
            <a:p>
              <a:endParaRPr lang="en-US"/>
            </a:p>
          </p:txBody>
        </p:sp>
        <p:sp>
          <p:nvSpPr>
            <p:cNvPr id="23588" name="Text Box 36"/>
            <p:cNvSpPr txBox="1">
              <a:spLocks noChangeArrowheads="1"/>
            </p:cNvSpPr>
            <p:nvPr/>
          </p:nvSpPr>
          <p:spPr bwMode="auto">
            <a:xfrm>
              <a:off x="1873" y="2063"/>
              <a:ext cx="815" cy="255"/>
            </a:xfrm>
            <a:prstGeom prst="rect">
              <a:avLst/>
            </a:prstGeom>
            <a:noFill/>
            <a:ln w="9525">
              <a:noFill/>
              <a:miter lim="800000"/>
              <a:headEnd/>
              <a:tailEnd/>
            </a:ln>
          </p:spPr>
          <p:txBody>
            <a:bodyPr>
              <a:spAutoFit/>
            </a:bodyPr>
            <a:lstStyle/>
            <a:p>
              <a:pPr>
                <a:spcBef>
                  <a:spcPct val="50000"/>
                </a:spcBef>
              </a:pPr>
              <a:r>
                <a:rPr lang="en-US" b="1"/>
                <a:t>Interface</a:t>
              </a:r>
            </a:p>
          </p:txBody>
        </p:sp>
        <p:sp>
          <p:nvSpPr>
            <p:cNvPr id="23589" name="Text Box 37"/>
            <p:cNvSpPr txBox="1">
              <a:spLocks noChangeArrowheads="1"/>
            </p:cNvSpPr>
            <p:nvPr/>
          </p:nvSpPr>
          <p:spPr bwMode="auto">
            <a:xfrm>
              <a:off x="3025" y="2063"/>
              <a:ext cx="814" cy="255"/>
            </a:xfrm>
            <a:prstGeom prst="rect">
              <a:avLst/>
            </a:prstGeom>
            <a:noFill/>
            <a:ln w="9525">
              <a:noFill/>
              <a:miter lim="800000"/>
              <a:headEnd/>
              <a:tailEnd/>
            </a:ln>
          </p:spPr>
          <p:txBody>
            <a:bodyPr>
              <a:spAutoFit/>
            </a:bodyPr>
            <a:lstStyle/>
            <a:p>
              <a:pPr>
                <a:spcBef>
                  <a:spcPct val="50000"/>
                </a:spcBef>
              </a:pPr>
              <a:r>
                <a:rPr lang="en-US" b="1"/>
                <a:t>Interface</a:t>
              </a:r>
            </a:p>
          </p:txBody>
        </p:sp>
        <p:sp>
          <p:nvSpPr>
            <p:cNvPr id="23590" name="Text Box 38"/>
            <p:cNvSpPr txBox="1">
              <a:spLocks noChangeArrowheads="1"/>
            </p:cNvSpPr>
            <p:nvPr/>
          </p:nvSpPr>
          <p:spPr bwMode="auto">
            <a:xfrm>
              <a:off x="4177" y="2063"/>
              <a:ext cx="815" cy="255"/>
            </a:xfrm>
            <a:prstGeom prst="rect">
              <a:avLst/>
            </a:prstGeom>
            <a:noFill/>
            <a:ln w="9525">
              <a:noFill/>
              <a:miter lim="800000"/>
              <a:headEnd/>
              <a:tailEnd/>
            </a:ln>
          </p:spPr>
          <p:txBody>
            <a:bodyPr>
              <a:spAutoFit/>
            </a:bodyPr>
            <a:lstStyle/>
            <a:p>
              <a:pPr>
                <a:spcBef>
                  <a:spcPct val="50000"/>
                </a:spcBef>
              </a:pPr>
              <a:r>
                <a:rPr lang="en-US" b="1"/>
                <a:t>Interface</a:t>
              </a:r>
            </a:p>
          </p:txBody>
        </p:sp>
        <p:sp>
          <p:nvSpPr>
            <p:cNvPr id="23591" name="Text Box 39"/>
            <p:cNvSpPr txBox="1">
              <a:spLocks noChangeArrowheads="1"/>
            </p:cNvSpPr>
            <p:nvPr/>
          </p:nvSpPr>
          <p:spPr bwMode="auto">
            <a:xfrm>
              <a:off x="1872" y="2785"/>
              <a:ext cx="720" cy="745"/>
            </a:xfrm>
            <a:prstGeom prst="rect">
              <a:avLst/>
            </a:prstGeom>
            <a:noFill/>
            <a:ln w="9525">
              <a:noFill/>
              <a:miter lim="800000"/>
              <a:headEnd/>
              <a:tailEnd/>
            </a:ln>
          </p:spPr>
          <p:txBody>
            <a:bodyPr>
              <a:spAutoFit/>
            </a:bodyPr>
            <a:lstStyle/>
            <a:p>
              <a:pPr algn="ctr">
                <a:spcBef>
                  <a:spcPct val="50000"/>
                </a:spcBef>
              </a:pPr>
              <a:r>
                <a:rPr lang="en-US" sz="1600" b="1"/>
                <a:t>Keyboard and display terminal</a:t>
              </a:r>
            </a:p>
          </p:txBody>
        </p:sp>
        <p:sp>
          <p:nvSpPr>
            <p:cNvPr id="23592" name="Text Box 40"/>
            <p:cNvSpPr txBox="1">
              <a:spLocks noChangeArrowheads="1"/>
            </p:cNvSpPr>
            <p:nvPr/>
          </p:nvSpPr>
          <p:spPr bwMode="auto">
            <a:xfrm>
              <a:off x="3073" y="2929"/>
              <a:ext cx="671" cy="255"/>
            </a:xfrm>
            <a:prstGeom prst="rect">
              <a:avLst/>
            </a:prstGeom>
            <a:noFill/>
            <a:ln w="9525">
              <a:noFill/>
              <a:miter lim="800000"/>
              <a:headEnd/>
              <a:tailEnd/>
            </a:ln>
          </p:spPr>
          <p:txBody>
            <a:bodyPr>
              <a:spAutoFit/>
            </a:bodyPr>
            <a:lstStyle/>
            <a:p>
              <a:pPr algn="ctr">
                <a:spcBef>
                  <a:spcPct val="50000"/>
                </a:spcBef>
              </a:pPr>
              <a:r>
                <a:rPr lang="en-US" b="1" dirty="0"/>
                <a:t>Printer</a:t>
              </a:r>
            </a:p>
          </p:txBody>
        </p:sp>
        <p:sp>
          <p:nvSpPr>
            <p:cNvPr id="23593" name="Text Box 41"/>
            <p:cNvSpPr txBox="1">
              <a:spLocks noChangeArrowheads="1"/>
            </p:cNvSpPr>
            <p:nvPr/>
          </p:nvSpPr>
          <p:spPr bwMode="auto">
            <a:xfrm>
              <a:off x="4176" y="2929"/>
              <a:ext cx="768" cy="446"/>
            </a:xfrm>
            <a:prstGeom prst="rect">
              <a:avLst/>
            </a:prstGeom>
            <a:noFill/>
            <a:ln w="9525">
              <a:noFill/>
              <a:miter lim="800000"/>
              <a:headEnd/>
              <a:tailEnd/>
            </a:ln>
          </p:spPr>
          <p:txBody>
            <a:bodyPr>
              <a:spAutoFit/>
            </a:bodyPr>
            <a:lstStyle/>
            <a:p>
              <a:pPr algn="ctr">
                <a:spcBef>
                  <a:spcPct val="50000"/>
                </a:spcBef>
              </a:pPr>
              <a:r>
                <a:rPr lang="en-US" b="1"/>
                <a:t>Magnetic disk</a:t>
              </a:r>
            </a:p>
          </p:txBody>
        </p:sp>
        <p:sp>
          <p:nvSpPr>
            <p:cNvPr id="23594" name="Text Box 42"/>
            <p:cNvSpPr txBox="1">
              <a:spLocks noChangeArrowheads="1"/>
            </p:cNvSpPr>
            <p:nvPr/>
          </p:nvSpPr>
          <p:spPr bwMode="auto">
            <a:xfrm>
              <a:off x="5184" y="720"/>
              <a:ext cx="480" cy="255"/>
            </a:xfrm>
            <a:prstGeom prst="rect">
              <a:avLst/>
            </a:prstGeom>
            <a:noFill/>
            <a:ln w="9525">
              <a:noFill/>
              <a:miter lim="800000"/>
              <a:headEnd/>
              <a:tailEnd/>
            </a:ln>
          </p:spPr>
          <p:txBody>
            <a:bodyPr>
              <a:spAutoFit/>
            </a:bodyPr>
            <a:lstStyle/>
            <a:p>
              <a:pPr>
                <a:spcBef>
                  <a:spcPct val="50000"/>
                </a:spcBef>
              </a:pPr>
              <a:r>
                <a:rPr lang="en-US" b="1">
                  <a:latin typeface="Times New Roman" pitchFamily="18" charset="0"/>
                </a:rPr>
                <a:t>Data</a:t>
              </a:r>
            </a:p>
          </p:txBody>
        </p:sp>
        <p:sp>
          <p:nvSpPr>
            <p:cNvPr id="23595" name="Text Box 43"/>
            <p:cNvSpPr txBox="1">
              <a:spLocks noChangeArrowheads="1"/>
            </p:cNvSpPr>
            <p:nvPr/>
          </p:nvSpPr>
          <p:spPr bwMode="auto">
            <a:xfrm>
              <a:off x="5184" y="1056"/>
              <a:ext cx="576" cy="235"/>
            </a:xfrm>
            <a:prstGeom prst="rect">
              <a:avLst/>
            </a:prstGeom>
            <a:noFill/>
            <a:ln w="9525">
              <a:noFill/>
              <a:miter lim="800000"/>
              <a:headEnd/>
              <a:tailEnd/>
            </a:ln>
          </p:spPr>
          <p:txBody>
            <a:bodyPr>
              <a:spAutoFit/>
            </a:bodyPr>
            <a:lstStyle/>
            <a:p>
              <a:pPr>
                <a:spcBef>
                  <a:spcPct val="50000"/>
                </a:spcBef>
              </a:pPr>
              <a:r>
                <a:rPr lang="en-US" sz="1600" b="1">
                  <a:latin typeface="Times New Roman" pitchFamily="18" charset="0"/>
                </a:rPr>
                <a:t>Address</a:t>
              </a:r>
            </a:p>
          </p:txBody>
        </p:sp>
        <p:sp>
          <p:nvSpPr>
            <p:cNvPr id="23596" name="Text Box 44"/>
            <p:cNvSpPr txBox="1">
              <a:spLocks noChangeArrowheads="1"/>
            </p:cNvSpPr>
            <p:nvPr/>
          </p:nvSpPr>
          <p:spPr bwMode="auto">
            <a:xfrm>
              <a:off x="5184" y="1392"/>
              <a:ext cx="576" cy="235"/>
            </a:xfrm>
            <a:prstGeom prst="rect">
              <a:avLst/>
            </a:prstGeom>
            <a:noFill/>
            <a:ln w="9525">
              <a:noFill/>
              <a:miter lim="800000"/>
              <a:headEnd/>
              <a:tailEnd/>
            </a:ln>
          </p:spPr>
          <p:txBody>
            <a:bodyPr>
              <a:spAutoFit/>
            </a:bodyPr>
            <a:lstStyle/>
            <a:p>
              <a:pPr>
                <a:spcBef>
                  <a:spcPct val="50000"/>
                </a:spcBef>
              </a:pPr>
              <a:r>
                <a:rPr lang="en-US" sz="1600" b="1">
                  <a:latin typeface="Times New Roman" pitchFamily="18" charset="0"/>
                </a:rPr>
                <a:t>Control</a:t>
              </a:r>
            </a:p>
          </p:txBody>
        </p:sp>
        <p:sp>
          <p:nvSpPr>
            <p:cNvPr id="23597" name="Text Box 45"/>
            <p:cNvSpPr txBox="1">
              <a:spLocks noChangeArrowheads="1"/>
            </p:cNvSpPr>
            <p:nvPr/>
          </p:nvSpPr>
          <p:spPr bwMode="auto">
            <a:xfrm>
              <a:off x="1060" y="3696"/>
              <a:ext cx="4220" cy="276"/>
            </a:xfrm>
            <a:prstGeom prst="rect">
              <a:avLst/>
            </a:prstGeom>
            <a:noFill/>
            <a:ln w="9525">
              <a:noFill/>
              <a:miter lim="800000"/>
              <a:headEnd/>
              <a:tailEnd/>
            </a:ln>
          </p:spPr>
          <p:txBody>
            <a:bodyPr>
              <a:spAutoFit/>
            </a:bodyPr>
            <a:lstStyle/>
            <a:p>
              <a:pPr algn="ctr">
                <a:spcBef>
                  <a:spcPct val="50000"/>
                </a:spcBef>
              </a:pPr>
              <a:r>
                <a:rPr lang="en-US" sz="2000" b="1" u="sng">
                  <a:latin typeface="Times New Roman" pitchFamily="18" charset="0"/>
                </a:rPr>
                <a:t>Connection of I/O bus to input-output devices</a:t>
              </a:r>
            </a:p>
          </p:txBody>
        </p:sp>
      </p:grpSp>
      <p:sp>
        <p:nvSpPr>
          <p:cNvPr id="23555" name="Rectangle 47"/>
          <p:cNvSpPr>
            <a:spLocks noGrp="1" noChangeArrowheads="1"/>
          </p:cNvSpPr>
          <p:nvPr>
            <p:ph type="title"/>
          </p:nvPr>
        </p:nvSpPr>
        <p:spPr/>
        <p:txBody>
          <a:bodyPr>
            <a:normAutofit fontScale="90000"/>
          </a:bodyPr>
          <a:lstStyle/>
          <a:p>
            <a:r>
              <a:rPr lang="en-US" sz="5200" smtClean="0">
                <a:latin typeface="Times New Roman" pitchFamily="18" charset="0"/>
              </a:rPr>
              <a:t>I/O BUS and Interface Module</a:t>
            </a: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381000" y="2362200"/>
            <a:ext cx="8458200" cy="4343400"/>
          </a:xfrm>
        </p:spPr>
        <p:txBody>
          <a:bodyPr/>
          <a:lstStyle/>
          <a:p>
            <a:pPr algn="just">
              <a:lnSpc>
                <a:spcPct val="135000"/>
              </a:lnSpc>
              <a:spcBef>
                <a:spcPct val="15000"/>
              </a:spcBef>
              <a:spcAft>
                <a:spcPct val="15000"/>
              </a:spcAft>
              <a:buFont typeface="Wingdings" pitchFamily="2" charset="2"/>
              <a:buNone/>
            </a:pPr>
            <a:r>
              <a:rPr lang="en-US" sz="2100" smtClean="0">
                <a:latin typeface="Times New Roman" pitchFamily="18" charset="0"/>
              </a:rPr>
              <a:t>    To communicate with I/O, the processor must communicate with the memory unit. Like the I/O bus, the memory bus contains data, address and read/write control lines. There are 3 ways that computer buses can be used to communicate with memory and I/O: </a:t>
            </a:r>
          </a:p>
          <a:p>
            <a:pPr algn="just">
              <a:lnSpc>
                <a:spcPct val="135000"/>
              </a:lnSpc>
              <a:spcBef>
                <a:spcPct val="15000"/>
              </a:spcBef>
              <a:spcAft>
                <a:spcPct val="15000"/>
              </a:spcAft>
              <a:buFont typeface="Wingdings" pitchFamily="2" charset="2"/>
              <a:buNone/>
            </a:pPr>
            <a:r>
              <a:rPr lang="en-US" sz="2100" smtClean="0">
                <a:latin typeface="Times New Roman" pitchFamily="18" charset="0"/>
              </a:rPr>
              <a:t>     </a:t>
            </a:r>
            <a:r>
              <a:rPr lang="en-US" sz="2100" b="1" smtClean="0">
                <a:latin typeface="Times New Roman" pitchFamily="18" charset="0"/>
              </a:rPr>
              <a:t>i.</a:t>
            </a:r>
            <a:r>
              <a:rPr lang="en-US" sz="2100" smtClean="0">
                <a:latin typeface="Times New Roman" pitchFamily="18" charset="0"/>
              </a:rPr>
              <a:t>   Use two Separate buses , one for memory and other for I/O.</a:t>
            </a:r>
          </a:p>
          <a:p>
            <a:pPr algn="just">
              <a:lnSpc>
                <a:spcPct val="135000"/>
              </a:lnSpc>
              <a:spcBef>
                <a:spcPct val="15000"/>
              </a:spcBef>
              <a:spcAft>
                <a:spcPct val="15000"/>
              </a:spcAft>
              <a:buFont typeface="Wingdings" pitchFamily="2" charset="2"/>
              <a:buNone/>
            </a:pPr>
            <a:r>
              <a:rPr lang="en-US" sz="2100" smtClean="0">
                <a:latin typeface="Times New Roman" pitchFamily="18" charset="0"/>
              </a:rPr>
              <a:t>     </a:t>
            </a:r>
            <a:r>
              <a:rPr lang="en-US" sz="2100" b="1" smtClean="0">
                <a:latin typeface="Times New Roman" pitchFamily="18" charset="0"/>
              </a:rPr>
              <a:t>ii.</a:t>
            </a:r>
            <a:r>
              <a:rPr lang="en-US" sz="2100" smtClean="0">
                <a:latin typeface="Times New Roman" pitchFamily="18" charset="0"/>
              </a:rPr>
              <a:t> Use one common bus for both memory and I/O but separate                    	control lines for each.</a:t>
            </a:r>
          </a:p>
          <a:p>
            <a:pPr algn="just">
              <a:lnSpc>
                <a:spcPct val="135000"/>
              </a:lnSpc>
              <a:spcBef>
                <a:spcPct val="15000"/>
              </a:spcBef>
              <a:spcAft>
                <a:spcPct val="15000"/>
              </a:spcAft>
              <a:buFont typeface="Wingdings" pitchFamily="2" charset="2"/>
              <a:buNone/>
            </a:pPr>
            <a:r>
              <a:rPr lang="en-US" sz="2100" smtClean="0">
                <a:latin typeface="Times New Roman" pitchFamily="18" charset="0"/>
              </a:rPr>
              <a:t>     </a:t>
            </a:r>
            <a:r>
              <a:rPr lang="en-US" sz="2100" b="1" smtClean="0">
                <a:latin typeface="Times New Roman" pitchFamily="18" charset="0"/>
              </a:rPr>
              <a:t>iii.</a:t>
            </a:r>
            <a:r>
              <a:rPr lang="en-US" sz="2100" smtClean="0">
                <a:latin typeface="Times New Roman" pitchFamily="18" charset="0"/>
              </a:rPr>
              <a:t> Use one common bus for memory and I/O with common control lines.</a:t>
            </a:r>
          </a:p>
          <a:p>
            <a:pPr algn="just">
              <a:lnSpc>
                <a:spcPct val="80000"/>
              </a:lnSpc>
              <a:buFont typeface="Wingdings" pitchFamily="2" charset="2"/>
              <a:buNone/>
            </a:pPr>
            <a:endParaRPr lang="en-US" sz="2100" smtClean="0">
              <a:latin typeface="Times New Roman" pitchFamily="18" charset="0"/>
            </a:endParaRPr>
          </a:p>
        </p:txBody>
      </p:sp>
      <p:sp>
        <p:nvSpPr>
          <p:cNvPr id="24579" name="Rectangle 2"/>
          <p:cNvSpPr>
            <a:spLocks noGrp="1" noChangeArrowheads="1"/>
          </p:cNvSpPr>
          <p:nvPr>
            <p:ph type="title"/>
          </p:nvPr>
        </p:nvSpPr>
        <p:spPr>
          <a:xfrm>
            <a:off x="457200" y="457200"/>
            <a:ext cx="8153400" cy="990600"/>
          </a:xfrm>
        </p:spPr>
        <p:txBody>
          <a:bodyPr/>
          <a:lstStyle/>
          <a:p>
            <a:r>
              <a:rPr lang="en-US" smtClean="0">
                <a:latin typeface="Times New Roman" pitchFamily="18" charset="0"/>
              </a:rPr>
              <a:t>I/O Versus Memory Bus</a:t>
            </a: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107504" y="2924944"/>
            <a:ext cx="8686800" cy="1752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The ARM Architecture</a:t>
            </a:r>
            <a:endParaRPr lang="en-US" dirty="0"/>
          </a:p>
        </p:txBody>
      </p:sp>
      <p:sp>
        <p:nvSpPr>
          <p:cNvPr id="3" name="Slide Number Placeholder 2"/>
          <p:cNvSpPr>
            <a:spLocks noGrp="1"/>
          </p:cNvSpPr>
          <p:nvPr>
            <p:ph type="sldNum" sz="quarter" idx="12"/>
          </p:nvPr>
        </p:nvSpPr>
        <p:spPr/>
        <p:txBody>
          <a:bodyPr/>
          <a:lstStyle/>
          <a:p>
            <a:fld id="{A1A6BA4E-CDAE-4DEF-A7CA-99055C502B84}" type="slidenum">
              <a:rPr lang="en-US" smtClean="0"/>
              <a:pPr/>
              <a:t>156</a:t>
            </a:fld>
            <a:endParaRPr lang="en-US"/>
          </a:p>
        </p:txBody>
      </p:sp>
    </p:spTree>
    <p:extLst>
      <p:ext uri="{BB962C8B-B14F-4D97-AF65-F5344CB8AC3E}">
        <p14:creationId xmlns:p14="http://schemas.microsoft.com/office/powerpoint/2010/main" val="178132160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building_scan_for_Wendy"/>
          <p:cNvPicPr>
            <a:picLocks noChangeAspect="1" noChangeArrowheads="1"/>
          </p:cNvPicPr>
          <p:nvPr/>
        </p:nvPicPr>
        <p:blipFill>
          <a:blip r:embed="rId3"/>
          <a:srcRect/>
          <a:stretch>
            <a:fillRect/>
          </a:stretch>
        </p:blipFill>
        <p:spPr bwMode="auto">
          <a:xfrm>
            <a:off x="5559425" y="2319338"/>
            <a:ext cx="3489325" cy="3576637"/>
          </a:xfrm>
          <a:prstGeom prst="rect">
            <a:avLst/>
          </a:prstGeom>
          <a:noFill/>
        </p:spPr>
      </p:pic>
      <p:sp>
        <p:nvSpPr>
          <p:cNvPr id="91138" name="Rectangle 2"/>
          <p:cNvSpPr>
            <a:spLocks noGrp="1" noChangeArrowheads="1"/>
          </p:cNvSpPr>
          <p:nvPr>
            <p:ph type="title"/>
          </p:nvPr>
        </p:nvSpPr>
        <p:spPr>
          <a:xfrm>
            <a:off x="323528" y="1052736"/>
            <a:ext cx="8229600" cy="710952"/>
          </a:xfrm>
          <a:noFill/>
          <a:ln/>
        </p:spPr>
        <p:txBody>
          <a:bodyPr lIns="92075" tIns="46038" rIns="92075" bIns="46038">
            <a:normAutofit fontScale="90000"/>
          </a:bodyPr>
          <a:lstStyle/>
          <a:p>
            <a:r>
              <a:rPr lang="en-US" dirty="0"/>
              <a:t>ARM Ltd</a:t>
            </a:r>
          </a:p>
        </p:txBody>
      </p:sp>
      <p:sp>
        <p:nvSpPr>
          <p:cNvPr id="91139" name="Rectangle 3"/>
          <p:cNvSpPr>
            <a:spLocks noGrp="1" noChangeArrowheads="1"/>
          </p:cNvSpPr>
          <p:nvPr>
            <p:ph idx="1"/>
          </p:nvPr>
        </p:nvSpPr>
        <p:spPr>
          <a:xfrm>
            <a:off x="10723" y="1916832"/>
            <a:ext cx="5611813" cy="4572000"/>
          </a:xfrm>
          <a:noFill/>
          <a:ln/>
        </p:spPr>
        <p:txBody>
          <a:bodyPr lIns="92075" tIns="46038" rIns="92075" bIns="46038" anchorCtr="1">
            <a:normAutofit fontScale="92500" lnSpcReduction="10000"/>
          </a:bodyPr>
          <a:lstStyle/>
          <a:p>
            <a:r>
              <a:rPr lang="en-US" dirty="0"/>
              <a:t>Founded in November 1990</a:t>
            </a:r>
          </a:p>
          <a:p>
            <a:r>
              <a:rPr lang="en-US" dirty="0" smtClean="0"/>
              <a:t>An </a:t>
            </a:r>
            <a:r>
              <a:rPr lang="en-US" b="1" dirty="0" smtClean="0"/>
              <a:t>ARM processor</a:t>
            </a:r>
            <a:r>
              <a:rPr lang="en-US" dirty="0" smtClean="0"/>
              <a:t> is one of a family of CPUs based on the RISC (reduced instruction set computer) </a:t>
            </a:r>
            <a:r>
              <a:rPr lang="en-US" b="1" dirty="0" smtClean="0"/>
              <a:t>architecture</a:t>
            </a:r>
            <a:r>
              <a:rPr lang="en-US" dirty="0" smtClean="0"/>
              <a:t> developed by Advanced RISC Machines (</a:t>
            </a:r>
            <a:r>
              <a:rPr lang="en-US" b="1" dirty="0" smtClean="0"/>
              <a:t>ARM</a:t>
            </a:r>
            <a:r>
              <a:rPr lang="en-US" dirty="0" smtClean="0"/>
              <a:t>)</a:t>
            </a:r>
          </a:p>
          <a:p>
            <a:pPr>
              <a:buNone/>
            </a:pPr>
            <a:endParaRPr lang="en-US" dirty="0" smtClean="0"/>
          </a:p>
          <a:p>
            <a:r>
              <a:rPr lang="en-US" dirty="0" smtClean="0"/>
              <a:t>Designs </a:t>
            </a:r>
            <a:r>
              <a:rPr lang="en-US" dirty="0"/>
              <a:t>the ARM range of RISC processor </a:t>
            </a:r>
            <a:r>
              <a:rPr lang="en-US" dirty="0" smtClean="0"/>
              <a:t>cores</a:t>
            </a:r>
          </a:p>
          <a:p>
            <a:endParaRPr lang="en-US" dirty="0"/>
          </a:p>
          <a:p>
            <a:endParaRPr lang="en-US"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157</a:t>
            </a:fld>
            <a:endParaRPr lang="en-US"/>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1165224" y="1208029"/>
            <a:ext cx="6811963" cy="900113"/>
          </a:xfrm>
          <a:noFill/>
          <a:ln/>
        </p:spPr>
        <p:txBody>
          <a:bodyPr lIns="92075" tIns="46038" rIns="92075" bIns="46038"/>
          <a:lstStyle/>
          <a:p>
            <a:r>
              <a:rPr lang="en-US" dirty="0"/>
              <a:t>ARM Partnership Model</a:t>
            </a:r>
          </a:p>
        </p:txBody>
      </p:sp>
      <p:pic>
        <p:nvPicPr>
          <p:cNvPr id="279556" name="Picture 4" descr="partner map"/>
          <p:cNvPicPr>
            <a:picLocks noChangeAspect="1" noChangeArrowheads="1"/>
          </p:cNvPicPr>
          <p:nvPr/>
        </p:nvPicPr>
        <p:blipFill>
          <a:blip r:embed="rId3"/>
          <a:srcRect/>
          <a:stretch>
            <a:fillRect/>
          </a:stretch>
        </p:blipFill>
        <p:spPr bwMode="gray">
          <a:xfrm>
            <a:off x="284163" y="2132856"/>
            <a:ext cx="8574087" cy="4294932"/>
          </a:xfrm>
          <a:prstGeom prst="rect">
            <a:avLst/>
          </a:prstGeom>
          <a:noFill/>
        </p:spPr>
      </p:pic>
      <p:sp>
        <p:nvSpPr>
          <p:cNvPr id="2" name="Slide Number Placeholder 1"/>
          <p:cNvSpPr>
            <a:spLocks noGrp="1"/>
          </p:cNvSpPr>
          <p:nvPr>
            <p:ph type="sldNum" sz="quarter" idx="12"/>
          </p:nvPr>
        </p:nvSpPr>
        <p:spPr/>
        <p:txBody>
          <a:bodyPr/>
          <a:lstStyle/>
          <a:p>
            <a:fld id="{A1A6BA4E-CDAE-4DEF-A7CA-99055C502B84}" type="slidenum">
              <a:rPr lang="en-US" smtClean="0"/>
              <a:pPr/>
              <a:t>158</a:t>
            </a:fld>
            <a:endParaRPr lang="en-US"/>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323528" y="692696"/>
            <a:ext cx="8229600" cy="1143000"/>
          </a:xfrm>
        </p:spPr>
        <p:txBody>
          <a:bodyPr/>
          <a:lstStyle/>
          <a:p>
            <a:r>
              <a:rPr lang="en-US" dirty="0"/>
              <a:t>ARM Powered Products</a:t>
            </a:r>
          </a:p>
        </p:txBody>
      </p:sp>
      <p:graphicFrame>
        <p:nvGraphicFramePr>
          <p:cNvPr id="422912" name="Object 0"/>
          <p:cNvGraphicFramePr>
            <a:graphicFrameLocks noChangeAspect="1"/>
          </p:cNvGraphicFramePr>
          <p:nvPr>
            <p:extLst>
              <p:ext uri="{D42A27DB-BD31-4B8C-83A1-F6EECF244321}">
                <p14:modId xmlns:p14="http://schemas.microsoft.com/office/powerpoint/2010/main" val="3176252521"/>
              </p:ext>
            </p:extLst>
          </p:nvPr>
        </p:nvGraphicFramePr>
        <p:xfrm>
          <a:off x="0" y="1556792"/>
          <a:ext cx="9144000" cy="5190083"/>
        </p:xfrm>
        <a:graphic>
          <a:graphicData uri="http://schemas.openxmlformats.org/presentationml/2006/ole">
            <mc:AlternateContent xmlns:mc="http://schemas.openxmlformats.org/markup-compatibility/2006">
              <mc:Choice xmlns:v="urn:schemas-microsoft-com:vml" Requires="v">
                <p:oleObj spid="_x0000_s1037" name="Photo Editor Photo" r:id="rId4" imgW="9276190" imgH="5723810" progId="">
                  <p:embed/>
                </p:oleObj>
              </mc:Choice>
              <mc:Fallback>
                <p:oleObj name="Photo Editor Photo" r:id="rId4" imgW="9276190" imgH="572381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56792"/>
                        <a:ext cx="9144000" cy="51900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A1A6BA4E-CDAE-4DEF-A7CA-99055C502B84}" type="slidenum">
              <a:rPr lang="en-US" smtClean="0"/>
              <a:pPr/>
              <a:t>159</a:t>
            </a:fld>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04800" y="838200"/>
            <a:ext cx="8229600" cy="1143000"/>
          </a:xfrm>
        </p:spPr>
        <p:txBody>
          <a:bodyPr/>
          <a:lstStyle/>
          <a:p>
            <a:r>
              <a:rPr lang="en-US" dirty="0">
                <a:effectLst>
                  <a:outerShdw blurRad="38100" dist="38100" dir="2700000" algn="tl">
                    <a:srgbClr val="000000">
                      <a:alpha val="43137"/>
                    </a:srgbClr>
                  </a:outerShdw>
                </a:effectLst>
              </a:rPr>
              <a:t>Basic Operational Concepts</a:t>
            </a:r>
          </a:p>
        </p:txBody>
      </p:sp>
      <p:sp>
        <p:nvSpPr>
          <p:cNvPr id="94211" name="Rectangle 3"/>
          <p:cNvSpPr>
            <a:spLocks noGrp="1" noChangeArrowheads="1"/>
          </p:cNvSpPr>
          <p:nvPr>
            <p:ph idx="1"/>
          </p:nvPr>
        </p:nvSpPr>
        <p:spPr>
          <a:xfrm>
            <a:off x="152400" y="1600200"/>
            <a:ext cx="8534400" cy="4525963"/>
          </a:xfrm>
        </p:spPr>
        <p:txBody>
          <a:bodyPr/>
          <a:lstStyle/>
          <a:p>
            <a:endParaRPr lang="en-US" dirty="0"/>
          </a:p>
          <a:p>
            <a:endParaRPr lang="en-US" dirty="0"/>
          </a:p>
          <a:p>
            <a:pPr>
              <a:buFontTx/>
              <a:buNone/>
            </a:pPr>
            <a:r>
              <a:rPr lang="en-US" dirty="0"/>
              <a:t>Basic Function of Computer </a:t>
            </a:r>
            <a:endParaRPr lang="en-US" dirty="0" smtClean="0"/>
          </a:p>
          <a:p>
            <a:pPr>
              <a:buFontTx/>
              <a:buNone/>
            </a:pPr>
            <a:endParaRPr lang="en-US" dirty="0"/>
          </a:p>
          <a:p>
            <a:pPr lvl="2"/>
            <a:r>
              <a:rPr lang="en-US" dirty="0"/>
              <a:t>To Execute a given task as per the appropriate program</a:t>
            </a:r>
          </a:p>
          <a:p>
            <a:pPr lvl="2">
              <a:buFontTx/>
              <a:buNone/>
            </a:pPr>
            <a:endParaRPr lang="en-US" dirty="0"/>
          </a:p>
          <a:p>
            <a:pPr lvl="2"/>
            <a:r>
              <a:rPr lang="en-US" dirty="0"/>
              <a:t>Program consists of list of instructions stored in memory</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16</a:t>
            </a:fld>
            <a:endParaRPr lang="en-US"/>
          </a:p>
        </p:txBody>
      </p:sp>
    </p:spTree>
    <p:extLst>
      <p:ext uri="{BB962C8B-B14F-4D97-AF65-F5344CB8AC3E}">
        <p14:creationId xmlns:p14="http://schemas.microsoft.com/office/powerpoint/2010/main" val="3199924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fade">
                                      <p:cBhvr>
                                        <p:cTn id="7" dur="500"/>
                                        <p:tgtEl>
                                          <p:spTgt spid="942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4211">
                                            <p:txEl>
                                              <p:pRg st="2" end="2"/>
                                            </p:txEl>
                                          </p:spTgt>
                                        </p:tgtEl>
                                        <p:attrNameLst>
                                          <p:attrName>style.visibility</p:attrName>
                                        </p:attrNameLst>
                                      </p:cBhvr>
                                      <p:to>
                                        <p:strVal val="visible"/>
                                      </p:to>
                                    </p:set>
                                    <p:animEffect transition="in" filter="fade">
                                      <p:cBhvr>
                                        <p:cTn id="12" dur="1000"/>
                                        <p:tgtEl>
                                          <p:spTgt spid="94211">
                                            <p:txEl>
                                              <p:pRg st="2" end="2"/>
                                            </p:txEl>
                                          </p:spTgt>
                                        </p:tgtEl>
                                      </p:cBhvr>
                                    </p:animEffect>
                                    <p:anim calcmode="lin" valueType="num">
                                      <p:cBhvr>
                                        <p:cTn id="13" dur="1000" fill="hold"/>
                                        <p:tgtEl>
                                          <p:spTgt spid="9421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421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211">
                                            <p:txEl>
                                              <p:pRg st="4" end="4"/>
                                            </p:txEl>
                                          </p:spTgt>
                                        </p:tgtEl>
                                        <p:attrNameLst>
                                          <p:attrName>style.visibility</p:attrName>
                                        </p:attrNameLst>
                                      </p:cBhvr>
                                      <p:to>
                                        <p:strVal val="visible"/>
                                      </p:to>
                                    </p:set>
                                    <p:animEffect transition="in" filter="fade">
                                      <p:cBhvr>
                                        <p:cTn id="17" dur="1000"/>
                                        <p:tgtEl>
                                          <p:spTgt spid="94211">
                                            <p:txEl>
                                              <p:pRg st="4" end="4"/>
                                            </p:txEl>
                                          </p:spTgt>
                                        </p:tgtEl>
                                      </p:cBhvr>
                                    </p:animEffect>
                                    <p:anim calcmode="lin" valueType="num">
                                      <p:cBhvr>
                                        <p:cTn id="18" dur="1000" fill="hold"/>
                                        <p:tgtEl>
                                          <p:spTgt spid="94211">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94211">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4211">
                                            <p:txEl>
                                              <p:pRg st="6" end="6"/>
                                            </p:txEl>
                                          </p:spTgt>
                                        </p:tgtEl>
                                        <p:attrNameLst>
                                          <p:attrName>style.visibility</p:attrName>
                                        </p:attrNameLst>
                                      </p:cBhvr>
                                      <p:to>
                                        <p:strVal val="visible"/>
                                      </p:to>
                                    </p:set>
                                    <p:animEffect transition="in" filter="fade">
                                      <p:cBhvr>
                                        <p:cTn id="22" dur="1000"/>
                                        <p:tgtEl>
                                          <p:spTgt spid="94211">
                                            <p:txEl>
                                              <p:pRg st="6" end="6"/>
                                            </p:txEl>
                                          </p:spTgt>
                                        </p:tgtEl>
                                      </p:cBhvr>
                                    </p:animEffect>
                                    <p:anim calcmode="lin" valueType="num">
                                      <p:cBhvr>
                                        <p:cTn id="23" dur="1000" fill="hold"/>
                                        <p:tgtEl>
                                          <p:spTgt spid="94211">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942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a:xfrm>
            <a:off x="395536" y="764704"/>
            <a:ext cx="8229600" cy="940966"/>
          </a:xfrm>
        </p:spPr>
        <p:txBody>
          <a:bodyPr/>
          <a:lstStyle/>
          <a:p>
            <a:r>
              <a:rPr lang="en-US"/>
              <a:t>Data Sizes and Instruction Sets</a:t>
            </a:r>
          </a:p>
        </p:txBody>
      </p:sp>
      <p:sp>
        <p:nvSpPr>
          <p:cNvPr id="99333" name="Rectangle 5"/>
          <p:cNvSpPr>
            <a:spLocks noGrp="1" noChangeArrowheads="1"/>
          </p:cNvSpPr>
          <p:nvPr>
            <p:ph idx="1"/>
          </p:nvPr>
        </p:nvSpPr>
        <p:spPr>
          <a:xfrm>
            <a:off x="457200" y="1772816"/>
            <a:ext cx="8229600" cy="4353347"/>
          </a:xfrm>
        </p:spPr>
        <p:txBody>
          <a:bodyPr>
            <a:normAutofit fontScale="77500" lnSpcReduction="20000"/>
          </a:bodyPr>
          <a:lstStyle/>
          <a:p>
            <a:r>
              <a:rPr lang="en-US" dirty="0"/>
              <a:t>The ARM is a 32-bit architecture.</a:t>
            </a:r>
          </a:p>
          <a:p>
            <a:endParaRPr lang="en-US" dirty="0"/>
          </a:p>
          <a:p>
            <a:r>
              <a:rPr lang="en-US" dirty="0"/>
              <a:t>When used in relation to the ARM:</a:t>
            </a:r>
          </a:p>
          <a:p>
            <a:pPr lvl="1"/>
            <a:r>
              <a:rPr lang="en-US" dirty="0"/>
              <a:t>Byte means 8 bits</a:t>
            </a:r>
          </a:p>
          <a:p>
            <a:pPr lvl="1"/>
            <a:r>
              <a:rPr lang="en-US" dirty="0" err="1"/>
              <a:t>Halfword</a:t>
            </a:r>
            <a:r>
              <a:rPr lang="en-US" dirty="0"/>
              <a:t> means 16 bits (two bytes)</a:t>
            </a:r>
          </a:p>
          <a:p>
            <a:pPr lvl="1"/>
            <a:r>
              <a:rPr lang="en-US" dirty="0"/>
              <a:t>Word means 32 bits (four bytes)</a:t>
            </a:r>
          </a:p>
          <a:p>
            <a:pPr lvl="1"/>
            <a:endParaRPr lang="en-US" dirty="0"/>
          </a:p>
          <a:p>
            <a:r>
              <a:rPr lang="en-US" dirty="0"/>
              <a:t>Most ARM’s implement two instruction sets</a:t>
            </a:r>
          </a:p>
          <a:p>
            <a:pPr lvl="1"/>
            <a:r>
              <a:rPr lang="en-US" dirty="0"/>
              <a:t>32-bit ARM Instruction Set</a:t>
            </a:r>
          </a:p>
          <a:p>
            <a:pPr lvl="1"/>
            <a:r>
              <a:rPr lang="en-US" dirty="0"/>
              <a:t>16-bit Thumb Instruction Set</a:t>
            </a:r>
          </a:p>
          <a:p>
            <a:endParaRPr lang="en-US" dirty="0"/>
          </a:p>
          <a:p>
            <a:r>
              <a:rPr lang="en-US" dirty="0" err="1"/>
              <a:t>Jazelle</a:t>
            </a:r>
            <a:r>
              <a:rPr lang="en-US" dirty="0"/>
              <a:t> cores can also execute Java </a:t>
            </a:r>
            <a:r>
              <a:rPr lang="en-US" dirty="0" err="1"/>
              <a:t>bytecode</a:t>
            </a:r>
            <a:endParaRPr lang="en-US"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160</a:t>
            </a:fld>
            <a:endParaRPr lang="en-US"/>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95536" y="836712"/>
            <a:ext cx="8229600" cy="778098"/>
          </a:xfrm>
          <a:noFill/>
          <a:ln/>
        </p:spPr>
        <p:txBody>
          <a:bodyPr lIns="92075" tIns="46038" rIns="92075" bIns="46038"/>
          <a:lstStyle/>
          <a:p>
            <a:r>
              <a:rPr lang="en-US" dirty="0"/>
              <a:t>Processor Modes</a:t>
            </a:r>
          </a:p>
        </p:txBody>
      </p:sp>
      <p:sp>
        <p:nvSpPr>
          <p:cNvPr id="103427" name="Rectangle 3"/>
          <p:cNvSpPr>
            <a:spLocks noGrp="1" noChangeArrowheads="1"/>
          </p:cNvSpPr>
          <p:nvPr>
            <p:ph idx="1"/>
          </p:nvPr>
        </p:nvSpPr>
        <p:spPr>
          <a:xfrm>
            <a:off x="179512" y="1556792"/>
            <a:ext cx="8609012" cy="5105400"/>
          </a:xfrm>
          <a:noFill/>
          <a:ln/>
        </p:spPr>
        <p:txBody>
          <a:bodyPr lIns="92075" tIns="46038" rIns="92075" bIns="46038">
            <a:normAutofit fontScale="70000" lnSpcReduction="20000"/>
          </a:bodyPr>
          <a:lstStyle/>
          <a:p>
            <a:r>
              <a:rPr lang="en-US" dirty="0"/>
              <a:t>The ARM has seven basic operating modes:</a:t>
            </a:r>
          </a:p>
          <a:p>
            <a:endParaRPr lang="en-US" dirty="0"/>
          </a:p>
          <a:p>
            <a:pPr lvl="1"/>
            <a:r>
              <a:rPr lang="en-US" sz="2900" dirty="0"/>
              <a:t>User : unprivileged mode under which most tasks run</a:t>
            </a:r>
          </a:p>
          <a:p>
            <a:pPr lvl="1"/>
            <a:endParaRPr lang="en-US" sz="2900" dirty="0"/>
          </a:p>
          <a:p>
            <a:pPr lvl="1"/>
            <a:r>
              <a:rPr lang="en-US" sz="2900" dirty="0"/>
              <a:t>FIQ : entered when a high priority (fast) interrupt is raised</a:t>
            </a:r>
          </a:p>
          <a:p>
            <a:pPr lvl="1"/>
            <a:endParaRPr lang="en-US" sz="2900" dirty="0"/>
          </a:p>
          <a:p>
            <a:pPr lvl="1"/>
            <a:r>
              <a:rPr lang="en-US" sz="2900" dirty="0"/>
              <a:t>IRQ : entered when a low priority (normal) interrupt is raised</a:t>
            </a:r>
          </a:p>
          <a:p>
            <a:pPr lvl="1"/>
            <a:endParaRPr lang="en-US" sz="2900" dirty="0"/>
          </a:p>
          <a:p>
            <a:pPr lvl="1"/>
            <a:r>
              <a:rPr lang="en-US" sz="2900" dirty="0"/>
              <a:t>Supervisor : entered on reset and when a Software Interrupt </a:t>
            </a:r>
          </a:p>
          <a:p>
            <a:pPr lvl="1">
              <a:buFont typeface="Wingdings" pitchFamily="2" charset="2"/>
              <a:buNone/>
            </a:pPr>
            <a:r>
              <a:rPr lang="en-US" sz="2900" dirty="0"/>
              <a:t>			    instruction is executed</a:t>
            </a:r>
          </a:p>
          <a:p>
            <a:pPr lvl="1"/>
            <a:endParaRPr lang="en-US" sz="2900" dirty="0"/>
          </a:p>
          <a:p>
            <a:pPr lvl="1"/>
            <a:r>
              <a:rPr lang="en-US" sz="2900" dirty="0"/>
              <a:t>Abort : used to handle memory access violations</a:t>
            </a:r>
          </a:p>
          <a:p>
            <a:pPr lvl="1"/>
            <a:endParaRPr lang="en-US" sz="2900" dirty="0"/>
          </a:p>
          <a:p>
            <a:pPr lvl="1"/>
            <a:r>
              <a:rPr lang="en-US" sz="2900" dirty="0" err="1"/>
              <a:t>Undef</a:t>
            </a:r>
            <a:r>
              <a:rPr lang="en-US" sz="2900" dirty="0"/>
              <a:t> : used to handle undefined instructions</a:t>
            </a:r>
          </a:p>
          <a:p>
            <a:pPr lvl="1"/>
            <a:endParaRPr lang="en-US" sz="2900" dirty="0"/>
          </a:p>
          <a:p>
            <a:pPr lvl="1"/>
            <a:r>
              <a:rPr lang="en-US" sz="2900" dirty="0"/>
              <a:t>System : privileged mode using the same registers </a:t>
            </a:r>
            <a:r>
              <a:rPr lang="en-US" dirty="0"/>
              <a:t>as user mode</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161</a:t>
            </a:fld>
            <a:endParaRPr lang="en-US"/>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a:xfrm>
            <a:off x="395536" y="764704"/>
            <a:ext cx="8229600" cy="864096"/>
          </a:xfrm>
        </p:spPr>
        <p:txBody>
          <a:bodyPr/>
          <a:lstStyle/>
          <a:p>
            <a:r>
              <a:rPr lang="en-US" dirty="0"/>
              <a:t>The Registers</a:t>
            </a:r>
          </a:p>
        </p:txBody>
      </p:sp>
      <p:sp>
        <p:nvSpPr>
          <p:cNvPr id="105477" name="Rectangle 5"/>
          <p:cNvSpPr>
            <a:spLocks noGrp="1" noChangeArrowheads="1"/>
          </p:cNvSpPr>
          <p:nvPr>
            <p:ph idx="1"/>
          </p:nvPr>
        </p:nvSpPr>
        <p:spPr/>
        <p:txBody>
          <a:bodyPr>
            <a:normAutofit fontScale="62500" lnSpcReduction="20000"/>
          </a:bodyPr>
          <a:lstStyle/>
          <a:p>
            <a:r>
              <a:rPr lang="en-US" dirty="0"/>
              <a:t>ARM has 37 registers all of which are 32-bits long.</a:t>
            </a:r>
          </a:p>
          <a:p>
            <a:pPr lvl="1"/>
            <a:r>
              <a:rPr lang="en-US" dirty="0"/>
              <a:t>1 dedicated program counter</a:t>
            </a:r>
          </a:p>
          <a:p>
            <a:pPr lvl="1"/>
            <a:r>
              <a:rPr lang="en-US" dirty="0"/>
              <a:t>1 dedicated current program status register</a:t>
            </a:r>
          </a:p>
          <a:p>
            <a:pPr lvl="1"/>
            <a:r>
              <a:rPr lang="en-US" dirty="0"/>
              <a:t>5 dedicated saved program status registers</a:t>
            </a:r>
          </a:p>
          <a:p>
            <a:pPr lvl="1"/>
            <a:r>
              <a:rPr lang="en-US" dirty="0"/>
              <a:t>30 general purpose registers</a:t>
            </a:r>
          </a:p>
          <a:p>
            <a:pPr lvl="1"/>
            <a:endParaRPr lang="en-US" dirty="0"/>
          </a:p>
          <a:p>
            <a:r>
              <a:rPr lang="en-US" dirty="0"/>
              <a:t>The current processor mode governs which of several banks is accessible. Each mode can access </a:t>
            </a:r>
          </a:p>
          <a:p>
            <a:pPr lvl="1"/>
            <a:r>
              <a:rPr lang="en-US" dirty="0"/>
              <a:t>a particular set of r0-r12 registers</a:t>
            </a:r>
          </a:p>
          <a:p>
            <a:pPr lvl="1"/>
            <a:r>
              <a:rPr lang="en-US" dirty="0"/>
              <a:t>a particular r13 (the stack pointer, sp) and r14 (the link register, </a:t>
            </a:r>
            <a:r>
              <a:rPr lang="en-US" dirty="0" err="1"/>
              <a:t>lr</a:t>
            </a:r>
            <a:r>
              <a:rPr lang="en-US" dirty="0"/>
              <a:t>)</a:t>
            </a:r>
          </a:p>
          <a:p>
            <a:pPr lvl="1"/>
            <a:r>
              <a:rPr lang="en-US" dirty="0"/>
              <a:t>the program counter, r15 (pc)</a:t>
            </a:r>
          </a:p>
          <a:p>
            <a:pPr lvl="1"/>
            <a:r>
              <a:rPr lang="en-US" dirty="0"/>
              <a:t>the current program status register, </a:t>
            </a:r>
            <a:r>
              <a:rPr lang="en-US" dirty="0" err="1"/>
              <a:t>cpsr</a:t>
            </a:r>
            <a:endParaRPr lang="en-US" dirty="0"/>
          </a:p>
          <a:p>
            <a:pPr lvl="1"/>
            <a:endParaRPr lang="en-US" dirty="0"/>
          </a:p>
          <a:p>
            <a:pPr>
              <a:buFont typeface="Wingdings" pitchFamily="2" charset="2"/>
              <a:buNone/>
            </a:pPr>
            <a:r>
              <a:rPr lang="en-US" dirty="0"/>
              <a:t>	Privileged modes (except System) can also access</a:t>
            </a:r>
          </a:p>
          <a:p>
            <a:pPr lvl="1"/>
            <a:r>
              <a:rPr lang="en-US" dirty="0"/>
              <a:t>a particular </a:t>
            </a:r>
            <a:r>
              <a:rPr lang="en-US" dirty="0" err="1"/>
              <a:t>spsr</a:t>
            </a:r>
            <a:r>
              <a:rPr lang="en-US" dirty="0"/>
              <a:t> (saved program status register)</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162</a:t>
            </a:fld>
            <a:endParaRPr lang="en-US"/>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Line 2"/>
          <p:cNvSpPr>
            <a:spLocks noChangeShapeType="1"/>
          </p:cNvSpPr>
          <p:nvPr/>
        </p:nvSpPr>
        <p:spPr bwMode="gray">
          <a:xfrm>
            <a:off x="76200" y="3352800"/>
            <a:ext cx="8763000" cy="0"/>
          </a:xfrm>
          <a:prstGeom prst="line">
            <a:avLst/>
          </a:prstGeom>
          <a:noFill/>
          <a:ln w="38100">
            <a:solidFill>
              <a:schemeClr val="bg2"/>
            </a:solidFill>
            <a:prstDash val="sysDot"/>
            <a:round/>
            <a:headEnd type="none" w="sm" len="sm"/>
            <a:tailEnd type="none" w="sm" len="sm"/>
          </a:ln>
          <a:effectLst/>
        </p:spPr>
        <p:txBody>
          <a:bodyPr wrap="none" anchor="ctr"/>
          <a:lstStyle/>
          <a:p>
            <a:endParaRPr lang="en-IN"/>
          </a:p>
        </p:txBody>
      </p:sp>
      <p:sp>
        <p:nvSpPr>
          <p:cNvPr id="219139" name="Rectangle 3"/>
          <p:cNvSpPr>
            <a:spLocks noGrp="1" noChangeArrowheads="1"/>
          </p:cNvSpPr>
          <p:nvPr>
            <p:ph type="title"/>
          </p:nvPr>
        </p:nvSpPr>
        <p:spPr>
          <a:xfrm>
            <a:off x="457200" y="857232"/>
            <a:ext cx="8229600" cy="214314"/>
          </a:xfrm>
        </p:spPr>
        <p:txBody>
          <a:bodyPr>
            <a:normAutofit fontScale="90000"/>
          </a:bodyPr>
          <a:lstStyle/>
          <a:p>
            <a:r>
              <a:rPr lang="en-US" dirty="0" smtClean="0"/>
              <a:t>Register </a:t>
            </a:r>
            <a:r>
              <a:rPr lang="en-US" dirty="0"/>
              <a:t>Organization Summary</a:t>
            </a:r>
          </a:p>
        </p:txBody>
      </p:sp>
      <p:sp>
        <p:nvSpPr>
          <p:cNvPr id="219141" name="Rectangle 5"/>
          <p:cNvSpPr>
            <a:spLocks noChangeArrowheads="1"/>
          </p:cNvSpPr>
          <p:nvPr/>
        </p:nvSpPr>
        <p:spPr bwMode="gray">
          <a:xfrm>
            <a:off x="1752600" y="1524000"/>
            <a:ext cx="838200" cy="1828800"/>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r0-r7,</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42" name="Rectangle 6"/>
          <p:cNvSpPr>
            <a:spLocks noChangeArrowheads="1"/>
          </p:cNvSpPr>
          <p:nvPr/>
        </p:nvSpPr>
        <p:spPr bwMode="gray">
          <a:xfrm>
            <a:off x="1752600" y="4953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p>
        </p:txBody>
      </p:sp>
      <p:sp>
        <p:nvSpPr>
          <p:cNvPr id="219143" name="Rectangle 7"/>
          <p:cNvSpPr>
            <a:spLocks noChangeArrowheads="1"/>
          </p:cNvSpPr>
          <p:nvPr/>
        </p:nvSpPr>
        <p:spPr bwMode="gray">
          <a:xfrm>
            <a:off x="1752600" y="5334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p>
        </p:txBody>
      </p:sp>
      <p:sp>
        <p:nvSpPr>
          <p:cNvPr id="219144" name="Rectangle 8"/>
          <p:cNvSpPr>
            <a:spLocks noChangeArrowheads="1"/>
          </p:cNvSpPr>
          <p:nvPr/>
        </p:nvSpPr>
        <p:spPr bwMode="gray">
          <a:xfrm>
            <a:off x="1752600" y="3363191"/>
            <a:ext cx="838200" cy="207818"/>
          </a:xfrm>
          <a:prstGeom prst="rect">
            <a:avLst/>
          </a:prstGeom>
          <a:solidFill>
            <a:schemeClr val="bg2"/>
          </a:solidFill>
          <a:ln w="12700">
            <a:solidFill>
              <a:schemeClr val="tx1"/>
            </a:solidFill>
            <a:miter lim="800000"/>
            <a:headEnd/>
            <a:tailEnd/>
          </a:ln>
          <a:effectLst/>
        </p:spPr>
        <p:txBody>
          <a:bodyPr wrap="none" anchor="ctr"/>
          <a:lstStyle/>
          <a:p>
            <a:pPr algn="ctr"/>
            <a:r>
              <a:rPr lang="en-US" sz="1200"/>
              <a:t>r8</a:t>
            </a:r>
            <a:endParaRPr lang="en-US" sz="1600"/>
          </a:p>
        </p:txBody>
      </p:sp>
      <p:sp>
        <p:nvSpPr>
          <p:cNvPr id="219145" name="Rectangle 9"/>
          <p:cNvSpPr>
            <a:spLocks noChangeArrowheads="1"/>
          </p:cNvSpPr>
          <p:nvPr/>
        </p:nvSpPr>
        <p:spPr bwMode="gray">
          <a:xfrm>
            <a:off x="1752600" y="35814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a:t>r9</a:t>
            </a:r>
            <a:endParaRPr lang="en-US" sz="1600"/>
          </a:p>
        </p:txBody>
      </p:sp>
      <p:sp>
        <p:nvSpPr>
          <p:cNvPr id="219146" name="Rectangle 10"/>
          <p:cNvSpPr>
            <a:spLocks noChangeArrowheads="1"/>
          </p:cNvSpPr>
          <p:nvPr/>
        </p:nvSpPr>
        <p:spPr bwMode="gray">
          <a:xfrm>
            <a:off x="1752600" y="38100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r10</a:t>
            </a:r>
            <a:endParaRPr lang="en-US" sz="1600" dirty="0"/>
          </a:p>
        </p:txBody>
      </p:sp>
      <p:sp>
        <p:nvSpPr>
          <p:cNvPr id="219147" name="Rectangle 11"/>
          <p:cNvSpPr>
            <a:spLocks noChangeArrowheads="1"/>
          </p:cNvSpPr>
          <p:nvPr/>
        </p:nvSpPr>
        <p:spPr bwMode="gray">
          <a:xfrm>
            <a:off x="1752600" y="40386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a:t>r11</a:t>
            </a:r>
            <a:endParaRPr lang="en-US" sz="1600"/>
          </a:p>
        </p:txBody>
      </p:sp>
      <p:sp>
        <p:nvSpPr>
          <p:cNvPr id="219148" name="Rectangle 12"/>
          <p:cNvSpPr>
            <a:spLocks noChangeArrowheads="1"/>
          </p:cNvSpPr>
          <p:nvPr/>
        </p:nvSpPr>
        <p:spPr bwMode="gray">
          <a:xfrm>
            <a:off x="1752600" y="42672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r12</a:t>
            </a:r>
            <a:endParaRPr lang="en-US" sz="1600" dirty="0"/>
          </a:p>
        </p:txBody>
      </p:sp>
      <p:sp>
        <p:nvSpPr>
          <p:cNvPr id="219149" name="Rectangle 13"/>
          <p:cNvSpPr>
            <a:spLocks noChangeArrowheads="1"/>
          </p:cNvSpPr>
          <p:nvPr/>
        </p:nvSpPr>
        <p:spPr bwMode="gray">
          <a:xfrm>
            <a:off x="1752600" y="44958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r13 (sp)</a:t>
            </a:r>
            <a:endParaRPr lang="en-US" sz="1600" dirty="0"/>
          </a:p>
        </p:txBody>
      </p:sp>
      <p:sp>
        <p:nvSpPr>
          <p:cNvPr id="219150" name="Rectangle 14"/>
          <p:cNvSpPr>
            <a:spLocks noChangeArrowheads="1"/>
          </p:cNvSpPr>
          <p:nvPr/>
        </p:nvSpPr>
        <p:spPr bwMode="gray">
          <a:xfrm>
            <a:off x="1752600" y="47244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a:t>r14 (lr)</a:t>
            </a:r>
            <a:endParaRPr lang="en-US" sz="1600"/>
          </a:p>
        </p:txBody>
      </p:sp>
      <p:sp>
        <p:nvSpPr>
          <p:cNvPr id="219151" name="Rectangle 15"/>
          <p:cNvSpPr>
            <a:spLocks noChangeArrowheads="1"/>
          </p:cNvSpPr>
          <p:nvPr/>
        </p:nvSpPr>
        <p:spPr bwMode="gray">
          <a:xfrm>
            <a:off x="1752600" y="5562600"/>
            <a:ext cx="838200" cy="228600"/>
          </a:xfrm>
          <a:prstGeom prst="rect">
            <a:avLst/>
          </a:prstGeom>
          <a:solidFill>
            <a:schemeClr val="bg2"/>
          </a:solidFill>
          <a:ln w="12700">
            <a:solidFill>
              <a:schemeClr val="tx1"/>
            </a:solidFill>
            <a:miter lim="800000"/>
            <a:headEnd/>
            <a:tailEnd/>
          </a:ln>
          <a:effectLst/>
        </p:spPr>
        <p:txBody>
          <a:bodyPr wrap="none" anchor="ctr"/>
          <a:lstStyle/>
          <a:p>
            <a:pPr algn="ctr"/>
            <a:r>
              <a:rPr lang="en-US" sz="1200"/>
              <a:t>spsr</a:t>
            </a:r>
            <a:endParaRPr lang="en-US" sz="1600"/>
          </a:p>
        </p:txBody>
      </p:sp>
      <p:sp>
        <p:nvSpPr>
          <p:cNvPr id="219152" name="Rectangle 16"/>
          <p:cNvSpPr>
            <a:spLocks noChangeArrowheads="1"/>
          </p:cNvSpPr>
          <p:nvPr/>
        </p:nvSpPr>
        <p:spPr bwMode="gray">
          <a:xfrm>
            <a:off x="17526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grpSp>
        <p:nvGrpSpPr>
          <p:cNvPr id="2" name="Group 77"/>
          <p:cNvGrpSpPr>
            <a:grpSpLocks/>
          </p:cNvGrpSpPr>
          <p:nvPr/>
        </p:nvGrpSpPr>
        <p:grpSpPr bwMode="auto">
          <a:xfrm>
            <a:off x="533400" y="1524000"/>
            <a:ext cx="838200" cy="4038600"/>
            <a:chOff x="336" y="960"/>
            <a:chExt cx="528" cy="2544"/>
          </a:xfrm>
        </p:grpSpPr>
        <p:sp>
          <p:nvSpPr>
            <p:cNvPr id="219154" name="Rectangle 18"/>
            <p:cNvSpPr>
              <a:spLocks noChangeArrowheads="1"/>
            </p:cNvSpPr>
            <p:nvPr/>
          </p:nvSpPr>
          <p:spPr bwMode="gray">
            <a:xfrm>
              <a:off x="336" y="211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19155" name="Rectangle 19"/>
            <p:cNvSpPr>
              <a:spLocks noChangeArrowheads="1"/>
            </p:cNvSpPr>
            <p:nvPr/>
          </p:nvSpPr>
          <p:spPr bwMode="gray">
            <a:xfrm>
              <a:off x="336" y="225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19156" name="Rectangle 20"/>
            <p:cNvSpPr>
              <a:spLocks noChangeArrowheads="1"/>
            </p:cNvSpPr>
            <p:nvPr/>
          </p:nvSpPr>
          <p:spPr bwMode="gray">
            <a:xfrm>
              <a:off x="336" y="24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19157" name="Rectangle 21"/>
            <p:cNvSpPr>
              <a:spLocks noChangeArrowheads="1"/>
            </p:cNvSpPr>
            <p:nvPr/>
          </p:nvSpPr>
          <p:spPr bwMode="gray">
            <a:xfrm>
              <a:off x="336" y="25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19158" name="Rectangle 22"/>
            <p:cNvSpPr>
              <a:spLocks noChangeArrowheads="1"/>
            </p:cNvSpPr>
            <p:nvPr/>
          </p:nvSpPr>
          <p:spPr bwMode="gray">
            <a:xfrm>
              <a:off x="336" y="26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19159" name="Rectangle 23"/>
            <p:cNvSpPr>
              <a:spLocks noChangeArrowheads="1"/>
            </p:cNvSpPr>
            <p:nvPr/>
          </p:nvSpPr>
          <p:spPr bwMode="gray">
            <a:xfrm>
              <a:off x="336" y="28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19160" name="Rectangle 24"/>
            <p:cNvSpPr>
              <a:spLocks noChangeArrowheads="1"/>
            </p:cNvSpPr>
            <p:nvPr/>
          </p:nvSpPr>
          <p:spPr bwMode="gray">
            <a:xfrm>
              <a:off x="336" y="29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19161" name="Rectangle 25"/>
            <p:cNvSpPr>
              <a:spLocks noChangeArrowheads="1"/>
            </p:cNvSpPr>
            <p:nvPr/>
          </p:nvSpPr>
          <p:spPr bwMode="gray">
            <a:xfrm>
              <a:off x="336" y="31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19162" name="Rectangle 26"/>
            <p:cNvSpPr>
              <a:spLocks noChangeArrowheads="1"/>
            </p:cNvSpPr>
            <p:nvPr/>
          </p:nvSpPr>
          <p:spPr bwMode="gray">
            <a:xfrm>
              <a:off x="336"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19163" name="Rectangle 27"/>
            <p:cNvSpPr>
              <a:spLocks noChangeArrowheads="1"/>
            </p:cNvSpPr>
            <p:nvPr/>
          </p:nvSpPr>
          <p:spPr bwMode="gray">
            <a:xfrm>
              <a:off x="336" y="9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19164" name="Rectangle 28"/>
            <p:cNvSpPr>
              <a:spLocks noChangeArrowheads="1"/>
            </p:cNvSpPr>
            <p:nvPr/>
          </p:nvSpPr>
          <p:spPr bwMode="gray">
            <a:xfrm>
              <a:off x="336" y="110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19165" name="Rectangle 29"/>
            <p:cNvSpPr>
              <a:spLocks noChangeArrowheads="1"/>
            </p:cNvSpPr>
            <p:nvPr/>
          </p:nvSpPr>
          <p:spPr bwMode="gray">
            <a:xfrm>
              <a:off x="336" y="124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19166" name="Rectangle 30"/>
            <p:cNvSpPr>
              <a:spLocks noChangeArrowheads="1"/>
            </p:cNvSpPr>
            <p:nvPr/>
          </p:nvSpPr>
          <p:spPr bwMode="gray">
            <a:xfrm>
              <a:off x="336" y="139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19167" name="Rectangle 31"/>
            <p:cNvSpPr>
              <a:spLocks noChangeArrowheads="1"/>
            </p:cNvSpPr>
            <p:nvPr/>
          </p:nvSpPr>
          <p:spPr bwMode="gray">
            <a:xfrm>
              <a:off x="336" y="153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19168" name="Rectangle 32"/>
            <p:cNvSpPr>
              <a:spLocks noChangeArrowheads="1"/>
            </p:cNvSpPr>
            <p:nvPr/>
          </p:nvSpPr>
          <p:spPr bwMode="gray">
            <a:xfrm>
              <a:off x="336" y="168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19169" name="Rectangle 33"/>
            <p:cNvSpPr>
              <a:spLocks noChangeArrowheads="1"/>
            </p:cNvSpPr>
            <p:nvPr/>
          </p:nvSpPr>
          <p:spPr bwMode="gray">
            <a:xfrm>
              <a:off x="336" y="182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19170" name="Rectangle 34"/>
            <p:cNvSpPr>
              <a:spLocks noChangeArrowheads="1"/>
            </p:cNvSpPr>
            <p:nvPr/>
          </p:nvSpPr>
          <p:spPr bwMode="gray">
            <a:xfrm>
              <a:off x="336" y="196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grpSp>
      <p:sp>
        <p:nvSpPr>
          <p:cNvPr id="219171" name="Rectangle 35"/>
          <p:cNvSpPr>
            <a:spLocks noChangeArrowheads="1"/>
          </p:cNvSpPr>
          <p:nvPr/>
        </p:nvSpPr>
        <p:spPr bwMode="gray">
          <a:xfrm>
            <a:off x="5334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dirty="0">
                <a:latin typeface="Arial" pitchFamily="34" charset="0"/>
              </a:rPr>
              <a:t>User</a:t>
            </a:r>
          </a:p>
        </p:txBody>
      </p:sp>
      <p:sp>
        <p:nvSpPr>
          <p:cNvPr id="219173" name="Rectangle 37"/>
          <p:cNvSpPr>
            <a:spLocks noChangeArrowheads="1"/>
          </p:cNvSpPr>
          <p:nvPr/>
        </p:nvSpPr>
        <p:spPr bwMode="gray">
          <a:xfrm>
            <a:off x="2895600" y="4495800"/>
            <a:ext cx="838200" cy="228600"/>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19174" name="Rectangle 38"/>
          <p:cNvSpPr>
            <a:spLocks noChangeArrowheads="1"/>
          </p:cNvSpPr>
          <p:nvPr/>
        </p:nvSpPr>
        <p:spPr bwMode="gray">
          <a:xfrm>
            <a:off x="2895600" y="4724400"/>
            <a:ext cx="838200" cy="228600"/>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19175" name="Rectangle 39"/>
          <p:cNvSpPr>
            <a:spLocks noChangeArrowheads="1"/>
          </p:cNvSpPr>
          <p:nvPr/>
        </p:nvSpPr>
        <p:spPr bwMode="gray">
          <a:xfrm>
            <a:off x="2895600" y="5562600"/>
            <a:ext cx="838200" cy="228600"/>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19176" name="Rectangle 40"/>
          <p:cNvSpPr>
            <a:spLocks noChangeArrowheads="1"/>
          </p:cNvSpPr>
          <p:nvPr/>
        </p:nvSpPr>
        <p:spPr bwMode="gray">
          <a:xfrm>
            <a:off x="28194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19177" name="Rectangle 41"/>
          <p:cNvSpPr>
            <a:spLocks noChangeArrowheads="1"/>
          </p:cNvSpPr>
          <p:nvPr/>
        </p:nvSpPr>
        <p:spPr bwMode="gray">
          <a:xfrm>
            <a:off x="2895600" y="4953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178" name="Rectangle 42"/>
          <p:cNvSpPr>
            <a:spLocks noChangeArrowheads="1"/>
          </p:cNvSpPr>
          <p:nvPr/>
        </p:nvSpPr>
        <p:spPr bwMode="gray">
          <a:xfrm>
            <a:off x="2895600" y="5334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179" name="Rectangle 43"/>
          <p:cNvSpPr>
            <a:spLocks noChangeArrowheads="1"/>
          </p:cNvSpPr>
          <p:nvPr/>
        </p:nvSpPr>
        <p:spPr bwMode="gray">
          <a:xfrm>
            <a:off x="2895600" y="1524000"/>
            <a:ext cx="838200" cy="2971800"/>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81" name="Rectangle 45"/>
          <p:cNvSpPr>
            <a:spLocks noChangeArrowheads="1"/>
          </p:cNvSpPr>
          <p:nvPr/>
        </p:nvSpPr>
        <p:spPr bwMode="gray">
          <a:xfrm>
            <a:off x="5257800" y="4495800"/>
            <a:ext cx="838200" cy="228600"/>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19182" name="Rectangle 46"/>
          <p:cNvSpPr>
            <a:spLocks noChangeArrowheads="1"/>
          </p:cNvSpPr>
          <p:nvPr/>
        </p:nvSpPr>
        <p:spPr bwMode="gray">
          <a:xfrm>
            <a:off x="5257800" y="4724400"/>
            <a:ext cx="838200" cy="228600"/>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19183" name="Rectangle 47"/>
          <p:cNvSpPr>
            <a:spLocks noChangeArrowheads="1"/>
          </p:cNvSpPr>
          <p:nvPr/>
        </p:nvSpPr>
        <p:spPr bwMode="gray">
          <a:xfrm>
            <a:off x="5257800" y="5562600"/>
            <a:ext cx="838200" cy="228600"/>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19184" name="Rectangle 48"/>
          <p:cNvSpPr>
            <a:spLocks noChangeArrowheads="1"/>
          </p:cNvSpPr>
          <p:nvPr/>
        </p:nvSpPr>
        <p:spPr bwMode="gray">
          <a:xfrm>
            <a:off x="5181600" y="1066800"/>
            <a:ext cx="9144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Times New Roman" pitchFamily="18" charset="0"/>
            </a:endParaRPr>
          </a:p>
        </p:txBody>
      </p:sp>
      <p:sp>
        <p:nvSpPr>
          <p:cNvPr id="219185" name="Rectangle 49"/>
          <p:cNvSpPr>
            <a:spLocks noChangeArrowheads="1"/>
          </p:cNvSpPr>
          <p:nvPr/>
        </p:nvSpPr>
        <p:spPr bwMode="gray">
          <a:xfrm>
            <a:off x="5257800" y="4953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186" name="Rectangle 50"/>
          <p:cNvSpPr>
            <a:spLocks noChangeArrowheads="1"/>
          </p:cNvSpPr>
          <p:nvPr/>
        </p:nvSpPr>
        <p:spPr bwMode="gray">
          <a:xfrm>
            <a:off x="5257800" y="5334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187" name="Rectangle 51"/>
          <p:cNvSpPr>
            <a:spLocks noChangeArrowheads="1"/>
          </p:cNvSpPr>
          <p:nvPr/>
        </p:nvSpPr>
        <p:spPr bwMode="gray">
          <a:xfrm>
            <a:off x="5257800" y="1524000"/>
            <a:ext cx="838200" cy="2971800"/>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89" name="Rectangle 53"/>
          <p:cNvSpPr>
            <a:spLocks noChangeArrowheads="1"/>
          </p:cNvSpPr>
          <p:nvPr/>
        </p:nvSpPr>
        <p:spPr bwMode="gray">
          <a:xfrm>
            <a:off x="4114800" y="4495800"/>
            <a:ext cx="838200" cy="228600"/>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19190" name="Rectangle 54"/>
          <p:cNvSpPr>
            <a:spLocks noChangeArrowheads="1"/>
          </p:cNvSpPr>
          <p:nvPr/>
        </p:nvSpPr>
        <p:spPr bwMode="gray">
          <a:xfrm>
            <a:off x="4114800" y="4724400"/>
            <a:ext cx="838200" cy="228600"/>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19191" name="Rectangle 55"/>
          <p:cNvSpPr>
            <a:spLocks noChangeArrowheads="1"/>
          </p:cNvSpPr>
          <p:nvPr/>
        </p:nvSpPr>
        <p:spPr bwMode="gray">
          <a:xfrm>
            <a:off x="4114800" y="5562600"/>
            <a:ext cx="838200" cy="228600"/>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19192" name="Rectangle 56"/>
          <p:cNvSpPr>
            <a:spLocks noChangeArrowheads="1"/>
          </p:cNvSpPr>
          <p:nvPr/>
        </p:nvSpPr>
        <p:spPr bwMode="gray">
          <a:xfrm>
            <a:off x="4038600" y="1066800"/>
            <a:ext cx="8382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19193" name="Rectangle 57"/>
          <p:cNvSpPr>
            <a:spLocks noChangeArrowheads="1"/>
          </p:cNvSpPr>
          <p:nvPr/>
        </p:nvSpPr>
        <p:spPr bwMode="gray">
          <a:xfrm>
            <a:off x="4114800" y="4953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194" name="Rectangle 58"/>
          <p:cNvSpPr>
            <a:spLocks noChangeArrowheads="1"/>
          </p:cNvSpPr>
          <p:nvPr/>
        </p:nvSpPr>
        <p:spPr bwMode="gray">
          <a:xfrm>
            <a:off x="4114800" y="5334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195" name="Rectangle 59"/>
          <p:cNvSpPr>
            <a:spLocks noChangeArrowheads="1"/>
          </p:cNvSpPr>
          <p:nvPr/>
        </p:nvSpPr>
        <p:spPr bwMode="gray">
          <a:xfrm>
            <a:off x="4114800" y="1524000"/>
            <a:ext cx="838200" cy="2971800"/>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97" name="Rectangle 61"/>
          <p:cNvSpPr>
            <a:spLocks noChangeArrowheads="1"/>
          </p:cNvSpPr>
          <p:nvPr/>
        </p:nvSpPr>
        <p:spPr bwMode="gray">
          <a:xfrm>
            <a:off x="6477000" y="4495800"/>
            <a:ext cx="838200" cy="228600"/>
          </a:xfrm>
          <a:prstGeom prst="rect">
            <a:avLst/>
          </a:prstGeom>
          <a:solidFill>
            <a:srgbClr val="DDDDDD"/>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19198" name="Rectangle 62"/>
          <p:cNvSpPr>
            <a:spLocks noChangeArrowheads="1"/>
          </p:cNvSpPr>
          <p:nvPr/>
        </p:nvSpPr>
        <p:spPr bwMode="gray">
          <a:xfrm>
            <a:off x="6477000" y="4724400"/>
            <a:ext cx="838200" cy="228600"/>
          </a:xfrm>
          <a:prstGeom prst="rect">
            <a:avLst/>
          </a:prstGeom>
          <a:solidFill>
            <a:srgbClr val="DDDDDD"/>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19199" name="Rectangle 63"/>
          <p:cNvSpPr>
            <a:spLocks noChangeArrowheads="1"/>
          </p:cNvSpPr>
          <p:nvPr/>
        </p:nvSpPr>
        <p:spPr bwMode="gray">
          <a:xfrm>
            <a:off x="6477000" y="5562600"/>
            <a:ext cx="838200" cy="228600"/>
          </a:xfrm>
          <a:prstGeom prst="rect">
            <a:avLst/>
          </a:prstGeom>
          <a:solidFill>
            <a:srgbClr val="DDDDDD"/>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19200" name="Rectangle 64"/>
          <p:cNvSpPr>
            <a:spLocks noChangeArrowheads="1"/>
          </p:cNvSpPr>
          <p:nvPr/>
        </p:nvSpPr>
        <p:spPr bwMode="gray">
          <a:xfrm>
            <a:off x="6324600" y="1066800"/>
            <a:ext cx="914400" cy="339725"/>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Times New Roman" pitchFamily="18" charset="0"/>
            </a:endParaRPr>
          </a:p>
        </p:txBody>
      </p:sp>
      <p:sp>
        <p:nvSpPr>
          <p:cNvPr id="219201" name="Rectangle 65"/>
          <p:cNvSpPr>
            <a:spLocks noChangeArrowheads="1"/>
          </p:cNvSpPr>
          <p:nvPr/>
        </p:nvSpPr>
        <p:spPr bwMode="gray">
          <a:xfrm>
            <a:off x="6477000" y="4953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202" name="Rectangle 66"/>
          <p:cNvSpPr>
            <a:spLocks noChangeArrowheads="1"/>
          </p:cNvSpPr>
          <p:nvPr/>
        </p:nvSpPr>
        <p:spPr bwMode="gray">
          <a:xfrm>
            <a:off x="6477000" y="5334000"/>
            <a:ext cx="838200" cy="228600"/>
          </a:xfrm>
          <a:prstGeom prst="rect">
            <a:avLst/>
          </a:prstGeom>
          <a:solidFill>
            <a:schemeClr val="tx2"/>
          </a:solidFill>
          <a:ln w="12700">
            <a:solidFill>
              <a:schemeClr val="tx1"/>
            </a:solidFill>
            <a:miter lim="800000"/>
            <a:headEnd/>
            <a:tailEnd/>
          </a:ln>
          <a:effectLst/>
        </p:spPr>
        <p:txBody>
          <a:bodyPr wrap="none" anchor="ctr"/>
          <a:lstStyle/>
          <a:p>
            <a:pPr algn="ctr"/>
            <a:endParaRPr lang="en-GB" sz="1200">
              <a:solidFill>
                <a:schemeClr val="bg1"/>
              </a:solidFill>
            </a:endParaRPr>
          </a:p>
        </p:txBody>
      </p:sp>
      <p:sp>
        <p:nvSpPr>
          <p:cNvPr id="219203" name="Rectangle 67"/>
          <p:cNvSpPr>
            <a:spLocks noChangeArrowheads="1"/>
          </p:cNvSpPr>
          <p:nvPr/>
        </p:nvSpPr>
        <p:spPr bwMode="gray">
          <a:xfrm>
            <a:off x="6477000" y="1524000"/>
            <a:ext cx="838200" cy="2971800"/>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204" name="Rectangle 68"/>
          <p:cNvSpPr>
            <a:spLocks noChangeArrowheads="1"/>
          </p:cNvSpPr>
          <p:nvPr/>
        </p:nvSpPr>
        <p:spPr bwMode="gray">
          <a:xfrm>
            <a:off x="7696200" y="2514600"/>
            <a:ext cx="1620957" cy="646331"/>
          </a:xfrm>
          <a:prstGeom prst="rect">
            <a:avLst/>
          </a:prstGeom>
          <a:noFill/>
          <a:ln w="12700">
            <a:noFill/>
            <a:miter lim="800000"/>
            <a:headEnd type="none" w="sm" len="sm"/>
            <a:tailEnd type="none" w="sm" len="sm"/>
          </a:ln>
          <a:effectLst/>
        </p:spPr>
        <p:txBody>
          <a:bodyPr wrap="none">
            <a:spAutoFit/>
          </a:bodyPr>
          <a:lstStyle/>
          <a:p>
            <a:r>
              <a:rPr lang="en-US" dirty="0">
                <a:latin typeface="Helvetica-Narrow" pitchFamily="34" charset="0"/>
              </a:rPr>
              <a:t>Thumb state</a:t>
            </a:r>
          </a:p>
          <a:p>
            <a:r>
              <a:rPr lang="en-US" dirty="0">
                <a:latin typeface="Helvetica-Narrow" pitchFamily="34" charset="0"/>
              </a:rPr>
              <a:t>Low  registers</a:t>
            </a:r>
          </a:p>
        </p:txBody>
      </p:sp>
      <p:sp>
        <p:nvSpPr>
          <p:cNvPr id="219205" name="Rectangle 69"/>
          <p:cNvSpPr>
            <a:spLocks noChangeArrowheads="1"/>
          </p:cNvSpPr>
          <p:nvPr/>
        </p:nvSpPr>
        <p:spPr bwMode="gray">
          <a:xfrm>
            <a:off x="7696200" y="3733800"/>
            <a:ext cx="1608133" cy="646331"/>
          </a:xfrm>
          <a:prstGeom prst="rect">
            <a:avLst/>
          </a:prstGeom>
          <a:noFill/>
          <a:ln w="12700">
            <a:noFill/>
            <a:miter lim="800000"/>
            <a:headEnd type="none" w="sm" len="sm"/>
            <a:tailEnd type="none" w="sm" len="sm"/>
          </a:ln>
          <a:effectLst/>
        </p:spPr>
        <p:txBody>
          <a:bodyPr wrap="none">
            <a:spAutoFit/>
          </a:bodyPr>
          <a:lstStyle/>
          <a:p>
            <a:r>
              <a:rPr lang="en-US" dirty="0">
                <a:latin typeface="Helvetica-Narrow" pitchFamily="34" charset="0"/>
              </a:rPr>
              <a:t>Thumb state</a:t>
            </a:r>
          </a:p>
          <a:p>
            <a:r>
              <a:rPr lang="en-US" dirty="0">
                <a:latin typeface="Helvetica-Narrow" pitchFamily="34" charset="0"/>
              </a:rPr>
              <a:t>High registers</a:t>
            </a:r>
          </a:p>
        </p:txBody>
      </p:sp>
      <p:sp>
        <p:nvSpPr>
          <p:cNvPr id="219206" name="Rectangle 70"/>
          <p:cNvSpPr>
            <a:spLocks noChangeArrowheads="1"/>
          </p:cNvSpPr>
          <p:nvPr/>
        </p:nvSpPr>
        <p:spPr bwMode="gray">
          <a:xfrm>
            <a:off x="457200" y="5943600"/>
            <a:ext cx="6934200" cy="339725"/>
          </a:xfrm>
          <a:prstGeom prst="rect">
            <a:avLst/>
          </a:prstGeom>
          <a:noFill/>
          <a:ln w="12700">
            <a:noFill/>
            <a:miter lim="800000"/>
            <a:headEnd/>
            <a:tailEnd/>
          </a:ln>
          <a:effectLst/>
        </p:spPr>
        <p:txBody>
          <a:bodyPr lIns="96838" tIns="47625" rIns="96838" bIns="47625" anchor="ctr">
            <a:spAutoFit/>
          </a:bodyPr>
          <a:lstStyle/>
          <a:p>
            <a:r>
              <a:rPr lang="en-US" sz="1600">
                <a:latin typeface="Arial" pitchFamily="34" charset="0"/>
              </a:rPr>
              <a:t>Note: System mode uses the User mode register set </a:t>
            </a:r>
            <a:endParaRPr lang="en-US" sz="1600">
              <a:solidFill>
                <a:schemeClr val="hlink"/>
              </a:solidFill>
              <a:latin typeface="Arial" pitchFamily="34" charset="0"/>
            </a:endParaRPr>
          </a:p>
        </p:txBody>
      </p:sp>
      <p:sp>
        <p:nvSpPr>
          <p:cNvPr id="3" name="Slide Number Placeholder 2"/>
          <p:cNvSpPr>
            <a:spLocks noGrp="1"/>
          </p:cNvSpPr>
          <p:nvPr>
            <p:ph type="sldNum" sz="quarter" idx="12"/>
          </p:nvPr>
        </p:nvSpPr>
        <p:spPr/>
        <p:txBody>
          <a:bodyPr/>
          <a:lstStyle/>
          <a:p>
            <a:fld id="{A1A6BA4E-CDAE-4DEF-A7CA-99055C502B84}" type="slidenum">
              <a:rPr lang="en-US" smtClean="0"/>
              <a:pPr/>
              <a:t>163</a:t>
            </a:fld>
            <a:endParaRPr lang="en-US"/>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2"/>
          <p:cNvGrpSpPr>
            <a:grpSpLocks/>
          </p:cNvGrpSpPr>
          <p:nvPr/>
        </p:nvGrpSpPr>
        <p:grpSpPr bwMode="auto">
          <a:xfrm>
            <a:off x="0" y="1219200"/>
            <a:ext cx="9144000" cy="5029200"/>
            <a:chOff x="0" y="768"/>
            <a:chExt cx="5760" cy="3168"/>
          </a:xfrm>
        </p:grpSpPr>
        <p:sp>
          <p:nvSpPr>
            <p:cNvPr id="298283" name="Rectangle 299"/>
            <p:cNvSpPr>
              <a:spLocks noChangeArrowheads="1"/>
            </p:cNvSpPr>
            <p:nvPr/>
          </p:nvSpPr>
          <p:spPr bwMode="gray">
            <a:xfrm>
              <a:off x="0" y="768"/>
              <a:ext cx="5760" cy="3168"/>
            </a:xfrm>
            <a:prstGeom prst="rect">
              <a:avLst/>
            </a:prstGeom>
            <a:solidFill>
              <a:srgbClr val="FFFFFF"/>
            </a:solidFill>
            <a:ln w="12700">
              <a:noFill/>
              <a:miter lim="800000"/>
              <a:headEnd/>
              <a:tailEnd/>
            </a:ln>
            <a:effectLst/>
          </p:spPr>
          <p:txBody>
            <a:bodyPr wrap="none" anchor="ctr"/>
            <a:lstStyle/>
            <a:p>
              <a:endParaRPr lang="en-IN"/>
            </a:p>
          </p:txBody>
        </p:sp>
        <p:grpSp>
          <p:nvGrpSpPr>
            <p:cNvPr id="3" name="Group 481"/>
            <p:cNvGrpSpPr>
              <a:grpSpLocks/>
            </p:cNvGrpSpPr>
            <p:nvPr/>
          </p:nvGrpSpPr>
          <p:grpSpPr bwMode="auto">
            <a:xfrm>
              <a:off x="0" y="900"/>
              <a:ext cx="5616" cy="2988"/>
              <a:chOff x="0" y="900"/>
              <a:chExt cx="5616" cy="2988"/>
            </a:xfrm>
          </p:grpSpPr>
          <p:sp>
            <p:nvSpPr>
              <p:cNvPr id="297990" name="Rectangle 6"/>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7991" name="Rectangle 7"/>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7992" name="Rectangle 8"/>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7993" name="Rectangle 9"/>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7994" name="Rectangle 10"/>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7995" name="Rectangle 11"/>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7996" name="Rectangle 12"/>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7997" name="Rectangle 13"/>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7998" name="Rectangle 14"/>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7999" name="Rectangle 15"/>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000" name="Rectangle 16"/>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001" name="Rectangle 17"/>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002" name="Rectangle 18"/>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003" name="Rectangle 19"/>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004" name="Rectangle 20"/>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005" name="Rectangle 21"/>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006" name="Rectangle 22"/>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007" name="Rectangle 23"/>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008" name="Rectangle 24"/>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009" name="Rectangle 25"/>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010" name="Rectangle 26"/>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011" name="Rectangle 27"/>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012" name="Rectangle 28"/>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013" name="Rectangle 29"/>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014" name="Rectangle 30"/>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015" name="Rectangle 31"/>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016" name="Rectangle 32"/>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017" name="Rectangle 33"/>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018" name="Rectangle 34"/>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019" name="Rectangle 35"/>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020" name="Rectangle 36"/>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021" name="Rectangle 37"/>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022" name="Rectangle 38"/>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023" name="Rectangle 39"/>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024" name="Rectangle 40"/>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025" name="Rectangle 41"/>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026" name="Rectangle 42"/>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spsr</a:t>
                </a:r>
                <a:endParaRPr lang="en-US" sz="1600">
                  <a:solidFill>
                    <a:schemeClr val="bg1"/>
                  </a:solidFill>
                </a:endParaRPr>
              </a:p>
            </p:txBody>
          </p:sp>
          <p:sp>
            <p:nvSpPr>
              <p:cNvPr id="298029" name="Rectangle 45"/>
              <p:cNvSpPr>
                <a:spLocks noChangeArrowheads="1"/>
              </p:cNvSpPr>
              <p:nvPr/>
            </p:nvSpPr>
            <p:spPr bwMode="gray">
              <a:xfrm>
                <a:off x="2784"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sp>
            <p:nvSpPr>
              <p:cNvPr id="298030" name="Rectangle 46"/>
              <p:cNvSpPr>
                <a:spLocks noChangeArrowheads="1"/>
              </p:cNvSpPr>
              <p:nvPr/>
            </p:nvSpPr>
            <p:spPr bwMode="gray">
              <a:xfrm>
                <a:off x="33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031" name="Rectangle 47"/>
              <p:cNvSpPr>
                <a:spLocks noChangeArrowheads="1"/>
              </p:cNvSpPr>
              <p:nvPr/>
            </p:nvSpPr>
            <p:spPr bwMode="gray">
              <a:xfrm>
                <a:off x="3936"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032" name="Rectangle 48"/>
              <p:cNvSpPr>
                <a:spLocks noChangeArrowheads="1"/>
              </p:cNvSpPr>
              <p:nvPr/>
            </p:nvSpPr>
            <p:spPr bwMode="gray">
              <a:xfrm>
                <a:off x="4512"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033" name="Rectangle 49"/>
              <p:cNvSpPr>
                <a:spLocks noChangeArrowheads="1"/>
              </p:cNvSpPr>
              <p:nvPr/>
            </p:nvSpPr>
            <p:spPr bwMode="gray">
              <a:xfrm>
                <a:off x="5040"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285" name="Rectangle 301"/>
              <p:cNvSpPr>
                <a:spLocks noChangeArrowheads="1"/>
              </p:cNvSpPr>
              <p:nvPr/>
            </p:nvSpPr>
            <p:spPr bwMode="gray">
              <a:xfrm>
                <a:off x="0" y="1226"/>
                <a:ext cx="960"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User Mode</a:t>
                </a:r>
                <a:endParaRPr lang="en-US" sz="2000">
                  <a:solidFill>
                    <a:schemeClr val="hlink"/>
                  </a:solidFill>
                  <a:latin typeface="Arial" pitchFamily="34" charset="0"/>
                </a:endParaRPr>
              </a:p>
            </p:txBody>
          </p:sp>
          <p:sp>
            <p:nvSpPr>
              <p:cNvPr id="298286" name="Rectangle 302"/>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8287" name="Rectangle 303"/>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8288" name="Rectangle 304"/>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8289" name="Rectangle 305"/>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8290" name="Rectangle 306"/>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8291" name="Rectangle 307"/>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8292" name="Rectangle 308"/>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8293" name="Rectangle 309"/>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8294" name="Rectangle 310"/>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295" name="Rectangle 311"/>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296" name="Rectangle 312"/>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297" name="Rectangle 313"/>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298" name="Rectangle 314"/>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299" name="Rectangle 315"/>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300" name="Rectangle 316"/>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301" name="Rectangle 317"/>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302" name="Rectangle 318"/>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303" name="Rectangle 319"/>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304" name="Rectangle 320"/>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305" name="Rectangle 321"/>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306" name="Rectangle 322"/>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307" name="Rectangle 323"/>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308" name="Rectangle 324"/>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309" name="Rectangle 325"/>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310" name="Rectangle 326"/>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311" name="Rectangle 327"/>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312" name="Rectangle 328"/>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313" name="Rectangle 329"/>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314" name="Rectangle 330"/>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315" name="Rectangle 331"/>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316" name="Rectangle 332"/>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317" name="Rectangle 333"/>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318" name="Rectangle 334"/>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319" name="Rectangle 335"/>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320" name="Rectangle 336"/>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321" name="Rectangle 337"/>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322" name="Rectangle 338"/>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spsr</a:t>
                </a:r>
                <a:endParaRPr lang="en-US" sz="1600">
                  <a:solidFill>
                    <a:schemeClr val="bg1"/>
                  </a:solidFill>
                </a:endParaRPr>
              </a:p>
            </p:txBody>
          </p:sp>
          <p:sp>
            <p:nvSpPr>
              <p:cNvPr id="298323" name="Rectangle 339"/>
              <p:cNvSpPr>
                <a:spLocks noChangeArrowheads="1"/>
              </p:cNvSpPr>
              <p:nvPr/>
            </p:nvSpPr>
            <p:spPr bwMode="gray">
              <a:xfrm>
                <a:off x="288" y="900"/>
                <a:ext cx="2112" cy="252"/>
              </a:xfrm>
              <a:prstGeom prst="rect">
                <a:avLst/>
              </a:prstGeom>
              <a:solidFill>
                <a:schemeClr val="bg1"/>
              </a:solid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8324" name="Rectangle 340"/>
              <p:cNvSpPr>
                <a:spLocks noChangeArrowheads="1"/>
              </p:cNvSpPr>
              <p:nvPr/>
            </p:nvSpPr>
            <p:spPr bwMode="gray">
              <a:xfrm>
                <a:off x="3110" y="1579"/>
                <a:ext cx="1920" cy="252"/>
              </a:xfrm>
              <a:prstGeom prst="rect">
                <a:avLst/>
              </a:prstGeom>
              <a:solidFill>
                <a:schemeClr val="bg1"/>
              </a:solid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325" name="Rectangle 341"/>
              <p:cNvSpPr>
                <a:spLocks noChangeArrowheads="1"/>
              </p:cNvSpPr>
              <p:nvPr/>
            </p:nvSpPr>
            <p:spPr bwMode="gray">
              <a:xfrm>
                <a:off x="2784"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sp>
            <p:nvSpPr>
              <p:cNvPr id="298326" name="Rectangle 342"/>
              <p:cNvSpPr>
                <a:spLocks noChangeArrowheads="1"/>
              </p:cNvSpPr>
              <p:nvPr/>
            </p:nvSpPr>
            <p:spPr bwMode="gray">
              <a:xfrm>
                <a:off x="33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327" name="Rectangle 343"/>
              <p:cNvSpPr>
                <a:spLocks noChangeArrowheads="1"/>
              </p:cNvSpPr>
              <p:nvPr/>
            </p:nvSpPr>
            <p:spPr bwMode="gray">
              <a:xfrm>
                <a:off x="3936"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328" name="Rectangle 344"/>
              <p:cNvSpPr>
                <a:spLocks noChangeArrowheads="1"/>
              </p:cNvSpPr>
              <p:nvPr/>
            </p:nvSpPr>
            <p:spPr bwMode="gray">
              <a:xfrm>
                <a:off x="4512"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329" name="Rectangle 345"/>
              <p:cNvSpPr>
                <a:spLocks noChangeArrowheads="1"/>
              </p:cNvSpPr>
              <p:nvPr/>
            </p:nvSpPr>
            <p:spPr bwMode="gray">
              <a:xfrm>
                <a:off x="5040"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grpSp>
      </p:grpSp>
      <p:grpSp>
        <p:nvGrpSpPr>
          <p:cNvPr id="4" name="Group 485"/>
          <p:cNvGrpSpPr>
            <a:grpSpLocks/>
          </p:cNvGrpSpPr>
          <p:nvPr/>
        </p:nvGrpSpPr>
        <p:grpSpPr bwMode="auto">
          <a:xfrm>
            <a:off x="-63500" y="1219200"/>
            <a:ext cx="9055100" cy="5029200"/>
            <a:chOff x="-40" y="768"/>
            <a:chExt cx="5704" cy="3168"/>
          </a:xfrm>
        </p:grpSpPr>
        <p:sp>
          <p:nvSpPr>
            <p:cNvPr id="298035" name="Rectangle 51"/>
            <p:cNvSpPr>
              <a:spLocks noChangeArrowheads="1"/>
            </p:cNvSpPr>
            <p:nvPr/>
          </p:nvSpPr>
          <p:spPr bwMode="gray">
            <a:xfrm>
              <a:off x="96" y="768"/>
              <a:ext cx="5568" cy="3168"/>
            </a:xfrm>
            <a:prstGeom prst="rect">
              <a:avLst/>
            </a:prstGeom>
            <a:solidFill>
              <a:srgbClr val="FFFFFF"/>
            </a:solidFill>
            <a:ln w="12700">
              <a:noFill/>
              <a:miter lim="800000"/>
              <a:headEnd/>
              <a:tailEnd/>
            </a:ln>
            <a:effectLst/>
          </p:spPr>
          <p:txBody>
            <a:bodyPr wrap="none" anchor="ctr"/>
            <a:lstStyle/>
            <a:p>
              <a:endParaRPr lang="en-IN"/>
            </a:p>
          </p:txBody>
        </p:sp>
        <p:grpSp>
          <p:nvGrpSpPr>
            <p:cNvPr id="5" name="Group 484"/>
            <p:cNvGrpSpPr>
              <a:grpSpLocks/>
            </p:cNvGrpSpPr>
            <p:nvPr/>
          </p:nvGrpSpPr>
          <p:grpSpPr bwMode="auto">
            <a:xfrm>
              <a:off x="-40" y="900"/>
              <a:ext cx="5656" cy="2988"/>
              <a:chOff x="-40" y="900"/>
              <a:chExt cx="5656" cy="2988"/>
            </a:xfrm>
          </p:grpSpPr>
          <p:sp>
            <p:nvSpPr>
              <p:cNvPr id="298038" name="Rectangle 54"/>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8039" name="Rectangle 55"/>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8040" name="Rectangle 56"/>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8041" name="Rectangle 57"/>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8042" name="Rectangle 58"/>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8043" name="Rectangle 59"/>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8044" name="Rectangle 60"/>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8045" name="Rectangle 61"/>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8046" name="Rectangle 62"/>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047" name="Rectangle 63"/>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048" name="Rectangle 64"/>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049" name="Rectangle 65"/>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050" name="Rectangle 66"/>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051" name="Rectangle 67"/>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052" name="Rectangle 68"/>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053" name="Rectangle 69"/>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054" name="Rectangle 70"/>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055" name="Rectangle 71"/>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056" name="Rectangle 72"/>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057" name="Rectangle 73"/>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058" name="Rectangle 74"/>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059" name="Rectangle 75"/>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060" name="Rectangle 76"/>
              <p:cNvSpPr>
                <a:spLocks noChangeArrowheads="1"/>
              </p:cNvSpPr>
              <p:nvPr/>
            </p:nvSpPr>
            <p:spPr bwMode="gray">
              <a:xfrm>
                <a:off x="1008"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061" name="Rectangle 77"/>
              <p:cNvSpPr>
                <a:spLocks noChangeArrowheads="1"/>
              </p:cNvSpPr>
              <p:nvPr/>
            </p:nvSpPr>
            <p:spPr bwMode="gray">
              <a:xfrm>
                <a:off x="1008"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062" name="Rectangle 78"/>
              <p:cNvSpPr>
                <a:spLocks noChangeArrowheads="1"/>
              </p:cNvSpPr>
              <p:nvPr/>
            </p:nvSpPr>
            <p:spPr bwMode="gray">
              <a:xfrm>
                <a:off x="1008"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063" name="Rectangle 79"/>
              <p:cNvSpPr>
                <a:spLocks noChangeArrowheads="1"/>
              </p:cNvSpPr>
              <p:nvPr/>
            </p:nvSpPr>
            <p:spPr bwMode="gray">
              <a:xfrm>
                <a:off x="1008"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064" name="Rectangle 80"/>
              <p:cNvSpPr>
                <a:spLocks noChangeArrowheads="1"/>
              </p:cNvSpPr>
              <p:nvPr/>
            </p:nvSpPr>
            <p:spPr bwMode="gray">
              <a:xfrm>
                <a:off x="1008"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065" name="Rectangle 81"/>
              <p:cNvSpPr>
                <a:spLocks noChangeArrowheads="1"/>
              </p:cNvSpPr>
              <p:nvPr/>
            </p:nvSpPr>
            <p:spPr bwMode="gray">
              <a:xfrm>
                <a:off x="1008"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066" name="Rectangle 82"/>
              <p:cNvSpPr>
                <a:spLocks noChangeArrowheads="1"/>
              </p:cNvSpPr>
              <p:nvPr/>
            </p:nvSpPr>
            <p:spPr bwMode="gray">
              <a:xfrm>
                <a:off x="1008"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067" name="Rectangle 83"/>
              <p:cNvSpPr>
                <a:spLocks noChangeArrowheads="1"/>
              </p:cNvSpPr>
              <p:nvPr/>
            </p:nvSpPr>
            <p:spPr bwMode="gray">
              <a:xfrm>
                <a:off x="1008"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spsr</a:t>
                </a:r>
                <a:endParaRPr lang="en-US" sz="1600">
                  <a:solidFill>
                    <a:schemeClr val="bg1"/>
                  </a:solidFill>
                </a:endParaRPr>
              </a:p>
            </p:txBody>
          </p:sp>
          <p:sp>
            <p:nvSpPr>
              <p:cNvPr id="298068" name="Rectangle 84"/>
              <p:cNvSpPr>
                <a:spLocks noChangeArrowheads="1"/>
              </p:cNvSpPr>
              <p:nvPr/>
            </p:nvSpPr>
            <p:spPr bwMode="gray">
              <a:xfrm>
                <a:off x="288" y="900"/>
                <a:ext cx="2112"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8069" name="Rectangle 85"/>
              <p:cNvSpPr>
                <a:spLocks noChangeArrowheads="1"/>
              </p:cNvSpPr>
              <p:nvPr/>
            </p:nvSpPr>
            <p:spPr bwMode="gray">
              <a:xfrm>
                <a:off x="3110" y="1579"/>
                <a:ext cx="1920"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070" name="Rectangle 86"/>
              <p:cNvSpPr>
                <a:spLocks noChangeArrowheads="1"/>
              </p:cNvSpPr>
              <p:nvPr/>
            </p:nvSpPr>
            <p:spPr bwMode="gray">
              <a:xfrm>
                <a:off x="21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8071" name="Rectangle 87"/>
              <p:cNvSpPr>
                <a:spLocks noChangeArrowheads="1"/>
              </p:cNvSpPr>
              <p:nvPr/>
            </p:nvSpPr>
            <p:spPr bwMode="gray">
              <a:xfrm>
                <a:off x="33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072" name="Rectangle 88"/>
              <p:cNvSpPr>
                <a:spLocks noChangeArrowheads="1"/>
              </p:cNvSpPr>
              <p:nvPr/>
            </p:nvSpPr>
            <p:spPr bwMode="gray">
              <a:xfrm>
                <a:off x="3936"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073" name="Rectangle 89"/>
              <p:cNvSpPr>
                <a:spLocks noChangeArrowheads="1"/>
              </p:cNvSpPr>
              <p:nvPr/>
            </p:nvSpPr>
            <p:spPr bwMode="gray">
              <a:xfrm>
                <a:off x="4512"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074" name="Rectangle 90"/>
              <p:cNvSpPr>
                <a:spLocks noChangeArrowheads="1"/>
              </p:cNvSpPr>
              <p:nvPr/>
            </p:nvSpPr>
            <p:spPr bwMode="gray">
              <a:xfrm>
                <a:off x="5040"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075" name="Rectangle 91"/>
              <p:cNvSpPr>
                <a:spLocks noChangeArrowheads="1"/>
              </p:cNvSpPr>
              <p:nvPr/>
            </p:nvSpPr>
            <p:spPr bwMode="gray">
              <a:xfrm>
                <a:off x="2160"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076" name="Rectangle 92"/>
              <p:cNvSpPr>
                <a:spLocks noChangeArrowheads="1"/>
              </p:cNvSpPr>
              <p:nvPr/>
            </p:nvSpPr>
            <p:spPr bwMode="gray">
              <a:xfrm>
                <a:off x="2160"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077" name="Rectangle 93"/>
              <p:cNvSpPr>
                <a:spLocks noChangeArrowheads="1"/>
              </p:cNvSpPr>
              <p:nvPr/>
            </p:nvSpPr>
            <p:spPr bwMode="gray">
              <a:xfrm>
                <a:off x="2160"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078" name="Rectangle 94"/>
              <p:cNvSpPr>
                <a:spLocks noChangeArrowheads="1"/>
              </p:cNvSpPr>
              <p:nvPr/>
            </p:nvSpPr>
            <p:spPr bwMode="gray">
              <a:xfrm>
                <a:off x="2160"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079" name="Rectangle 95"/>
              <p:cNvSpPr>
                <a:spLocks noChangeArrowheads="1"/>
              </p:cNvSpPr>
              <p:nvPr/>
            </p:nvSpPr>
            <p:spPr bwMode="gray">
              <a:xfrm>
                <a:off x="2160"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080" name="Rectangle 96"/>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081" name="Rectangle 97"/>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037" name="Rectangle 53"/>
              <p:cNvSpPr>
                <a:spLocks noChangeArrowheads="1"/>
              </p:cNvSpPr>
              <p:nvPr/>
            </p:nvSpPr>
            <p:spPr bwMode="gray">
              <a:xfrm>
                <a:off x="-40" y="1226"/>
                <a:ext cx="960"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 Mode</a:t>
                </a:r>
                <a:endParaRPr lang="en-US" sz="2000">
                  <a:solidFill>
                    <a:schemeClr val="hlink"/>
                  </a:solidFill>
                  <a:latin typeface="Arial" pitchFamily="34" charset="0"/>
                </a:endParaRPr>
              </a:p>
            </p:txBody>
          </p:sp>
        </p:grpSp>
      </p:grpSp>
      <p:grpSp>
        <p:nvGrpSpPr>
          <p:cNvPr id="6" name="Group 487"/>
          <p:cNvGrpSpPr>
            <a:grpSpLocks/>
          </p:cNvGrpSpPr>
          <p:nvPr/>
        </p:nvGrpSpPr>
        <p:grpSpPr bwMode="auto">
          <a:xfrm>
            <a:off x="0" y="1219200"/>
            <a:ext cx="9144000" cy="5029200"/>
            <a:chOff x="0" y="768"/>
            <a:chExt cx="5760" cy="3168"/>
          </a:xfrm>
        </p:grpSpPr>
        <p:sp>
          <p:nvSpPr>
            <p:cNvPr id="298083" name="Rectangle 99"/>
            <p:cNvSpPr>
              <a:spLocks noChangeArrowheads="1"/>
            </p:cNvSpPr>
            <p:nvPr/>
          </p:nvSpPr>
          <p:spPr bwMode="gray">
            <a:xfrm>
              <a:off x="0" y="768"/>
              <a:ext cx="5760" cy="3168"/>
            </a:xfrm>
            <a:prstGeom prst="rect">
              <a:avLst/>
            </a:prstGeom>
            <a:solidFill>
              <a:srgbClr val="FFFFFF"/>
            </a:solidFill>
            <a:ln w="12700">
              <a:noFill/>
              <a:miter lim="800000"/>
              <a:headEnd/>
              <a:tailEnd/>
            </a:ln>
            <a:effectLst/>
          </p:spPr>
          <p:txBody>
            <a:bodyPr wrap="none" anchor="ctr"/>
            <a:lstStyle/>
            <a:p>
              <a:endParaRPr lang="en-IN"/>
            </a:p>
          </p:txBody>
        </p:sp>
        <p:grpSp>
          <p:nvGrpSpPr>
            <p:cNvPr id="7" name="Group 486"/>
            <p:cNvGrpSpPr>
              <a:grpSpLocks/>
            </p:cNvGrpSpPr>
            <p:nvPr/>
          </p:nvGrpSpPr>
          <p:grpSpPr bwMode="auto">
            <a:xfrm>
              <a:off x="38" y="895"/>
              <a:ext cx="5578" cy="2993"/>
              <a:chOff x="38" y="895"/>
              <a:chExt cx="5578" cy="2993"/>
            </a:xfrm>
          </p:grpSpPr>
          <p:sp>
            <p:nvSpPr>
              <p:cNvPr id="298085" name="Rectangle 101"/>
              <p:cNvSpPr>
                <a:spLocks noChangeArrowheads="1"/>
              </p:cNvSpPr>
              <p:nvPr/>
            </p:nvSpPr>
            <p:spPr bwMode="gray">
              <a:xfrm>
                <a:off x="38" y="1226"/>
                <a:ext cx="81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 Mode</a:t>
                </a:r>
                <a:endParaRPr lang="en-US" sz="2000">
                  <a:solidFill>
                    <a:schemeClr val="hlink"/>
                  </a:solidFill>
                  <a:latin typeface="Arial" pitchFamily="34" charset="0"/>
                </a:endParaRPr>
              </a:p>
            </p:txBody>
          </p:sp>
          <p:sp>
            <p:nvSpPr>
              <p:cNvPr id="298086" name="Rectangle 102"/>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8087" name="Rectangle 103"/>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8088" name="Rectangle 104"/>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8089" name="Rectangle 105"/>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8090" name="Rectangle 106"/>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8091" name="Rectangle 107"/>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8092" name="Rectangle 108"/>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8093" name="Rectangle 109"/>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8094" name="Rectangle 110"/>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095" name="Rectangle 111"/>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096" name="Rectangle 112"/>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097" name="Rectangle 113"/>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098" name="Rectangle 114"/>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099" name="Rectangle 115"/>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100" name="Rectangle 116"/>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101" name="Rectangle 117"/>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102" name="Rectangle 118"/>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103" name="Rectangle 119"/>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104" name="Rectangle 120"/>
              <p:cNvSpPr>
                <a:spLocks noChangeArrowheads="1"/>
              </p:cNvSpPr>
              <p:nvPr/>
            </p:nvSpPr>
            <p:spPr bwMode="gray">
              <a:xfrm>
                <a:off x="1008"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105" name="Rectangle 121"/>
              <p:cNvSpPr>
                <a:spLocks noChangeArrowheads="1"/>
              </p:cNvSpPr>
              <p:nvPr/>
            </p:nvSpPr>
            <p:spPr bwMode="gray">
              <a:xfrm>
                <a:off x="1008"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106" name="Rectangle 122"/>
              <p:cNvSpPr>
                <a:spLocks noChangeArrowheads="1"/>
              </p:cNvSpPr>
              <p:nvPr/>
            </p:nvSpPr>
            <p:spPr bwMode="gray">
              <a:xfrm>
                <a:off x="1008"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107" name="Rectangle 123"/>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108" name="Rectangle 124"/>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109" name="Rectangle 125"/>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110" name="Rectangle 126"/>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111" name="Rectangle 127"/>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112" name="Rectangle 128"/>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113" name="Rectangle 129"/>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114" name="Rectangle 130"/>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115" name="Rectangle 131"/>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116" name="Rectangle 132"/>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117" name="Rectangle 133"/>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118" name="Rectangle 134"/>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119" name="Rectangle 135"/>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120" name="Rectangle 136"/>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spsr</a:t>
                </a:r>
                <a:endParaRPr lang="en-US" sz="1600">
                  <a:solidFill>
                    <a:schemeClr val="bg1"/>
                  </a:solidFill>
                </a:endParaRPr>
              </a:p>
            </p:txBody>
          </p:sp>
          <p:sp>
            <p:nvSpPr>
              <p:cNvPr id="298121" name="Rectangle 137"/>
              <p:cNvSpPr>
                <a:spLocks noChangeArrowheads="1"/>
              </p:cNvSpPr>
              <p:nvPr/>
            </p:nvSpPr>
            <p:spPr bwMode="gray">
              <a:xfrm>
                <a:off x="288" y="895"/>
                <a:ext cx="2112"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8122" name="Rectangle 138"/>
              <p:cNvSpPr>
                <a:spLocks noChangeArrowheads="1"/>
              </p:cNvSpPr>
              <p:nvPr/>
            </p:nvSpPr>
            <p:spPr bwMode="gray">
              <a:xfrm>
                <a:off x="3135" y="1579"/>
                <a:ext cx="1872"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123" name="Rectangle 139"/>
              <p:cNvSpPr>
                <a:spLocks noChangeArrowheads="1"/>
              </p:cNvSpPr>
              <p:nvPr/>
            </p:nvSpPr>
            <p:spPr bwMode="gray">
              <a:xfrm>
                <a:off x="21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8124" name="Rectangle 140"/>
              <p:cNvSpPr>
                <a:spLocks noChangeArrowheads="1"/>
              </p:cNvSpPr>
              <p:nvPr/>
            </p:nvSpPr>
            <p:spPr bwMode="gray">
              <a:xfrm>
                <a:off x="2784"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sp>
            <p:nvSpPr>
              <p:cNvPr id="298125" name="Rectangle 141"/>
              <p:cNvSpPr>
                <a:spLocks noChangeArrowheads="1"/>
              </p:cNvSpPr>
              <p:nvPr/>
            </p:nvSpPr>
            <p:spPr bwMode="gray">
              <a:xfrm>
                <a:off x="3936"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126" name="Rectangle 142"/>
              <p:cNvSpPr>
                <a:spLocks noChangeArrowheads="1"/>
              </p:cNvSpPr>
              <p:nvPr/>
            </p:nvSpPr>
            <p:spPr bwMode="gray">
              <a:xfrm>
                <a:off x="4512"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127" name="Rectangle 143"/>
              <p:cNvSpPr>
                <a:spLocks noChangeArrowheads="1"/>
              </p:cNvSpPr>
              <p:nvPr/>
            </p:nvSpPr>
            <p:spPr bwMode="gray">
              <a:xfrm>
                <a:off x="5040"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128" name="Rectangle 144"/>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129" name="Rectangle 145"/>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grpSp>
      </p:grpSp>
      <p:grpSp>
        <p:nvGrpSpPr>
          <p:cNvPr id="8" name="Group 491"/>
          <p:cNvGrpSpPr>
            <a:grpSpLocks/>
          </p:cNvGrpSpPr>
          <p:nvPr/>
        </p:nvGrpSpPr>
        <p:grpSpPr bwMode="auto">
          <a:xfrm>
            <a:off x="0" y="1219200"/>
            <a:ext cx="9144000" cy="5029200"/>
            <a:chOff x="0" y="768"/>
            <a:chExt cx="5760" cy="3168"/>
          </a:xfrm>
        </p:grpSpPr>
        <p:sp>
          <p:nvSpPr>
            <p:cNvPr id="298180" name="Rectangle 196"/>
            <p:cNvSpPr>
              <a:spLocks noChangeArrowheads="1"/>
            </p:cNvSpPr>
            <p:nvPr/>
          </p:nvSpPr>
          <p:spPr bwMode="gray">
            <a:xfrm>
              <a:off x="0" y="768"/>
              <a:ext cx="5760" cy="3168"/>
            </a:xfrm>
            <a:prstGeom prst="rect">
              <a:avLst/>
            </a:prstGeom>
            <a:solidFill>
              <a:srgbClr val="FFFFFF"/>
            </a:solidFill>
            <a:ln w="12700">
              <a:noFill/>
              <a:miter lim="800000"/>
              <a:headEnd/>
              <a:tailEnd/>
            </a:ln>
            <a:effectLst/>
          </p:spPr>
          <p:txBody>
            <a:bodyPr wrap="none" anchor="ctr"/>
            <a:lstStyle/>
            <a:p>
              <a:endParaRPr lang="en-IN"/>
            </a:p>
          </p:txBody>
        </p:sp>
        <p:grpSp>
          <p:nvGrpSpPr>
            <p:cNvPr id="9" name="Group 490"/>
            <p:cNvGrpSpPr>
              <a:grpSpLocks/>
            </p:cNvGrpSpPr>
            <p:nvPr/>
          </p:nvGrpSpPr>
          <p:grpSpPr bwMode="auto">
            <a:xfrm>
              <a:off x="35" y="897"/>
              <a:ext cx="5581" cy="2991"/>
              <a:chOff x="35" y="897"/>
              <a:chExt cx="5581" cy="2991"/>
            </a:xfrm>
          </p:grpSpPr>
          <p:sp>
            <p:nvSpPr>
              <p:cNvPr id="298182" name="Rectangle 198"/>
              <p:cNvSpPr>
                <a:spLocks noChangeArrowheads="1"/>
              </p:cNvSpPr>
              <p:nvPr/>
            </p:nvSpPr>
            <p:spPr bwMode="gray">
              <a:xfrm>
                <a:off x="35" y="1224"/>
                <a:ext cx="960"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 Mode</a:t>
                </a:r>
                <a:endParaRPr lang="en-US" sz="2000">
                  <a:solidFill>
                    <a:schemeClr val="hlink"/>
                  </a:solidFill>
                  <a:latin typeface="Arial" pitchFamily="34" charset="0"/>
                </a:endParaRPr>
              </a:p>
            </p:txBody>
          </p:sp>
          <p:sp>
            <p:nvSpPr>
              <p:cNvPr id="298184" name="Rectangle 200"/>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8185" name="Rectangle 201"/>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8186" name="Rectangle 202"/>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8187" name="Rectangle 203"/>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8188" name="Rectangle 204"/>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8189" name="Rectangle 205"/>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8190" name="Rectangle 206"/>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8191" name="Rectangle 207"/>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8192" name="Rectangle 208"/>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193" name="Rectangle 209"/>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194" name="Rectangle 210"/>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195" name="Rectangle 211"/>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196" name="Rectangle 212"/>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197" name="Rectangle 213"/>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198" name="Rectangle 214"/>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199" name="Rectangle 215"/>
              <p:cNvSpPr>
                <a:spLocks noChangeArrowheads="1"/>
              </p:cNvSpPr>
              <p:nvPr/>
            </p:nvSpPr>
            <p:spPr bwMode="gray">
              <a:xfrm>
                <a:off x="1008"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200" name="Rectangle 216"/>
              <p:cNvSpPr>
                <a:spLocks noChangeArrowheads="1"/>
              </p:cNvSpPr>
              <p:nvPr/>
            </p:nvSpPr>
            <p:spPr bwMode="gray">
              <a:xfrm>
                <a:off x="1008"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201" name="Rectangle 217"/>
              <p:cNvSpPr>
                <a:spLocks noChangeArrowheads="1"/>
              </p:cNvSpPr>
              <p:nvPr/>
            </p:nvSpPr>
            <p:spPr bwMode="gray">
              <a:xfrm>
                <a:off x="1008"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202" name="Rectangle 218"/>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203" name="Rectangle 219"/>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204" name="Rectangle 220"/>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205" name="Rectangle 221"/>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206" name="Rectangle 222"/>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207" name="Rectangle 223"/>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208" name="Rectangle 224"/>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209" name="Rectangle 225"/>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210" name="Rectangle 226"/>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211" name="Rectangle 227"/>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212" name="Rectangle 228"/>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213" name="Rectangle 229"/>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214" name="Rectangle 230"/>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215" name="Rectangle 231"/>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216" name="Rectangle 232"/>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217" name="Rectangle 233"/>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218" name="Rectangle 234"/>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spsr</a:t>
                </a:r>
                <a:endParaRPr lang="en-US" sz="1600">
                  <a:solidFill>
                    <a:schemeClr val="bg1"/>
                  </a:solidFill>
                </a:endParaRPr>
              </a:p>
            </p:txBody>
          </p:sp>
          <p:sp>
            <p:nvSpPr>
              <p:cNvPr id="298219" name="Rectangle 235"/>
              <p:cNvSpPr>
                <a:spLocks noChangeArrowheads="1"/>
              </p:cNvSpPr>
              <p:nvPr/>
            </p:nvSpPr>
            <p:spPr bwMode="gray">
              <a:xfrm>
                <a:off x="288" y="897"/>
                <a:ext cx="2112"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Current Visible Registers</a:t>
                </a:r>
              </a:p>
            </p:txBody>
          </p:sp>
          <p:sp>
            <p:nvSpPr>
              <p:cNvPr id="298220" name="Rectangle 236"/>
              <p:cNvSpPr>
                <a:spLocks noChangeArrowheads="1"/>
              </p:cNvSpPr>
              <p:nvPr/>
            </p:nvSpPr>
            <p:spPr bwMode="gray">
              <a:xfrm>
                <a:off x="3147" y="1579"/>
                <a:ext cx="1854"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221" name="Rectangle 237"/>
              <p:cNvSpPr>
                <a:spLocks noChangeArrowheads="1"/>
              </p:cNvSpPr>
              <p:nvPr/>
            </p:nvSpPr>
            <p:spPr bwMode="gray">
              <a:xfrm>
                <a:off x="21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8222" name="Rectangle 238"/>
              <p:cNvSpPr>
                <a:spLocks noChangeArrowheads="1"/>
              </p:cNvSpPr>
              <p:nvPr/>
            </p:nvSpPr>
            <p:spPr bwMode="gray">
              <a:xfrm>
                <a:off x="2784"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sp>
            <p:nvSpPr>
              <p:cNvPr id="298223" name="Rectangle 239"/>
              <p:cNvSpPr>
                <a:spLocks noChangeArrowheads="1"/>
              </p:cNvSpPr>
              <p:nvPr/>
            </p:nvSpPr>
            <p:spPr bwMode="gray">
              <a:xfrm>
                <a:off x="33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224" name="Rectangle 240"/>
              <p:cNvSpPr>
                <a:spLocks noChangeArrowheads="1"/>
              </p:cNvSpPr>
              <p:nvPr/>
            </p:nvSpPr>
            <p:spPr bwMode="gray">
              <a:xfrm>
                <a:off x="3936"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225" name="Rectangle 241"/>
              <p:cNvSpPr>
                <a:spLocks noChangeArrowheads="1"/>
              </p:cNvSpPr>
              <p:nvPr/>
            </p:nvSpPr>
            <p:spPr bwMode="gray">
              <a:xfrm>
                <a:off x="5040"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226" name="Rectangle 242"/>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227" name="Rectangle 243"/>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grpSp>
      </p:grpSp>
      <p:grpSp>
        <p:nvGrpSpPr>
          <p:cNvPr id="10" name="Group 489"/>
          <p:cNvGrpSpPr>
            <a:grpSpLocks/>
          </p:cNvGrpSpPr>
          <p:nvPr/>
        </p:nvGrpSpPr>
        <p:grpSpPr bwMode="auto">
          <a:xfrm>
            <a:off x="-15875" y="1219200"/>
            <a:ext cx="9159875" cy="5029200"/>
            <a:chOff x="-10" y="768"/>
            <a:chExt cx="5770" cy="3168"/>
          </a:xfrm>
        </p:grpSpPr>
        <p:sp>
          <p:nvSpPr>
            <p:cNvPr id="298131" name="Rectangle 147"/>
            <p:cNvSpPr>
              <a:spLocks noChangeArrowheads="1"/>
            </p:cNvSpPr>
            <p:nvPr/>
          </p:nvSpPr>
          <p:spPr bwMode="gray">
            <a:xfrm>
              <a:off x="0" y="768"/>
              <a:ext cx="5760" cy="3168"/>
            </a:xfrm>
            <a:prstGeom prst="rect">
              <a:avLst/>
            </a:prstGeom>
            <a:solidFill>
              <a:srgbClr val="FFFFFF"/>
            </a:solidFill>
            <a:ln w="12700">
              <a:noFill/>
              <a:miter lim="800000"/>
              <a:headEnd/>
              <a:tailEnd/>
            </a:ln>
            <a:effectLst/>
          </p:spPr>
          <p:txBody>
            <a:bodyPr wrap="none" anchor="ctr"/>
            <a:lstStyle/>
            <a:p>
              <a:endParaRPr lang="en-IN"/>
            </a:p>
          </p:txBody>
        </p:sp>
        <p:grpSp>
          <p:nvGrpSpPr>
            <p:cNvPr id="11" name="Group 488"/>
            <p:cNvGrpSpPr>
              <a:grpSpLocks/>
            </p:cNvGrpSpPr>
            <p:nvPr/>
          </p:nvGrpSpPr>
          <p:grpSpPr bwMode="auto">
            <a:xfrm>
              <a:off x="-10" y="1200"/>
              <a:ext cx="5626" cy="2688"/>
              <a:chOff x="-10" y="1200"/>
              <a:chExt cx="5626" cy="2688"/>
            </a:xfrm>
          </p:grpSpPr>
          <p:sp>
            <p:nvSpPr>
              <p:cNvPr id="298133" name="Rectangle 149"/>
              <p:cNvSpPr>
                <a:spLocks noChangeArrowheads="1"/>
              </p:cNvSpPr>
              <p:nvPr/>
            </p:nvSpPr>
            <p:spPr bwMode="gray">
              <a:xfrm>
                <a:off x="-10" y="1224"/>
                <a:ext cx="960"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 Mode</a:t>
                </a:r>
                <a:endParaRPr lang="en-US" sz="2000">
                  <a:solidFill>
                    <a:schemeClr val="hlink"/>
                  </a:solidFill>
                  <a:latin typeface="Arial" pitchFamily="34" charset="0"/>
                </a:endParaRPr>
              </a:p>
            </p:txBody>
          </p:sp>
          <p:sp>
            <p:nvSpPr>
              <p:cNvPr id="298135" name="Rectangle 151"/>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8136" name="Rectangle 152"/>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8137" name="Rectangle 153"/>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8138" name="Rectangle 154"/>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8139" name="Rectangle 155"/>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8140" name="Rectangle 156"/>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8141" name="Rectangle 157"/>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8142" name="Rectangle 158"/>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8143" name="Rectangle 159"/>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144" name="Rectangle 160"/>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145" name="Rectangle 161"/>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146" name="Rectangle 162"/>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147" name="Rectangle 163"/>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148" name="Rectangle 164"/>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149" name="Rectangle 165"/>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150" name="Rectangle 166"/>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151" name="Rectangle 167"/>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152" name="Rectangle 168"/>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153" name="Rectangle 169"/>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154" name="Rectangle 170"/>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155" name="Rectangle 171"/>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156" name="Rectangle 172"/>
              <p:cNvSpPr>
                <a:spLocks noChangeArrowheads="1"/>
              </p:cNvSpPr>
              <p:nvPr/>
            </p:nvSpPr>
            <p:spPr bwMode="gray">
              <a:xfrm>
                <a:off x="1008"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157" name="Rectangle 173"/>
              <p:cNvSpPr>
                <a:spLocks noChangeArrowheads="1"/>
              </p:cNvSpPr>
              <p:nvPr/>
            </p:nvSpPr>
            <p:spPr bwMode="gray">
              <a:xfrm>
                <a:off x="1008"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158" name="Rectangle 174"/>
              <p:cNvSpPr>
                <a:spLocks noChangeArrowheads="1"/>
              </p:cNvSpPr>
              <p:nvPr/>
            </p:nvSpPr>
            <p:spPr bwMode="gray">
              <a:xfrm>
                <a:off x="1008"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159" name="Rectangle 175"/>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160" name="Rectangle 176"/>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161" name="Rectangle 177"/>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162" name="Rectangle 178"/>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163" name="Rectangle 179"/>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164" name="Rectangle 180"/>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165" name="Rectangle 181"/>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166" name="Rectangle 182"/>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167" name="Rectangle 183"/>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168" name="Rectangle 184"/>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169" name="Rectangle 185"/>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solidFill>
                      <a:schemeClr val="bg1"/>
                    </a:solidFill>
                  </a:rPr>
                  <a:t>spsr</a:t>
                </a:r>
                <a:endParaRPr lang="en-US" sz="1600">
                  <a:solidFill>
                    <a:schemeClr val="bg1"/>
                  </a:solidFill>
                </a:endParaRPr>
              </a:p>
            </p:txBody>
          </p:sp>
          <p:sp>
            <p:nvSpPr>
              <p:cNvPr id="298171" name="Rectangle 187"/>
              <p:cNvSpPr>
                <a:spLocks noChangeArrowheads="1"/>
              </p:cNvSpPr>
              <p:nvPr/>
            </p:nvSpPr>
            <p:spPr bwMode="gray">
              <a:xfrm>
                <a:off x="3163" y="1579"/>
                <a:ext cx="1812" cy="252"/>
              </a:xfrm>
              <a:prstGeom prst="rect">
                <a:avLst/>
              </a:prstGeom>
              <a:noFill/>
              <a:ln w="12700">
                <a:noFill/>
                <a:miter lim="800000"/>
                <a:headEnd/>
                <a:tailEnd/>
              </a:ln>
              <a:effectLst/>
            </p:spPr>
            <p:txBody>
              <a:bodyPr lIns="96838" tIns="47625" rIns="96838" bIns="47625" anchor="ctr">
                <a:spAutoFit/>
              </a:bodyPr>
              <a:lstStyle/>
              <a:p>
                <a:pPr algn="ctr"/>
                <a:r>
                  <a:rPr lang="en-US" sz="2000">
                    <a:solidFill>
                      <a:schemeClr val="bg2"/>
                    </a:solidFill>
                    <a:latin typeface="Arial" pitchFamily="34" charset="0"/>
                  </a:rPr>
                  <a:t>Banked out Registers</a:t>
                </a:r>
              </a:p>
            </p:txBody>
          </p:sp>
          <p:sp>
            <p:nvSpPr>
              <p:cNvPr id="298172" name="Rectangle 188"/>
              <p:cNvSpPr>
                <a:spLocks noChangeArrowheads="1"/>
              </p:cNvSpPr>
              <p:nvPr/>
            </p:nvSpPr>
            <p:spPr bwMode="gray">
              <a:xfrm>
                <a:off x="21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User</a:t>
                </a:r>
                <a:endParaRPr lang="en-US" sz="2000">
                  <a:solidFill>
                    <a:schemeClr val="hlink"/>
                  </a:solidFill>
                  <a:latin typeface="Arial" pitchFamily="34" charset="0"/>
                </a:endParaRPr>
              </a:p>
            </p:txBody>
          </p:sp>
          <p:sp>
            <p:nvSpPr>
              <p:cNvPr id="298173" name="Rectangle 189"/>
              <p:cNvSpPr>
                <a:spLocks noChangeArrowheads="1"/>
              </p:cNvSpPr>
              <p:nvPr/>
            </p:nvSpPr>
            <p:spPr bwMode="gray">
              <a:xfrm>
                <a:off x="2784"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sp>
            <p:nvSpPr>
              <p:cNvPr id="298174" name="Rectangle 190"/>
              <p:cNvSpPr>
                <a:spLocks noChangeArrowheads="1"/>
              </p:cNvSpPr>
              <p:nvPr/>
            </p:nvSpPr>
            <p:spPr bwMode="gray">
              <a:xfrm>
                <a:off x="33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175" name="Rectangle 191"/>
              <p:cNvSpPr>
                <a:spLocks noChangeArrowheads="1"/>
              </p:cNvSpPr>
              <p:nvPr/>
            </p:nvSpPr>
            <p:spPr bwMode="gray">
              <a:xfrm>
                <a:off x="4512"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176" name="Rectangle 192"/>
              <p:cNvSpPr>
                <a:spLocks noChangeArrowheads="1"/>
              </p:cNvSpPr>
              <p:nvPr/>
            </p:nvSpPr>
            <p:spPr bwMode="gray">
              <a:xfrm>
                <a:off x="5040"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Arial" pitchFamily="34" charset="0"/>
                </a:endParaRPr>
              </a:p>
            </p:txBody>
          </p:sp>
          <p:sp>
            <p:nvSpPr>
              <p:cNvPr id="298177" name="Rectangle 193"/>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178" name="Rectangle 194"/>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grpSp>
      </p:grpSp>
      <p:grpSp>
        <p:nvGrpSpPr>
          <p:cNvPr id="12" name="Group 493"/>
          <p:cNvGrpSpPr>
            <a:grpSpLocks/>
          </p:cNvGrpSpPr>
          <p:nvPr/>
        </p:nvGrpSpPr>
        <p:grpSpPr bwMode="auto">
          <a:xfrm>
            <a:off x="0" y="1638299"/>
            <a:ext cx="9144000" cy="4876801"/>
            <a:chOff x="0" y="768"/>
            <a:chExt cx="5760" cy="3168"/>
          </a:xfrm>
        </p:grpSpPr>
        <p:sp>
          <p:nvSpPr>
            <p:cNvPr id="298229" name="Rectangle 245"/>
            <p:cNvSpPr>
              <a:spLocks noChangeArrowheads="1"/>
            </p:cNvSpPr>
            <p:nvPr/>
          </p:nvSpPr>
          <p:spPr bwMode="gray">
            <a:xfrm>
              <a:off x="0" y="768"/>
              <a:ext cx="5760" cy="3168"/>
            </a:xfrm>
            <a:prstGeom prst="rect">
              <a:avLst/>
            </a:prstGeom>
            <a:solidFill>
              <a:srgbClr val="FFFFFF"/>
            </a:solidFill>
            <a:ln w="12700">
              <a:noFill/>
              <a:miter lim="800000"/>
              <a:headEnd/>
              <a:tailEnd/>
            </a:ln>
            <a:effectLst/>
          </p:spPr>
          <p:txBody>
            <a:bodyPr wrap="none" anchor="ctr"/>
            <a:lstStyle/>
            <a:p>
              <a:endParaRPr lang="en-IN"/>
            </a:p>
          </p:txBody>
        </p:sp>
        <p:grpSp>
          <p:nvGrpSpPr>
            <p:cNvPr id="13" name="Group 492"/>
            <p:cNvGrpSpPr>
              <a:grpSpLocks/>
            </p:cNvGrpSpPr>
            <p:nvPr/>
          </p:nvGrpSpPr>
          <p:grpSpPr bwMode="auto">
            <a:xfrm>
              <a:off x="35" y="897"/>
              <a:ext cx="5053" cy="2991"/>
              <a:chOff x="35" y="897"/>
              <a:chExt cx="5053" cy="2991"/>
            </a:xfrm>
          </p:grpSpPr>
          <p:sp>
            <p:nvSpPr>
              <p:cNvPr id="298231" name="Rectangle 247"/>
              <p:cNvSpPr>
                <a:spLocks noChangeArrowheads="1"/>
              </p:cNvSpPr>
              <p:nvPr/>
            </p:nvSpPr>
            <p:spPr bwMode="gray">
              <a:xfrm>
                <a:off x="35" y="1219"/>
                <a:ext cx="960"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Abort Mode</a:t>
                </a:r>
                <a:endParaRPr lang="en-US" sz="2000">
                  <a:solidFill>
                    <a:schemeClr val="hlink"/>
                  </a:solidFill>
                  <a:latin typeface="Arial" pitchFamily="34" charset="0"/>
                </a:endParaRPr>
              </a:p>
            </p:txBody>
          </p:sp>
          <p:sp>
            <p:nvSpPr>
              <p:cNvPr id="298233" name="Rectangle 249"/>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r0</a:t>
                </a:r>
                <a:endParaRPr lang="en-US" sz="1600">
                  <a:solidFill>
                    <a:schemeClr val="bg1"/>
                  </a:solidFill>
                </a:endParaRPr>
              </a:p>
            </p:txBody>
          </p:sp>
          <p:sp>
            <p:nvSpPr>
              <p:cNvPr id="298234" name="Rectangle 250"/>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a:t>
                </a:r>
                <a:endParaRPr lang="en-US" sz="1600">
                  <a:solidFill>
                    <a:schemeClr val="bg1"/>
                  </a:solidFill>
                </a:endParaRPr>
              </a:p>
            </p:txBody>
          </p:sp>
          <p:sp>
            <p:nvSpPr>
              <p:cNvPr id="298235" name="Rectangle 251"/>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r2</a:t>
                </a:r>
                <a:endParaRPr lang="en-US" sz="1600">
                  <a:solidFill>
                    <a:schemeClr val="bg1"/>
                  </a:solidFill>
                </a:endParaRPr>
              </a:p>
            </p:txBody>
          </p:sp>
          <p:sp>
            <p:nvSpPr>
              <p:cNvPr id="298236" name="Rectangle 252"/>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r3</a:t>
                </a:r>
                <a:endParaRPr lang="en-US" sz="1600">
                  <a:solidFill>
                    <a:schemeClr val="bg1"/>
                  </a:solidFill>
                </a:endParaRPr>
              </a:p>
            </p:txBody>
          </p:sp>
          <p:sp>
            <p:nvSpPr>
              <p:cNvPr id="298237" name="Rectangle 253"/>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r4</a:t>
                </a:r>
                <a:endParaRPr lang="en-US" sz="1600">
                  <a:solidFill>
                    <a:schemeClr val="bg1"/>
                  </a:solidFill>
                </a:endParaRPr>
              </a:p>
            </p:txBody>
          </p:sp>
          <p:sp>
            <p:nvSpPr>
              <p:cNvPr id="298238" name="Rectangle 254"/>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r5</a:t>
                </a:r>
                <a:endParaRPr lang="en-US" sz="1600">
                  <a:solidFill>
                    <a:schemeClr val="bg1"/>
                  </a:solidFill>
                </a:endParaRPr>
              </a:p>
            </p:txBody>
          </p:sp>
          <p:sp>
            <p:nvSpPr>
              <p:cNvPr id="298239" name="Rectangle 255"/>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r6</a:t>
                </a:r>
                <a:endParaRPr lang="en-US" sz="1600">
                  <a:solidFill>
                    <a:schemeClr val="bg1"/>
                  </a:solidFill>
                </a:endParaRPr>
              </a:p>
            </p:txBody>
          </p:sp>
          <p:sp>
            <p:nvSpPr>
              <p:cNvPr id="298240" name="Rectangle 256"/>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r7</a:t>
                </a:r>
                <a:endParaRPr lang="en-US" sz="1600">
                  <a:solidFill>
                    <a:schemeClr val="bg1"/>
                  </a:solidFill>
                </a:endParaRPr>
              </a:p>
            </p:txBody>
          </p:sp>
          <p:sp>
            <p:nvSpPr>
              <p:cNvPr id="298241" name="Rectangle 257"/>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r8</a:t>
                </a:r>
                <a:endParaRPr lang="en-US" sz="1600">
                  <a:solidFill>
                    <a:schemeClr val="bg1"/>
                  </a:solidFill>
                </a:endParaRPr>
              </a:p>
            </p:txBody>
          </p:sp>
          <p:sp>
            <p:nvSpPr>
              <p:cNvPr id="298242" name="Rectangle 258"/>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r9</a:t>
                </a:r>
                <a:endParaRPr lang="en-US" sz="1600">
                  <a:solidFill>
                    <a:schemeClr val="bg1"/>
                  </a:solidFill>
                </a:endParaRPr>
              </a:p>
            </p:txBody>
          </p:sp>
          <p:sp>
            <p:nvSpPr>
              <p:cNvPr id="298243" name="Rectangle 259"/>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r10</a:t>
                </a:r>
                <a:endParaRPr lang="en-US" sz="1600">
                  <a:solidFill>
                    <a:schemeClr val="bg1"/>
                  </a:solidFill>
                </a:endParaRPr>
              </a:p>
            </p:txBody>
          </p:sp>
          <p:sp>
            <p:nvSpPr>
              <p:cNvPr id="298244" name="Rectangle 260"/>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r11</a:t>
                </a:r>
                <a:endParaRPr lang="en-US" sz="1600">
                  <a:solidFill>
                    <a:schemeClr val="bg1"/>
                  </a:solidFill>
                </a:endParaRPr>
              </a:p>
            </p:txBody>
          </p:sp>
          <p:sp>
            <p:nvSpPr>
              <p:cNvPr id="298245" name="Rectangle 261"/>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r12</a:t>
                </a:r>
                <a:endParaRPr lang="en-US" sz="1600">
                  <a:solidFill>
                    <a:schemeClr val="bg1"/>
                  </a:solidFill>
                </a:endParaRPr>
              </a:p>
            </p:txBody>
          </p:sp>
          <p:sp>
            <p:nvSpPr>
              <p:cNvPr id="298246" name="Rectangle 262"/>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r15 (pc)</a:t>
                </a:r>
                <a:endParaRPr lang="en-US" sz="1600">
                  <a:solidFill>
                    <a:schemeClr val="bg1"/>
                  </a:solidFill>
                </a:endParaRPr>
              </a:p>
            </p:txBody>
          </p:sp>
          <p:sp>
            <p:nvSpPr>
              <p:cNvPr id="298247" name="Rectangle 263"/>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cpsr</a:t>
                </a:r>
                <a:endParaRPr lang="en-US" sz="1600">
                  <a:solidFill>
                    <a:schemeClr val="bg1"/>
                  </a:solidFill>
                </a:endParaRPr>
              </a:p>
            </p:txBody>
          </p:sp>
          <p:sp>
            <p:nvSpPr>
              <p:cNvPr id="298248" name="Rectangle 264"/>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dirty="0">
                    <a:solidFill>
                      <a:schemeClr val="bg1"/>
                    </a:solidFill>
                  </a:rPr>
                  <a:t>r13 (sp)</a:t>
                </a:r>
                <a:endParaRPr lang="en-US" sz="1300" b="0" dirty="0">
                  <a:solidFill>
                    <a:schemeClr val="bg1"/>
                  </a:solidFill>
                  <a:latin typeface="Helvetica" pitchFamily="34" charset="0"/>
                </a:endParaRPr>
              </a:p>
            </p:txBody>
          </p:sp>
          <p:sp>
            <p:nvSpPr>
              <p:cNvPr id="298249" name="Rectangle 265"/>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98250" name="Rectangle 266"/>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a:effectLst/>
            </p:spPr>
            <p:txBody>
              <a:bodyPr wrap="none" lIns="73025" tIns="36512" rIns="73025" bIns="36512" anchor="ctr"/>
              <a:lstStyle/>
              <a:p>
                <a:pPr algn="ctr" defTabSz="487363"/>
                <a:r>
                  <a:rPr lang="en-US" sz="1200">
                    <a:solidFill>
                      <a:schemeClr val="bg1"/>
                    </a:solidFill>
                  </a:rPr>
                  <a:t>spsr</a:t>
                </a:r>
              </a:p>
            </p:txBody>
          </p:sp>
          <p:sp>
            <p:nvSpPr>
              <p:cNvPr id="298251" name="Rectangle 267"/>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252" name="Rectangle 268"/>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sp>
            <p:nvSpPr>
              <p:cNvPr id="298253" name="Rectangle 269"/>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254" name="Rectangle 270"/>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dirty="0">
                    <a:solidFill>
                      <a:schemeClr val="bg1"/>
                    </a:solidFill>
                  </a:rPr>
                  <a:t>r13 (sp)</a:t>
                </a:r>
              </a:p>
            </p:txBody>
          </p:sp>
          <p:sp>
            <p:nvSpPr>
              <p:cNvPr id="298255" name="Rectangle 271"/>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r14 (lr)</a:t>
                </a:r>
              </a:p>
            </p:txBody>
          </p:sp>
          <p:sp>
            <p:nvSpPr>
              <p:cNvPr id="298256" name="Rectangle 272"/>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a:effectLst/>
            </p:spPr>
            <p:txBody>
              <a:bodyPr wrap="none" anchor="ctr"/>
              <a:lstStyle/>
              <a:p>
                <a:pPr algn="ctr"/>
                <a:r>
                  <a:rPr lang="en-US" sz="1200">
                    <a:solidFill>
                      <a:schemeClr val="bg1"/>
                    </a:solidFill>
                  </a:rPr>
                  <a:t>spsr</a:t>
                </a:r>
              </a:p>
            </p:txBody>
          </p:sp>
          <p:sp>
            <p:nvSpPr>
              <p:cNvPr id="298257" name="Rectangle 273"/>
              <p:cNvSpPr>
                <a:spLocks noChangeArrowheads="1"/>
              </p:cNvSpPr>
              <p:nvPr/>
            </p:nvSpPr>
            <p:spPr bwMode="gray">
              <a:xfrm>
                <a:off x="1008" y="3072"/>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dirty="0"/>
                  <a:t>r13 (sp)</a:t>
                </a:r>
              </a:p>
            </p:txBody>
          </p:sp>
          <p:sp>
            <p:nvSpPr>
              <p:cNvPr id="298258" name="Rectangle 274"/>
              <p:cNvSpPr>
                <a:spLocks noChangeArrowheads="1"/>
              </p:cNvSpPr>
              <p:nvPr/>
            </p:nvSpPr>
            <p:spPr bwMode="gray">
              <a:xfrm>
                <a:off x="1008" y="3216"/>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r14 (lr)</a:t>
                </a:r>
              </a:p>
            </p:txBody>
          </p:sp>
          <p:sp>
            <p:nvSpPr>
              <p:cNvPr id="298259" name="Rectangle 275"/>
              <p:cNvSpPr>
                <a:spLocks noChangeArrowheads="1"/>
              </p:cNvSpPr>
              <p:nvPr/>
            </p:nvSpPr>
            <p:spPr bwMode="gray">
              <a:xfrm>
                <a:off x="1008" y="3744"/>
                <a:ext cx="528" cy="144"/>
              </a:xfrm>
              <a:prstGeom prst="rect">
                <a:avLst/>
              </a:prstGeom>
              <a:solidFill>
                <a:srgbClr val="C0C0C0"/>
              </a:solidFill>
              <a:ln w="12700">
                <a:solidFill>
                  <a:schemeClr val="tx1"/>
                </a:solidFill>
                <a:miter lim="800000"/>
                <a:headEnd/>
                <a:tailEnd/>
              </a:ln>
              <a:effectLst/>
            </p:spPr>
            <p:txBody>
              <a:bodyPr wrap="none" lIns="73025" tIns="36512" rIns="73025" bIns="36512" anchor="ctr"/>
              <a:lstStyle/>
              <a:p>
                <a:pPr algn="ctr" defTabSz="487363"/>
                <a:r>
                  <a:rPr lang="en-US" sz="1200"/>
                  <a:t>spsr</a:t>
                </a:r>
              </a:p>
            </p:txBody>
          </p:sp>
          <p:sp>
            <p:nvSpPr>
              <p:cNvPr id="298260" name="Rectangle 276"/>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r8</a:t>
                </a:r>
                <a:endParaRPr lang="en-US" sz="1600" dirty="0"/>
              </a:p>
            </p:txBody>
          </p:sp>
          <p:sp>
            <p:nvSpPr>
              <p:cNvPr id="298261" name="Rectangle 277"/>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t>r9</a:t>
                </a:r>
                <a:endParaRPr lang="en-US" sz="1600"/>
              </a:p>
            </p:txBody>
          </p:sp>
          <p:sp>
            <p:nvSpPr>
              <p:cNvPr id="298262" name="Rectangle 278"/>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r10</a:t>
                </a:r>
                <a:endParaRPr lang="en-US" sz="1600" dirty="0"/>
              </a:p>
            </p:txBody>
          </p:sp>
          <p:sp>
            <p:nvSpPr>
              <p:cNvPr id="298263" name="Rectangle 279"/>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a:t>r11</a:t>
                </a:r>
                <a:endParaRPr lang="en-US" sz="1600"/>
              </a:p>
            </p:txBody>
          </p:sp>
          <p:sp>
            <p:nvSpPr>
              <p:cNvPr id="298264" name="Rectangle 280"/>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r12</a:t>
                </a:r>
                <a:endParaRPr lang="en-US" sz="1600" dirty="0"/>
              </a:p>
            </p:txBody>
          </p:sp>
          <p:sp>
            <p:nvSpPr>
              <p:cNvPr id="298265" name="Rectangle 281"/>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r13 (sp)</a:t>
                </a:r>
                <a:endParaRPr lang="en-US" sz="1600" dirty="0"/>
              </a:p>
            </p:txBody>
          </p:sp>
          <p:sp>
            <p:nvSpPr>
              <p:cNvPr id="298266" name="Rectangle 282"/>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a:t>r14 (</a:t>
                </a:r>
                <a:r>
                  <a:rPr lang="en-US" sz="1200" dirty="0" err="1"/>
                  <a:t>lr</a:t>
                </a:r>
                <a:r>
                  <a:rPr lang="en-US" sz="1200" dirty="0"/>
                  <a:t>)</a:t>
                </a:r>
                <a:endParaRPr lang="en-US" sz="1600" dirty="0"/>
              </a:p>
            </p:txBody>
          </p:sp>
          <p:sp>
            <p:nvSpPr>
              <p:cNvPr id="298267" name="Rectangle 283"/>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a:effectLst/>
            </p:spPr>
            <p:txBody>
              <a:bodyPr wrap="none" anchor="ctr"/>
              <a:lstStyle/>
              <a:p>
                <a:pPr algn="ctr"/>
                <a:r>
                  <a:rPr lang="en-US" sz="1200" dirty="0" err="1"/>
                  <a:t>spsr</a:t>
                </a:r>
                <a:endParaRPr lang="en-US" sz="1600" dirty="0"/>
              </a:p>
            </p:txBody>
          </p:sp>
          <p:sp>
            <p:nvSpPr>
              <p:cNvPr id="298268" name="Rectangle 284"/>
              <p:cNvSpPr>
                <a:spLocks noChangeArrowheads="1"/>
              </p:cNvSpPr>
              <p:nvPr/>
            </p:nvSpPr>
            <p:spPr bwMode="gray">
              <a:xfrm>
                <a:off x="318" y="897"/>
                <a:ext cx="2064" cy="252"/>
              </a:xfrm>
              <a:prstGeom prst="rect">
                <a:avLst/>
              </a:prstGeom>
              <a:noFill/>
              <a:ln w="12700">
                <a:noFill/>
                <a:miter lim="800000"/>
                <a:headEnd/>
                <a:tailEnd/>
              </a:ln>
              <a:effectLst/>
            </p:spPr>
            <p:txBody>
              <a:bodyPr lIns="96838" tIns="47625" rIns="96838" bIns="47625" anchor="ctr">
                <a:spAutoFit/>
              </a:bodyPr>
              <a:lstStyle/>
              <a:p>
                <a:pPr algn="ctr"/>
                <a:r>
                  <a:rPr lang="en-US" sz="2000" dirty="0">
                    <a:latin typeface="Arial" pitchFamily="34" charset="0"/>
                  </a:rPr>
                  <a:t>Current Visible Registers</a:t>
                </a:r>
              </a:p>
            </p:txBody>
          </p:sp>
          <p:sp>
            <p:nvSpPr>
              <p:cNvPr id="298269" name="Rectangle 285"/>
              <p:cNvSpPr>
                <a:spLocks noChangeArrowheads="1"/>
              </p:cNvSpPr>
              <p:nvPr/>
            </p:nvSpPr>
            <p:spPr bwMode="gray">
              <a:xfrm>
                <a:off x="3162" y="1579"/>
                <a:ext cx="1812" cy="252"/>
              </a:xfrm>
              <a:prstGeom prst="rect">
                <a:avLst/>
              </a:prstGeom>
              <a:noFill/>
              <a:ln w="12700">
                <a:noFill/>
                <a:miter lim="800000"/>
                <a:headEnd/>
                <a:tailEnd/>
              </a:ln>
              <a:effectLst/>
            </p:spPr>
            <p:txBody>
              <a:bodyPr lIns="96838" tIns="47625" rIns="96838" bIns="47625" anchor="ctr">
                <a:spAutoFit/>
              </a:bodyPr>
              <a:lstStyle/>
              <a:p>
                <a:pPr algn="ctr"/>
                <a:r>
                  <a:rPr lang="en-US" sz="2000" dirty="0">
                    <a:latin typeface="Arial" pitchFamily="34" charset="0"/>
                  </a:rPr>
                  <a:t>Banked out Registers</a:t>
                </a:r>
              </a:p>
            </p:txBody>
          </p:sp>
          <p:sp>
            <p:nvSpPr>
              <p:cNvPr id="298270" name="Rectangle 286"/>
              <p:cNvSpPr>
                <a:spLocks noChangeArrowheads="1"/>
              </p:cNvSpPr>
              <p:nvPr/>
            </p:nvSpPr>
            <p:spPr bwMode="gray">
              <a:xfrm>
                <a:off x="21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dirty="0">
                    <a:latin typeface="Arial" pitchFamily="34" charset="0"/>
                  </a:rPr>
                  <a:t>User</a:t>
                </a:r>
                <a:endParaRPr lang="en-US" sz="2000" dirty="0">
                  <a:solidFill>
                    <a:schemeClr val="hlink"/>
                  </a:solidFill>
                  <a:latin typeface="Arial" pitchFamily="34" charset="0"/>
                </a:endParaRPr>
              </a:p>
            </p:txBody>
          </p:sp>
          <p:sp>
            <p:nvSpPr>
              <p:cNvPr id="298271" name="Rectangle 287"/>
              <p:cNvSpPr>
                <a:spLocks noChangeArrowheads="1"/>
              </p:cNvSpPr>
              <p:nvPr/>
            </p:nvSpPr>
            <p:spPr bwMode="gray">
              <a:xfrm>
                <a:off x="2784"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FIQ</a:t>
                </a:r>
              </a:p>
            </p:txBody>
          </p:sp>
          <p:sp>
            <p:nvSpPr>
              <p:cNvPr id="298272" name="Rectangle 288"/>
              <p:cNvSpPr>
                <a:spLocks noChangeArrowheads="1"/>
              </p:cNvSpPr>
              <p:nvPr/>
            </p:nvSpPr>
            <p:spPr bwMode="gray">
              <a:xfrm>
                <a:off x="3360"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98273" name="Rectangle 289"/>
              <p:cNvSpPr>
                <a:spLocks noChangeArrowheads="1"/>
              </p:cNvSpPr>
              <p:nvPr/>
            </p:nvSpPr>
            <p:spPr bwMode="gray">
              <a:xfrm>
                <a:off x="3936" y="2023"/>
                <a:ext cx="528"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98274" name="Rectangle 290"/>
              <p:cNvSpPr>
                <a:spLocks noChangeArrowheads="1"/>
              </p:cNvSpPr>
              <p:nvPr/>
            </p:nvSpPr>
            <p:spPr bwMode="gray">
              <a:xfrm>
                <a:off x="4512" y="2023"/>
                <a:ext cx="576" cy="214"/>
              </a:xfrm>
              <a:prstGeom prst="rect">
                <a:avLst/>
              </a:prstGeom>
              <a:noFill/>
              <a:ln w="12700">
                <a:noFill/>
                <a:miter lim="800000"/>
                <a:headEnd/>
                <a:tailEnd/>
              </a:ln>
              <a:effec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Arial" pitchFamily="34" charset="0"/>
                </a:endParaRPr>
              </a:p>
            </p:txBody>
          </p:sp>
          <p:sp>
            <p:nvSpPr>
              <p:cNvPr id="298275" name="Rectangle 291"/>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dirty="0">
                    <a:solidFill>
                      <a:schemeClr val="bg1"/>
                    </a:solidFill>
                  </a:rPr>
                  <a:t>r13 (sp)</a:t>
                </a:r>
                <a:endParaRPr lang="en-US" sz="1600" dirty="0">
                  <a:solidFill>
                    <a:schemeClr val="bg1"/>
                  </a:solidFill>
                </a:endParaRPr>
              </a:p>
            </p:txBody>
          </p:sp>
          <p:sp>
            <p:nvSpPr>
              <p:cNvPr id="298276" name="Rectangle 292"/>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a:effectLst/>
            </p:spPr>
            <p:txBody>
              <a:bodyPr wrap="none" anchor="ctr"/>
              <a:lstStyle/>
              <a:p>
                <a:pPr algn="ctr"/>
                <a:r>
                  <a:rPr lang="en-US" sz="1200">
                    <a:solidFill>
                      <a:schemeClr val="bg1"/>
                    </a:solidFill>
                  </a:rPr>
                  <a:t>r14 (lr)</a:t>
                </a:r>
                <a:endParaRPr lang="en-US" sz="1600">
                  <a:solidFill>
                    <a:schemeClr val="bg1"/>
                  </a:solidFill>
                </a:endParaRPr>
              </a:p>
            </p:txBody>
          </p:sp>
        </p:grpSp>
      </p:grpSp>
      <p:sp>
        <p:nvSpPr>
          <p:cNvPr id="298277" name="Rectangle 293"/>
          <p:cNvSpPr>
            <a:spLocks noGrp="1" noChangeArrowheads="1"/>
          </p:cNvSpPr>
          <p:nvPr>
            <p:ph type="title"/>
          </p:nvPr>
        </p:nvSpPr>
        <p:spPr>
          <a:xfrm>
            <a:off x="438067" y="780529"/>
            <a:ext cx="8229600" cy="724942"/>
          </a:xfrm>
        </p:spPr>
        <p:txBody>
          <a:bodyPr>
            <a:normAutofit fontScale="90000"/>
          </a:bodyPr>
          <a:lstStyle/>
          <a:p>
            <a:r>
              <a:rPr lang="en-US" dirty="0"/>
              <a:t>The ARM Register Set</a:t>
            </a:r>
          </a:p>
        </p:txBody>
      </p:sp>
      <p:sp>
        <p:nvSpPr>
          <p:cNvPr id="298446" name="Rectangle 462"/>
          <p:cNvSpPr>
            <a:spLocks noChangeArrowheads="1"/>
          </p:cNvSpPr>
          <p:nvPr/>
        </p:nvSpPr>
        <p:spPr bwMode="gray">
          <a:xfrm>
            <a:off x="7848600" y="1219200"/>
            <a:ext cx="990600" cy="685800"/>
          </a:xfrm>
          <a:prstGeom prst="rect">
            <a:avLst/>
          </a:prstGeom>
          <a:solidFill>
            <a:schemeClr val="bg1"/>
          </a:solidFill>
          <a:ln w="38100">
            <a:noFill/>
            <a:miter lim="800000"/>
            <a:headEnd/>
            <a:tailEnd/>
          </a:ln>
          <a:effectLst/>
        </p:spPr>
        <p:txBody>
          <a:bodyPr wrap="none" anchor="ctr"/>
          <a:lstStyle/>
          <a:p>
            <a:endParaRPr lang="en-IN"/>
          </a:p>
        </p:txBody>
      </p:sp>
      <p:sp>
        <p:nvSpPr>
          <p:cNvPr id="298279" name="Rectangle 295"/>
          <p:cNvSpPr>
            <a:spLocks noChangeArrowheads="1"/>
          </p:cNvSpPr>
          <p:nvPr/>
        </p:nvSpPr>
        <p:spPr bwMode="gray">
          <a:xfrm>
            <a:off x="7848600" y="1219200"/>
            <a:ext cx="990600" cy="533400"/>
          </a:xfrm>
          <a:prstGeom prst="rect">
            <a:avLst/>
          </a:prstGeom>
          <a:solidFill>
            <a:srgbClr val="FFFFFF"/>
          </a:solidFill>
          <a:ln w="12700">
            <a:noFill/>
            <a:miter lim="800000"/>
            <a:headEnd/>
            <a:tailEnd/>
          </a:ln>
          <a:effectLst/>
        </p:spPr>
        <p:txBody>
          <a:bodyPr wrap="none" anchor="ctr"/>
          <a:lstStyle/>
          <a:p>
            <a:endParaRPr lang="en-IN"/>
          </a:p>
        </p:txBody>
      </p:sp>
      <p:sp>
        <p:nvSpPr>
          <p:cNvPr id="298280" name="Rectangle 296"/>
          <p:cNvSpPr>
            <a:spLocks noChangeArrowheads="1"/>
          </p:cNvSpPr>
          <p:nvPr/>
        </p:nvSpPr>
        <p:spPr bwMode="gray">
          <a:xfrm>
            <a:off x="7848600" y="1295400"/>
            <a:ext cx="990600" cy="533400"/>
          </a:xfrm>
          <a:prstGeom prst="rect">
            <a:avLst/>
          </a:prstGeom>
          <a:solidFill>
            <a:srgbClr val="FFFFFF"/>
          </a:solidFill>
          <a:ln w="12700">
            <a:noFill/>
            <a:miter lim="800000"/>
            <a:headEnd/>
            <a:tailEnd/>
          </a:ln>
          <a:effectLst/>
        </p:spPr>
        <p:txBody>
          <a:bodyPr wrap="none" anchor="ctr"/>
          <a:lstStyle/>
          <a:p>
            <a:endParaRPr lang="en-IN"/>
          </a:p>
        </p:txBody>
      </p:sp>
      <p:sp>
        <p:nvSpPr>
          <p:cNvPr id="298281" name="Rectangle 297"/>
          <p:cNvSpPr>
            <a:spLocks noChangeArrowheads="1"/>
          </p:cNvSpPr>
          <p:nvPr/>
        </p:nvSpPr>
        <p:spPr bwMode="gray">
          <a:xfrm>
            <a:off x="7848600" y="1371600"/>
            <a:ext cx="990600" cy="533400"/>
          </a:xfrm>
          <a:prstGeom prst="rect">
            <a:avLst/>
          </a:prstGeom>
          <a:solidFill>
            <a:srgbClr val="FFFFFF"/>
          </a:solidFill>
          <a:ln w="12700">
            <a:noFill/>
            <a:miter lim="800000"/>
            <a:headEnd/>
            <a:tailEnd/>
          </a:ln>
          <a:effectLst/>
        </p:spPr>
        <p:txBody>
          <a:bodyPr wrap="none" anchor="ctr"/>
          <a:lstStyle/>
          <a:p>
            <a:endParaRPr lang="en-IN"/>
          </a:p>
        </p:txBody>
      </p:sp>
      <p:sp>
        <p:nvSpPr>
          <p:cNvPr id="298343" name="Rectangle 359"/>
          <p:cNvSpPr>
            <a:spLocks noChangeArrowheads="1"/>
          </p:cNvSpPr>
          <p:nvPr/>
        </p:nvSpPr>
        <p:spPr bwMode="gray">
          <a:xfrm>
            <a:off x="7848600" y="1143000"/>
            <a:ext cx="990600" cy="685800"/>
          </a:xfrm>
          <a:prstGeom prst="rect">
            <a:avLst/>
          </a:prstGeom>
          <a:solidFill>
            <a:schemeClr val="bg1"/>
          </a:solidFill>
          <a:ln w="38100">
            <a:noFill/>
            <a:miter lim="800000"/>
            <a:headEnd/>
            <a:tailEnd/>
          </a:ln>
          <a:effectLst/>
        </p:spPr>
        <p:txBody>
          <a:bodyPr wrap="none" anchor="ctr"/>
          <a:lstStyle/>
          <a:p>
            <a:endParaRPr lang="en-IN"/>
          </a:p>
        </p:txBody>
      </p:sp>
      <p:sp>
        <p:nvSpPr>
          <p:cNvPr id="14" name="Slide Number Placeholder 13"/>
          <p:cNvSpPr>
            <a:spLocks noGrp="1"/>
          </p:cNvSpPr>
          <p:nvPr>
            <p:ph type="sldNum" sz="quarter" idx="12"/>
          </p:nvPr>
        </p:nvSpPr>
        <p:spPr/>
        <p:txBody>
          <a:bodyPr/>
          <a:lstStyle/>
          <a:p>
            <a:fld id="{A1A6BA4E-CDAE-4DEF-A7CA-99055C502B84}" type="slidenum">
              <a:rPr lang="en-US" smtClean="0"/>
              <a:pPr/>
              <a:t>164</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8446"/>
                                        </p:tgtEl>
                                        <p:attrNameLst>
                                          <p:attrName>style.visibility</p:attrName>
                                        </p:attrNameLst>
                                      </p:cBhvr>
                                      <p:to>
                                        <p:strVal val="visible"/>
                                      </p:to>
                                    </p:set>
                                  </p:childTnLst>
                                  <p:subTnLst>
                                    <p:set>
                                      <p:cBhvr override="childStyle">
                                        <p:cTn dur="1" fill="hold" display="0" masterRel="nextClick" afterEffect="1"/>
                                        <p:tgtEl>
                                          <p:spTgt spid="29844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8279"/>
                                        </p:tgtEl>
                                        <p:attrNameLst>
                                          <p:attrName>style.visibility</p:attrName>
                                        </p:attrNameLst>
                                      </p:cBhvr>
                                      <p:to>
                                        <p:strVal val="visible"/>
                                      </p:to>
                                    </p:set>
                                  </p:childTnLst>
                                  <p:subTnLst>
                                    <p:set>
                                      <p:cBhvr override="childStyle">
                                        <p:cTn dur="1" fill="hold" display="0" masterRel="nextClick" afterEffect="1"/>
                                        <p:tgtEl>
                                          <p:spTgt spid="29827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8280"/>
                                        </p:tgtEl>
                                        <p:attrNameLst>
                                          <p:attrName>style.visibility</p:attrName>
                                        </p:attrNameLst>
                                      </p:cBhvr>
                                      <p:to>
                                        <p:strVal val="visible"/>
                                      </p:to>
                                    </p:set>
                                  </p:childTnLst>
                                  <p:subTnLst>
                                    <p:set>
                                      <p:cBhvr override="childStyle">
                                        <p:cTn dur="1" fill="hold" display="0" masterRel="nextClick" afterEffect="1"/>
                                        <p:tgtEl>
                                          <p:spTgt spid="29828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8281"/>
                                        </p:tgtEl>
                                        <p:attrNameLst>
                                          <p:attrName>style.visibility</p:attrName>
                                        </p:attrNameLst>
                                      </p:cBhvr>
                                      <p:to>
                                        <p:strVal val="visible"/>
                                      </p:to>
                                    </p:set>
                                  </p:childTnLst>
                                  <p:subTnLst>
                                    <p:set>
                                      <p:cBhvr override="childStyle">
                                        <p:cTn dur="1" fill="hold" display="0" masterRel="nextClick" afterEffect="1"/>
                                        <p:tgtEl>
                                          <p:spTgt spid="29828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98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446" grpId="0" animBg="1"/>
      <p:bldP spid="298279" grpId="0" animBg="1"/>
      <p:bldP spid="298280" grpId="0" animBg="1"/>
      <p:bldP spid="298281" grpId="0" animBg="1"/>
      <p:bldP spid="29834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075"/>
          <p:cNvSpPr>
            <a:spLocks noGrp="1" noChangeArrowheads="1"/>
          </p:cNvSpPr>
          <p:nvPr>
            <p:ph type="title"/>
          </p:nvPr>
        </p:nvSpPr>
        <p:spPr>
          <a:xfrm>
            <a:off x="425450" y="792137"/>
            <a:ext cx="8229600" cy="796950"/>
          </a:xfrm>
        </p:spPr>
        <p:txBody>
          <a:bodyPr/>
          <a:lstStyle/>
          <a:p>
            <a:r>
              <a:rPr lang="en-US" dirty="0"/>
              <a:t>Program Status Registers</a:t>
            </a:r>
          </a:p>
        </p:txBody>
      </p:sp>
      <p:sp>
        <p:nvSpPr>
          <p:cNvPr id="254980" name="Rectangle 3076"/>
          <p:cNvSpPr>
            <a:spLocks noGrp="1" noChangeArrowheads="1"/>
          </p:cNvSpPr>
          <p:nvPr>
            <p:ph sz="half" idx="1"/>
          </p:nvPr>
        </p:nvSpPr>
        <p:spPr>
          <a:xfrm>
            <a:off x="354084" y="2420888"/>
            <a:ext cx="4391025" cy="4143375"/>
          </a:xfrm>
        </p:spPr>
        <p:txBody>
          <a:bodyPr anchor="t" anchorCtr="1"/>
          <a:lstStyle/>
          <a:p>
            <a:r>
              <a:rPr lang="en-US" sz="1600" dirty="0"/>
              <a:t> Condition code flags</a:t>
            </a:r>
          </a:p>
          <a:p>
            <a:pPr marL="768350" lvl="1" indent="-234950"/>
            <a:r>
              <a:rPr lang="en-US" sz="1500" dirty="0"/>
              <a:t>N =</a:t>
            </a:r>
            <a:r>
              <a:rPr lang="en-US" sz="1500" dirty="0">
                <a:solidFill>
                  <a:schemeClr val="bg2"/>
                </a:solidFill>
              </a:rPr>
              <a:t> </a:t>
            </a:r>
            <a:r>
              <a:rPr lang="en-US" sz="1500" b="1" dirty="0">
                <a:solidFill>
                  <a:schemeClr val="bg2"/>
                </a:solidFill>
              </a:rPr>
              <a:t>N</a:t>
            </a:r>
            <a:r>
              <a:rPr lang="en-US" sz="1500" dirty="0"/>
              <a:t>egative result from ALU </a:t>
            </a:r>
          </a:p>
          <a:p>
            <a:pPr marL="768350" lvl="1" indent="-234950"/>
            <a:r>
              <a:rPr lang="en-US" sz="1500" dirty="0"/>
              <a:t>Z = </a:t>
            </a:r>
            <a:r>
              <a:rPr lang="en-US" sz="1500" b="1" dirty="0">
                <a:solidFill>
                  <a:schemeClr val="bg2"/>
                </a:solidFill>
              </a:rPr>
              <a:t>Z</a:t>
            </a:r>
            <a:r>
              <a:rPr lang="en-US" sz="1500" dirty="0"/>
              <a:t>ero result from ALU</a:t>
            </a:r>
          </a:p>
          <a:p>
            <a:pPr marL="768350" lvl="1" indent="-234950"/>
            <a:r>
              <a:rPr lang="en-US" sz="1500" dirty="0"/>
              <a:t>C = ALU operation </a:t>
            </a:r>
            <a:r>
              <a:rPr lang="en-US" sz="1500" b="1" dirty="0">
                <a:solidFill>
                  <a:schemeClr val="bg2"/>
                </a:solidFill>
              </a:rPr>
              <a:t>C</a:t>
            </a:r>
            <a:r>
              <a:rPr lang="en-US" sz="1500" dirty="0"/>
              <a:t>arried out</a:t>
            </a:r>
          </a:p>
          <a:p>
            <a:pPr marL="768350" lvl="1" indent="-234950"/>
            <a:r>
              <a:rPr lang="en-US" sz="1500" dirty="0"/>
              <a:t>V = ALU operation </a:t>
            </a:r>
            <a:r>
              <a:rPr lang="en-US" sz="1500" dirty="0" err="1"/>
              <a:t>o</a:t>
            </a:r>
            <a:r>
              <a:rPr lang="en-US" sz="1500" b="1" dirty="0" err="1">
                <a:solidFill>
                  <a:schemeClr val="bg2"/>
                </a:solidFill>
              </a:rPr>
              <a:t>V</a:t>
            </a:r>
            <a:r>
              <a:rPr lang="en-US" sz="1500" dirty="0" err="1"/>
              <a:t>erflowed</a:t>
            </a:r>
            <a:endParaRPr lang="en-US" sz="1500" dirty="0"/>
          </a:p>
          <a:p>
            <a:endParaRPr lang="en-US" sz="1600" dirty="0"/>
          </a:p>
          <a:p>
            <a:r>
              <a:rPr lang="en-US" sz="1600" dirty="0">
                <a:solidFill>
                  <a:schemeClr val="folHlink"/>
                </a:solidFill>
              </a:rPr>
              <a:t>Sticky Overflow flag - Q flag</a:t>
            </a:r>
          </a:p>
          <a:p>
            <a:pPr marL="768350" lvl="1" indent="-234950"/>
            <a:r>
              <a:rPr lang="en-US" sz="1500" dirty="0"/>
              <a:t>Architecture 5TE/J only</a:t>
            </a:r>
          </a:p>
          <a:p>
            <a:pPr marL="768350" lvl="1" indent="-234950"/>
            <a:r>
              <a:rPr lang="en-US" sz="1500" dirty="0"/>
              <a:t>Indicates if saturation has occurred</a:t>
            </a:r>
          </a:p>
          <a:p>
            <a:endParaRPr lang="en-US" sz="1600" dirty="0"/>
          </a:p>
          <a:p>
            <a:r>
              <a:rPr lang="en-US" sz="1600" dirty="0">
                <a:solidFill>
                  <a:schemeClr val="folHlink"/>
                </a:solidFill>
              </a:rPr>
              <a:t>J bit</a:t>
            </a:r>
            <a:endParaRPr lang="en-US" sz="1600" dirty="0"/>
          </a:p>
          <a:p>
            <a:pPr marL="768350" lvl="1" indent="-234950"/>
            <a:r>
              <a:rPr lang="en-US" sz="1500" dirty="0"/>
              <a:t>Architecture 5TEJ only</a:t>
            </a:r>
          </a:p>
          <a:p>
            <a:pPr marL="768350" lvl="1" indent="-234950"/>
            <a:r>
              <a:rPr lang="en-US" sz="1500" dirty="0"/>
              <a:t>J = 1: Processor in </a:t>
            </a:r>
            <a:r>
              <a:rPr lang="en-US" sz="1500" dirty="0" err="1"/>
              <a:t>Jazelle</a:t>
            </a:r>
            <a:r>
              <a:rPr lang="en-US" sz="1500" dirty="0"/>
              <a:t> state</a:t>
            </a:r>
          </a:p>
          <a:p>
            <a:pPr marL="768350" lvl="1" indent="-234950"/>
            <a:endParaRPr lang="en-US" sz="1500" dirty="0"/>
          </a:p>
          <a:p>
            <a:pPr marL="768350" lvl="1" indent="-234950"/>
            <a:endParaRPr lang="en-US" sz="1500" dirty="0"/>
          </a:p>
        </p:txBody>
      </p:sp>
      <p:sp>
        <p:nvSpPr>
          <p:cNvPr id="254981" name="Rectangle 3077"/>
          <p:cNvSpPr>
            <a:spLocks noGrp="1" noChangeArrowheads="1"/>
          </p:cNvSpPr>
          <p:nvPr>
            <p:ph sz="half" idx="2"/>
          </p:nvPr>
        </p:nvSpPr>
        <p:spPr>
          <a:xfrm>
            <a:off x="4556918" y="2420888"/>
            <a:ext cx="4189413" cy="3659188"/>
          </a:xfrm>
        </p:spPr>
        <p:txBody>
          <a:bodyPr anchor="t" anchorCtr="1"/>
          <a:lstStyle/>
          <a:p>
            <a:r>
              <a:rPr lang="en-US" sz="1600" dirty="0"/>
              <a:t>Interrupt Disable bits.</a:t>
            </a:r>
          </a:p>
          <a:p>
            <a:pPr lvl="1"/>
            <a:r>
              <a:rPr lang="en-US" sz="1500" dirty="0"/>
              <a:t>I  = 1: Disables the IRQ.</a:t>
            </a:r>
          </a:p>
          <a:p>
            <a:pPr lvl="1"/>
            <a:r>
              <a:rPr lang="en-US" sz="1500" dirty="0"/>
              <a:t>F = 1: Disables the FIQ.</a:t>
            </a:r>
          </a:p>
          <a:p>
            <a:pPr lvl="1"/>
            <a:endParaRPr lang="en-US" sz="1500" dirty="0"/>
          </a:p>
          <a:p>
            <a:r>
              <a:rPr lang="en-US" sz="1600" dirty="0">
                <a:solidFill>
                  <a:schemeClr val="folHlink"/>
                </a:solidFill>
              </a:rPr>
              <a:t>T Bit</a:t>
            </a:r>
            <a:endParaRPr lang="en-US" sz="1600" dirty="0"/>
          </a:p>
          <a:p>
            <a:pPr lvl="1"/>
            <a:r>
              <a:rPr lang="en-US" sz="1500" dirty="0"/>
              <a:t>Architecture </a:t>
            </a:r>
            <a:r>
              <a:rPr lang="en-US" sz="1500" dirty="0" err="1"/>
              <a:t>xT</a:t>
            </a:r>
            <a:r>
              <a:rPr lang="en-US" sz="1500" dirty="0"/>
              <a:t> only</a:t>
            </a:r>
          </a:p>
          <a:p>
            <a:pPr lvl="1"/>
            <a:r>
              <a:rPr lang="en-US" sz="1500" dirty="0"/>
              <a:t>T = 0: Processor in ARM state</a:t>
            </a:r>
          </a:p>
          <a:p>
            <a:pPr lvl="1"/>
            <a:r>
              <a:rPr lang="en-US" sz="1500" dirty="0"/>
              <a:t>T = 1: Processor in Thumb state</a:t>
            </a:r>
          </a:p>
          <a:p>
            <a:endParaRPr lang="en-US" sz="1600" dirty="0"/>
          </a:p>
          <a:p>
            <a:r>
              <a:rPr lang="en-US" sz="1600" dirty="0"/>
              <a:t>Mode bits</a:t>
            </a:r>
          </a:p>
          <a:p>
            <a:pPr lvl="1"/>
            <a:r>
              <a:rPr lang="en-US" sz="1500" dirty="0"/>
              <a:t>Specify the processor mode</a:t>
            </a:r>
          </a:p>
        </p:txBody>
      </p:sp>
      <p:sp>
        <p:nvSpPr>
          <p:cNvPr id="254982" name="Rectangle 3078"/>
          <p:cNvSpPr>
            <a:spLocks noChangeArrowheads="1"/>
          </p:cNvSpPr>
          <p:nvPr/>
        </p:nvSpPr>
        <p:spPr bwMode="auto">
          <a:xfrm>
            <a:off x="533400" y="2590800"/>
            <a:ext cx="133350" cy="260350"/>
          </a:xfrm>
          <a:prstGeom prst="rect">
            <a:avLst/>
          </a:prstGeom>
          <a:noFill/>
          <a:ln w="9525">
            <a:noFill/>
            <a:miter lim="800000"/>
            <a:headEnd/>
            <a:tailEnd/>
          </a:ln>
          <a:effectLst/>
        </p:spPr>
        <p:txBody>
          <a:bodyPr wrap="none" lIns="66675" tIns="26988" rIns="66675" bIns="26988">
            <a:spAutoFit/>
          </a:bodyPr>
          <a:lstStyle/>
          <a:p>
            <a:pPr defTabSz="947738">
              <a:lnSpc>
                <a:spcPct val="90000"/>
              </a:lnSpc>
            </a:pPr>
            <a:endParaRPr lang="en-GB" sz="1500" b="0">
              <a:solidFill>
                <a:srgbClr val="000000"/>
              </a:solidFill>
              <a:latin typeface="Times New Roman" pitchFamily="18" charset="0"/>
            </a:endParaRPr>
          </a:p>
        </p:txBody>
      </p:sp>
      <p:grpSp>
        <p:nvGrpSpPr>
          <p:cNvPr id="2" name="Group 3124"/>
          <p:cNvGrpSpPr>
            <a:grpSpLocks/>
          </p:cNvGrpSpPr>
          <p:nvPr/>
        </p:nvGrpSpPr>
        <p:grpSpPr bwMode="auto">
          <a:xfrm>
            <a:off x="850900" y="1589087"/>
            <a:ext cx="7315200" cy="838200"/>
            <a:chOff x="528" y="816"/>
            <a:chExt cx="4608" cy="528"/>
          </a:xfrm>
        </p:grpSpPr>
        <p:sp>
          <p:nvSpPr>
            <p:cNvPr id="255025" name="Rectangle 3121"/>
            <p:cNvSpPr>
              <a:spLocks noChangeArrowheads="1"/>
            </p:cNvSpPr>
            <p:nvPr/>
          </p:nvSpPr>
          <p:spPr bwMode="auto">
            <a:xfrm>
              <a:off x="1244" y="960"/>
              <a:ext cx="272" cy="192"/>
            </a:xfrm>
            <a:prstGeom prst="rect">
              <a:avLst/>
            </a:prstGeom>
            <a:solidFill>
              <a:srgbClr val="DDDDDD"/>
            </a:solidFill>
            <a:ln w="38100">
              <a:noFill/>
              <a:miter lim="800000"/>
              <a:headEnd/>
              <a:tailEnd/>
            </a:ln>
            <a:effectLst/>
          </p:spPr>
          <p:txBody>
            <a:bodyPr anchor="ctr">
              <a:spAutoFit/>
            </a:bodyPr>
            <a:lstStyle/>
            <a:p>
              <a:endParaRPr lang="en-IN"/>
            </a:p>
          </p:txBody>
        </p:sp>
        <p:sp>
          <p:nvSpPr>
            <p:cNvPr id="254978" name="Rectangle 3074"/>
            <p:cNvSpPr>
              <a:spLocks noChangeArrowheads="1"/>
            </p:cNvSpPr>
            <p:nvPr/>
          </p:nvSpPr>
          <p:spPr bwMode="auto">
            <a:xfrm>
              <a:off x="1680" y="960"/>
              <a:ext cx="2304" cy="192"/>
            </a:xfrm>
            <a:prstGeom prst="rect">
              <a:avLst/>
            </a:prstGeom>
            <a:solidFill>
              <a:srgbClr val="DDDDDD"/>
            </a:solidFill>
            <a:ln w="38100">
              <a:noFill/>
              <a:miter lim="800000"/>
              <a:headEnd/>
              <a:tailEnd/>
            </a:ln>
            <a:effectLst/>
          </p:spPr>
          <p:txBody>
            <a:bodyPr anchor="ctr">
              <a:spAutoFit/>
            </a:bodyPr>
            <a:lstStyle/>
            <a:p>
              <a:endParaRPr lang="en-IN"/>
            </a:p>
          </p:txBody>
        </p:sp>
        <p:sp>
          <p:nvSpPr>
            <p:cNvPr id="254984" name="Rectangle 3080"/>
            <p:cNvSpPr>
              <a:spLocks noChangeArrowheads="1"/>
            </p:cNvSpPr>
            <p:nvPr/>
          </p:nvSpPr>
          <p:spPr bwMode="auto">
            <a:xfrm>
              <a:off x="1104" y="816"/>
              <a:ext cx="16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27</a:t>
              </a:r>
            </a:p>
          </p:txBody>
        </p:sp>
        <p:sp>
          <p:nvSpPr>
            <p:cNvPr id="254985" name="Rectangle 3081"/>
            <p:cNvSpPr>
              <a:spLocks noChangeArrowheads="1"/>
            </p:cNvSpPr>
            <p:nvPr/>
          </p:nvSpPr>
          <p:spPr bwMode="auto">
            <a:xfrm>
              <a:off x="528" y="816"/>
              <a:ext cx="16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31</a:t>
              </a:r>
            </a:p>
          </p:txBody>
        </p:sp>
        <p:sp>
          <p:nvSpPr>
            <p:cNvPr id="254986" name="Text Box 3082"/>
            <p:cNvSpPr txBox="1">
              <a:spLocks noChangeArrowheads="1"/>
            </p:cNvSpPr>
            <p:nvPr/>
          </p:nvSpPr>
          <p:spPr bwMode="auto">
            <a:xfrm>
              <a:off x="536" y="946"/>
              <a:ext cx="1144" cy="216"/>
            </a:xfrm>
            <a:prstGeom prst="rect">
              <a:avLst/>
            </a:prstGeom>
            <a:noFill/>
            <a:ln w="38100">
              <a:solidFill>
                <a:srgbClr val="3366FF"/>
              </a:solidFill>
              <a:miter lim="800000"/>
              <a:headEnd/>
              <a:tailEnd/>
            </a:ln>
            <a:effectLst/>
          </p:spPr>
          <p:txBody>
            <a:bodyPr anchor="ctr">
              <a:spAutoFit/>
            </a:bodyPr>
            <a:lstStyle/>
            <a:p>
              <a:r>
                <a:rPr lang="en-US"/>
                <a:t>N Z C V </a:t>
              </a:r>
              <a:r>
                <a:rPr lang="en-US">
                  <a:solidFill>
                    <a:schemeClr val="folHlink"/>
                  </a:solidFill>
                </a:rPr>
                <a:t>Q</a:t>
              </a:r>
              <a:endParaRPr lang="en-US" b="0"/>
            </a:p>
          </p:txBody>
        </p:sp>
        <p:sp>
          <p:nvSpPr>
            <p:cNvPr id="254987" name="Line 3083"/>
            <p:cNvSpPr>
              <a:spLocks noChangeShapeType="1"/>
            </p:cNvSpPr>
            <p:nvPr/>
          </p:nvSpPr>
          <p:spPr bwMode="auto">
            <a:xfrm>
              <a:off x="960" y="1104"/>
              <a:ext cx="0" cy="48"/>
            </a:xfrm>
            <a:prstGeom prst="line">
              <a:avLst/>
            </a:prstGeom>
            <a:noFill/>
            <a:ln w="25400">
              <a:solidFill>
                <a:schemeClr val="hlink"/>
              </a:solidFill>
              <a:round/>
              <a:headEnd/>
              <a:tailEnd/>
            </a:ln>
            <a:effectLst/>
          </p:spPr>
          <p:txBody>
            <a:bodyPr wrap="none" anchor="ctr"/>
            <a:lstStyle/>
            <a:p>
              <a:endParaRPr lang="en-IN"/>
            </a:p>
          </p:txBody>
        </p:sp>
        <p:sp>
          <p:nvSpPr>
            <p:cNvPr id="254988" name="Line 3084"/>
            <p:cNvSpPr>
              <a:spLocks noChangeShapeType="1"/>
            </p:cNvSpPr>
            <p:nvPr/>
          </p:nvSpPr>
          <p:spPr bwMode="auto">
            <a:xfrm>
              <a:off x="816" y="1104"/>
              <a:ext cx="0" cy="48"/>
            </a:xfrm>
            <a:prstGeom prst="line">
              <a:avLst/>
            </a:prstGeom>
            <a:noFill/>
            <a:ln w="25400">
              <a:solidFill>
                <a:schemeClr val="hlink"/>
              </a:solidFill>
              <a:round/>
              <a:headEnd/>
              <a:tailEnd/>
            </a:ln>
            <a:effectLst/>
          </p:spPr>
          <p:txBody>
            <a:bodyPr wrap="none" anchor="ctr"/>
            <a:lstStyle/>
            <a:p>
              <a:endParaRPr lang="en-IN"/>
            </a:p>
          </p:txBody>
        </p:sp>
        <p:sp>
          <p:nvSpPr>
            <p:cNvPr id="254989" name="Line 3085"/>
            <p:cNvSpPr>
              <a:spLocks noChangeShapeType="1"/>
            </p:cNvSpPr>
            <p:nvPr/>
          </p:nvSpPr>
          <p:spPr bwMode="auto">
            <a:xfrm>
              <a:off x="672" y="1104"/>
              <a:ext cx="0" cy="48"/>
            </a:xfrm>
            <a:prstGeom prst="line">
              <a:avLst/>
            </a:prstGeom>
            <a:noFill/>
            <a:ln w="25400">
              <a:solidFill>
                <a:schemeClr val="hlink"/>
              </a:solidFill>
              <a:round/>
              <a:headEnd/>
              <a:tailEnd/>
            </a:ln>
            <a:effectLst/>
          </p:spPr>
          <p:txBody>
            <a:bodyPr wrap="none" anchor="ctr"/>
            <a:lstStyle/>
            <a:p>
              <a:endParaRPr lang="en-IN"/>
            </a:p>
          </p:txBody>
        </p:sp>
        <p:sp>
          <p:nvSpPr>
            <p:cNvPr id="254990" name="Line 3086"/>
            <p:cNvSpPr>
              <a:spLocks noChangeShapeType="1"/>
            </p:cNvSpPr>
            <p:nvPr/>
          </p:nvSpPr>
          <p:spPr bwMode="auto">
            <a:xfrm>
              <a:off x="1248" y="960"/>
              <a:ext cx="0" cy="192"/>
            </a:xfrm>
            <a:prstGeom prst="line">
              <a:avLst/>
            </a:prstGeom>
            <a:noFill/>
            <a:ln w="25400">
              <a:solidFill>
                <a:schemeClr val="hlink"/>
              </a:solidFill>
              <a:round/>
              <a:headEnd/>
              <a:tailEnd/>
            </a:ln>
            <a:effectLst/>
          </p:spPr>
          <p:txBody>
            <a:bodyPr wrap="none" anchor="ctr"/>
            <a:lstStyle/>
            <a:p>
              <a:endParaRPr lang="en-IN"/>
            </a:p>
          </p:txBody>
        </p:sp>
        <p:sp>
          <p:nvSpPr>
            <p:cNvPr id="254991" name="Line 3087"/>
            <p:cNvSpPr>
              <a:spLocks noChangeShapeType="1"/>
            </p:cNvSpPr>
            <p:nvPr/>
          </p:nvSpPr>
          <p:spPr bwMode="auto">
            <a:xfrm>
              <a:off x="1104" y="960"/>
              <a:ext cx="0" cy="192"/>
            </a:xfrm>
            <a:prstGeom prst="line">
              <a:avLst/>
            </a:prstGeom>
            <a:noFill/>
            <a:ln w="25400">
              <a:solidFill>
                <a:schemeClr val="hlink"/>
              </a:solidFill>
              <a:round/>
              <a:headEnd/>
              <a:tailEnd/>
            </a:ln>
            <a:effectLst/>
          </p:spPr>
          <p:txBody>
            <a:bodyPr wrap="none" anchor="ctr"/>
            <a:lstStyle/>
            <a:p>
              <a:endParaRPr lang="en-IN"/>
            </a:p>
          </p:txBody>
        </p:sp>
        <p:sp>
          <p:nvSpPr>
            <p:cNvPr id="254992" name="Rectangle 3088"/>
            <p:cNvSpPr>
              <a:spLocks noChangeArrowheads="1"/>
            </p:cNvSpPr>
            <p:nvPr/>
          </p:nvSpPr>
          <p:spPr bwMode="auto">
            <a:xfrm>
              <a:off x="960" y="816"/>
              <a:ext cx="192" cy="130"/>
            </a:xfrm>
            <a:prstGeom prst="rect">
              <a:avLst/>
            </a:prstGeom>
            <a:noFill/>
            <a:ln w="9525">
              <a:noFill/>
              <a:miter lim="800000"/>
              <a:headEnd/>
              <a:tailEnd/>
            </a:ln>
            <a:effectLst/>
          </p:spPr>
          <p:txBody>
            <a:bodyPr lIns="66675" tIns="26988" rIns="66675" bIns="26988">
              <a:spAutoFit/>
            </a:bodyPr>
            <a:lstStyle/>
            <a:p>
              <a:pPr algn="ctr" defTabSz="944563"/>
              <a:r>
                <a:rPr lang="en-US" sz="1000">
                  <a:solidFill>
                    <a:srgbClr val="000000"/>
                  </a:solidFill>
                  <a:latin typeface="Times New Roman" pitchFamily="18" charset="0"/>
                </a:rPr>
                <a:t>28</a:t>
              </a:r>
            </a:p>
          </p:txBody>
        </p:sp>
        <p:sp>
          <p:nvSpPr>
            <p:cNvPr id="254993" name="Rectangle 3089"/>
            <p:cNvSpPr>
              <a:spLocks noChangeArrowheads="1"/>
            </p:cNvSpPr>
            <p:nvPr/>
          </p:nvSpPr>
          <p:spPr bwMode="auto">
            <a:xfrm>
              <a:off x="4128" y="816"/>
              <a:ext cx="12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6</a:t>
              </a:r>
            </a:p>
          </p:txBody>
        </p:sp>
        <p:sp>
          <p:nvSpPr>
            <p:cNvPr id="254994" name="Rectangle 3090"/>
            <p:cNvSpPr>
              <a:spLocks noChangeArrowheads="1"/>
            </p:cNvSpPr>
            <p:nvPr/>
          </p:nvSpPr>
          <p:spPr bwMode="auto">
            <a:xfrm>
              <a:off x="3984" y="816"/>
              <a:ext cx="12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7</a:t>
              </a:r>
            </a:p>
          </p:txBody>
        </p:sp>
        <p:sp>
          <p:nvSpPr>
            <p:cNvPr id="254995" name="Text Box 3091"/>
            <p:cNvSpPr txBox="1">
              <a:spLocks noChangeArrowheads="1"/>
            </p:cNvSpPr>
            <p:nvPr/>
          </p:nvSpPr>
          <p:spPr bwMode="auto">
            <a:xfrm>
              <a:off x="3984" y="946"/>
              <a:ext cx="1152" cy="216"/>
            </a:xfrm>
            <a:prstGeom prst="rect">
              <a:avLst/>
            </a:prstGeom>
            <a:noFill/>
            <a:ln w="38100">
              <a:solidFill>
                <a:srgbClr val="3366FF"/>
              </a:solidFill>
              <a:miter lim="800000"/>
              <a:headEnd/>
              <a:tailEnd/>
            </a:ln>
            <a:effectLst/>
          </p:spPr>
          <p:txBody>
            <a:bodyPr anchor="ctr">
              <a:spAutoFit/>
            </a:bodyPr>
            <a:lstStyle/>
            <a:p>
              <a:r>
                <a:rPr lang="en-US"/>
                <a:t>I F </a:t>
              </a:r>
              <a:r>
                <a:rPr lang="en-US">
                  <a:solidFill>
                    <a:schemeClr val="folHlink"/>
                  </a:solidFill>
                </a:rPr>
                <a:t>T</a:t>
              </a:r>
              <a:r>
                <a:rPr lang="en-US"/>
                <a:t>    mode</a:t>
              </a:r>
              <a:endParaRPr lang="en-US" b="0"/>
            </a:p>
          </p:txBody>
        </p:sp>
        <p:sp>
          <p:nvSpPr>
            <p:cNvPr id="254996" name="Line 3092"/>
            <p:cNvSpPr>
              <a:spLocks noChangeShapeType="1"/>
            </p:cNvSpPr>
            <p:nvPr/>
          </p:nvSpPr>
          <p:spPr bwMode="auto">
            <a:xfrm>
              <a:off x="4560" y="1104"/>
              <a:ext cx="0" cy="48"/>
            </a:xfrm>
            <a:prstGeom prst="line">
              <a:avLst/>
            </a:prstGeom>
            <a:noFill/>
            <a:ln w="25400">
              <a:solidFill>
                <a:schemeClr val="hlink"/>
              </a:solidFill>
              <a:round/>
              <a:headEnd/>
              <a:tailEnd/>
            </a:ln>
            <a:effectLst/>
          </p:spPr>
          <p:txBody>
            <a:bodyPr wrap="none" anchor="ctr"/>
            <a:lstStyle/>
            <a:p>
              <a:endParaRPr lang="en-IN"/>
            </a:p>
          </p:txBody>
        </p:sp>
        <p:sp>
          <p:nvSpPr>
            <p:cNvPr id="254997" name="Line 3093"/>
            <p:cNvSpPr>
              <a:spLocks noChangeShapeType="1"/>
            </p:cNvSpPr>
            <p:nvPr/>
          </p:nvSpPr>
          <p:spPr bwMode="auto">
            <a:xfrm>
              <a:off x="4128" y="1104"/>
              <a:ext cx="0" cy="48"/>
            </a:xfrm>
            <a:prstGeom prst="line">
              <a:avLst/>
            </a:prstGeom>
            <a:noFill/>
            <a:ln w="25400">
              <a:solidFill>
                <a:schemeClr val="hlink"/>
              </a:solidFill>
              <a:round/>
              <a:headEnd/>
              <a:tailEnd/>
            </a:ln>
            <a:effectLst/>
          </p:spPr>
          <p:txBody>
            <a:bodyPr wrap="none" anchor="ctr"/>
            <a:lstStyle/>
            <a:p>
              <a:endParaRPr lang="en-IN"/>
            </a:p>
          </p:txBody>
        </p:sp>
        <p:sp>
          <p:nvSpPr>
            <p:cNvPr id="254998" name="Line 3094"/>
            <p:cNvSpPr>
              <a:spLocks noChangeShapeType="1"/>
            </p:cNvSpPr>
            <p:nvPr/>
          </p:nvSpPr>
          <p:spPr bwMode="auto">
            <a:xfrm>
              <a:off x="4272" y="960"/>
              <a:ext cx="0" cy="192"/>
            </a:xfrm>
            <a:prstGeom prst="line">
              <a:avLst/>
            </a:prstGeom>
            <a:noFill/>
            <a:ln w="25400">
              <a:solidFill>
                <a:schemeClr val="hlink"/>
              </a:solidFill>
              <a:round/>
              <a:headEnd/>
              <a:tailEnd/>
            </a:ln>
            <a:effectLst/>
          </p:spPr>
          <p:txBody>
            <a:bodyPr wrap="none" anchor="ctr"/>
            <a:lstStyle/>
            <a:p>
              <a:endParaRPr lang="en-IN"/>
            </a:p>
          </p:txBody>
        </p:sp>
        <p:sp>
          <p:nvSpPr>
            <p:cNvPr id="254999" name="Line 3095"/>
            <p:cNvSpPr>
              <a:spLocks noChangeShapeType="1"/>
            </p:cNvSpPr>
            <p:nvPr/>
          </p:nvSpPr>
          <p:spPr bwMode="auto">
            <a:xfrm>
              <a:off x="4416" y="960"/>
              <a:ext cx="0" cy="192"/>
            </a:xfrm>
            <a:prstGeom prst="line">
              <a:avLst/>
            </a:prstGeom>
            <a:noFill/>
            <a:ln w="25400">
              <a:solidFill>
                <a:schemeClr val="hlink"/>
              </a:solidFill>
              <a:round/>
              <a:headEnd/>
              <a:tailEnd/>
            </a:ln>
            <a:effectLst/>
          </p:spPr>
          <p:txBody>
            <a:bodyPr wrap="none" anchor="ctr"/>
            <a:lstStyle/>
            <a:p>
              <a:endParaRPr lang="en-IN"/>
            </a:p>
          </p:txBody>
        </p:sp>
        <p:sp>
          <p:nvSpPr>
            <p:cNvPr id="255000" name="Rectangle 3096"/>
            <p:cNvSpPr>
              <a:spLocks noChangeArrowheads="1"/>
            </p:cNvSpPr>
            <p:nvPr/>
          </p:nvSpPr>
          <p:spPr bwMode="auto">
            <a:xfrm>
              <a:off x="2688" y="816"/>
              <a:ext cx="16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16</a:t>
              </a:r>
            </a:p>
          </p:txBody>
        </p:sp>
        <p:sp>
          <p:nvSpPr>
            <p:cNvPr id="255001" name="Rectangle 3097"/>
            <p:cNvSpPr>
              <a:spLocks noChangeArrowheads="1"/>
            </p:cNvSpPr>
            <p:nvPr/>
          </p:nvSpPr>
          <p:spPr bwMode="auto">
            <a:xfrm>
              <a:off x="1680" y="816"/>
              <a:ext cx="16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23</a:t>
              </a:r>
            </a:p>
          </p:txBody>
        </p:sp>
        <p:sp>
          <p:nvSpPr>
            <p:cNvPr id="255002" name="Text Box 3098"/>
            <p:cNvSpPr txBox="1">
              <a:spLocks noChangeArrowheads="1"/>
            </p:cNvSpPr>
            <p:nvPr/>
          </p:nvSpPr>
          <p:spPr bwMode="auto">
            <a:xfrm>
              <a:off x="1680" y="946"/>
              <a:ext cx="1152" cy="216"/>
            </a:xfrm>
            <a:prstGeom prst="rect">
              <a:avLst/>
            </a:prstGeom>
            <a:noFill/>
            <a:ln w="38100">
              <a:solidFill>
                <a:srgbClr val="3366FF"/>
              </a:solidFill>
              <a:miter lim="800000"/>
              <a:headEnd/>
              <a:tailEnd/>
            </a:ln>
            <a:effectLst/>
          </p:spPr>
          <p:txBody>
            <a:bodyPr anchor="ctr">
              <a:spAutoFit/>
            </a:bodyPr>
            <a:lstStyle/>
            <a:p>
              <a:r>
                <a:rPr lang="en-US"/>
                <a:t> </a:t>
              </a:r>
              <a:endParaRPr lang="en-US" b="0"/>
            </a:p>
          </p:txBody>
        </p:sp>
        <p:sp>
          <p:nvSpPr>
            <p:cNvPr id="255003" name="Rectangle 3099"/>
            <p:cNvSpPr>
              <a:spLocks noChangeArrowheads="1"/>
            </p:cNvSpPr>
            <p:nvPr/>
          </p:nvSpPr>
          <p:spPr bwMode="auto">
            <a:xfrm>
              <a:off x="3840" y="816"/>
              <a:ext cx="12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8</a:t>
              </a:r>
            </a:p>
          </p:txBody>
        </p:sp>
        <p:sp>
          <p:nvSpPr>
            <p:cNvPr id="255004" name="Rectangle 3100"/>
            <p:cNvSpPr>
              <a:spLocks noChangeArrowheads="1"/>
            </p:cNvSpPr>
            <p:nvPr/>
          </p:nvSpPr>
          <p:spPr bwMode="auto">
            <a:xfrm>
              <a:off x="2832" y="816"/>
              <a:ext cx="16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15</a:t>
              </a:r>
            </a:p>
          </p:txBody>
        </p:sp>
        <p:sp>
          <p:nvSpPr>
            <p:cNvPr id="255005" name="Text Box 3101"/>
            <p:cNvSpPr txBox="1">
              <a:spLocks noChangeArrowheads="1"/>
            </p:cNvSpPr>
            <p:nvPr/>
          </p:nvSpPr>
          <p:spPr bwMode="auto">
            <a:xfrm>
              <a:off x="2832" y="946"/>
              <a:ext cx="1152" cy="216"/>
            </a:xfrm>
            <a:prstGeom prst="rect">
              <a:avLst/>
            </a:prstGeom>
            <a:noFill/>
            <a:ln w="38100">
              <a:solidFill>
                <a:srgbClr val="3366FF"/>
              </a:solidFill>
              <a:miter lim="800000"/>
              <a:headEnd/>
              <a:tailEnd/>
            </a:ln>
            <a:effectLst/>
          </p:spPr>
          <p:txBody>
            <a:bodyPr anchor="ctr">
              <a:spAutoFit/>
            </a:bodyPr>
            <a:lstStyle/>
            <a:p>
              <a:r>
                <a:rPr lang="en-US"/>
                <a:t> </a:t>
              </a:r>
              <a:endParaRPr lang="en-US" b="0"/>
            </a:p>
          </p:txBody>
        </p:sp>
        <p:sp>
          <p:nvSpPr>
            <p:cNvPr id="255006" name="Line 3102"/>
            <p:cNvSpPr>
              <a:spLocks noChangeShapeType="1"/>
            </p:cNvSpPr>
            <p:nvPr/>
          </p:nvSpPr>
          <p:spPr bwMode="auto">
            <a:xfrm>
              <a:off x="4704" y="1104"/>
              <a:ext cx="0" cy="48"/>
            </a:xfrm>
            <a:prstGeom prst="line">
              <a:avLst/>
            </a:prstGeom>
            <a:noFill/>
            <a:ln w="25400">
              <a:solidFill>
                <a:schemeClr val="hlink"/>
              </a:solidFill>
              <a:round/>
              <a:headEnd/>
              <a:tailEnd/>
            </a:ln>
            <a:effectLst/>
          </p:spPr>
          <p:txBody>
            <a:bodyPr wrap="none" anchor="ctr"/>
            <a:lstStyle/>
            <a:p>
              <a:endParaRPr lang="en-IN"/>
            </a:p>
          </p:txBody>
        </p:sp>
        <p:sp>
          <p:nvSpPr>
            <p:cNvPr id="255007" name="Line 3103"/>
            <p:cNvSpPr>
              <a:spLocks noChangeShapeType="1"/>
            </p:cNvSpPr>
            <p:nvPr/>
          </p:nvSpPr>
          <p:spPr bwMode="auto">
            <a:xfrm>
              <a:off x="4848" y="1104"/>
              <a:ext cx="0" cy="48"/>
            </a:xfrm>
            <a:prstGeom prst="line">
              <a:avLst/>
            </a:prstGeom>
            <a:noFill/>
            <a:ln w="25400">
              <a:solidFill>
                <a:schemeClr val="hlink"/>
              </a:solidFill>
              <a:round/>
              <a:headEnd/>
              <a:tailEnd/>
            </a:ln>
            <a:effectLst/>
          </p:spPr>
          <p:txBody>
            <a:bodyPr wrap="none" anchor="ctr"/>
            <a:lstStyle/>
            <a:p>
              <a:endParaRPr lang="en-IN"/>
            </a:p>
          </p:txBody>
        </p:sp>
        <p:sp>
          <p:nvSpPr>
            <p:cNvPr id="255008" name="Line 3104"/>
            <p:cNvSpPr>
              <a:spLocks noChangeShapeType="1"/>
            </p:cNvSpPr>
            <p:nvPr/>
          </p:nvSpPr>
          <p:spPr bwMode="auto">
            <a:xfrm>
              <a:off x="4992" y="1104"/>
              <a:ext cx="0" cy="48"/>
            </a:xfrm>
            <a:prstGeom prst="line">
              <a:avLst/>
            </a:prstGeom>
            <a:noFill/>
            <a:ln w="25400">
              <a:solidFill>
                <a:schemeClr val="hlink"/>
              </a:solidFill>
              <a:round/>
              <a:headEnd/>
              <a:tailEnd/>
            </a:ln>
            <a:effectLst/>
          </p:spPr>
          <p:txBody>
            <a:bodyPr wrap="none" anchor="ctr"/>
            <a:lstStyle/>
            <a:p>
              <a:endParaRPr lang="en-IN"/>
            </a:p>
          </p:txBody>
        </p:sp>
        <p:sp>
          <p:nvSpPr>
            <p:cNvPr id="255009" name="Rectangle 3105"/>
            <p:cNvSpPr>
              <a:spLocks noChangeArrowheads="1"/>
            </p:cNvSpPr>
            <p:nvPr/>
          </p:nvSpPr>
          <p:spPr bwMode="auto">
            <a:xfrm>
              <a:off x="4272" y="816"/>
              <a:ext cx="12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5</a:t>
              </a:r>
            </a:p>
          </p:txBody>
        </p:sp>
        <p:sp>
          <p:nvSpPr>
            <p:cNvPr id="255010" name="Rectangle 3106"/>
            <p:cNvSpPr>
              <a:spLocks noChangeArrowheads="1"/>
            </p:cNvSpPr>
            <p:nvPr/>
          </p:nvSpPr>
          <p:spPr bwMode="auto">
            <a:xfrm>
              <a:off x="4416" y="816"/>
              <a:ext cx="12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4</a:t>
              </a:r>
            </a:p>
          </p:txBody>
        </p:sp>
        <p:sp>
          <p:nvSpPr>
            <p:cNvPr id="255011" name="Rectangle 3107"/>
            <p:cNvSpPr>
              <a:spLocks noChangeArrowheads="1"/>
            </p:cNvSpPr>
            <p:nvPr/>
          </p:nvSpPr>
          <p:spPr bwMode="auto">
            <a:xfrm>
              <a:off x="4992" y="816"/>
              <a:ext cx="12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0</a:t>
              </a:r>
            </a:p>
          </p:txBody>
        </p:sp>
        <p:sp>
          <p:nvSpPr>
            <p:cNvPr id="255012" name="Rectangle 3108"/>
            <p:cNvSpPr>
              <a:spLocks noChangeArrowheads="1"/>
            </p:cNvSpPr>
            <p:nvPr/>
          </p:nvSpPr>
          <p:spPr bwMode="auto">
            <a:xfrm>
              <a:off x="1488" y="816"/>
              <a:ext cx="164" cy="130"/>
            </a:xfrm>
            <a:prstGeom prst="rect">
              <a:avLst/>
            </a:prstGeom>
            <a:noFill/>
            <a:ln w="9525">
              <a:noFill/>
              <a:miter lim="800000"/>
              <a:headEnd/>
              <a:tailEnd/>
            </a:ln>
            <a:effectLst/>
          </p:spPr>
          <p:txBody>
            <a:bodyPr wrap="none" lIns="66675" tIns="26988" rIns="66675" bIns="26988">
              <a:spAutoFit/>
            </a:bodyPr>
            <a:lstStyle/>
            <a:p>
              <a:pPr defTabSz="944563"/>
              <a:r>
                <a:rPr lang="en-US" sz="1000">
                  <a:solidFill>
                    <a:srgbClr val="000000"/>
                  </a:solidFill>
                  <a:latin typeface="Times New Roman" pitchFamily="18" charset="0"/>
                </a:rPr>
                <a:t>24</a:t>
              </a:r>
            </a:p>
          </p:txBody>
        </p:sp>
        <p:sp>
          <p:nvSpPr>
            <p:cNvPr id="255013" name="Text Box 3109"/>
            <p:cNvSpPr txBox="1">
              <a:spLocks noChangeArrowheads="1"/>
            </p:cNvSpPr>
            <p:nvPr/>
          </p:nvSpPr>
          <p:spPr bwMode="auto">
            <a:xfrm>
              <a:off x="528" y="1152"/>
              <a:ext cx="1152" cy="192"/>
            </a:xfrm>
            <a:prstGeom prst="rect">
              <a:avLst/>
            </a:prstGeom>
            <a:noFill/>
            <a:ln w="38100">
              <a:noFill/>
              <a:miter lim="800000"/>
              <a:headEnd/>
              <a:tailEnd/>
            </a:ln>
            <a:effectLst/>
          </p:spPr>
          <p:txBody>
            <a:bodyPr anchor="ctr">
              <a:spAutoFit/>
            </a:bodyPr>
            <a:lstStyle/>
            <a:p>
              <a:pPr algn="ctr">
                <a:spcBef>
                  <a:spcPct val="50000"/>
                </a:spcBef>
              </a:pPr>
              <a:r>
                <a:rPr lang="en-US">
                  <a:solidFill>
                    <a:schemeClr val="accent1"/>
                  </a:solidFill>
                </a:rPr>
                <a:t>f</a:t>
              </a:r>
              <a:endParaRPr lang="en-US"/>
            </a:p>
          </p:txBody>
        </p:sp>
        <p:sp>
          <p:nvSpPr>
            <p:cNvPr id="255014" name="Text Box 3110"/>
            <p:cNvSpPr txBox="1">
              <a:spLocks noChangeArrowheads="1"/>
            </p:cNvSpPr>
            <p:nvPr/>
          </p:nvSpPr>
          <p:spPr bwMode="auto">
            <a:xfrm>
              <a:off x="1680" y="1152"/>
              <a:ext cx="1152" cy="192"/>
            </a:xfrm>
            <a:prstGeom prst="rect">
              <a:avLst/>
            </a:prstGeom>
            <a:noFill/>
            <a:ln w="38100">
              <a:noFill/>
              <a:miter lim="800000"/>
              <a:headEnd/>
              <a:tailEnd/>
            </a:ln>
            <a:effectLst/>
          </p:spPr>
          <p:txBody>
            <a:bodyPr anchor="ctr">
              <a:spAutoFit/>
            </a:bodyPr>
            <a:lstStyle/>
            <a:p>
              <a:pPr algn="ctr">
                <a:spcBef>
                  <a:spcPct val="50000"/>
                </a:spcBef>
              </a:pPr>
              <a:r>
                <a:rPr lang="en-US">
                  <a:solidFill>
                    <a:schemeClr val="accent1"/>
                  </a:solidFill>
                </a:rPr>
                <a:t>s</a:t>
              </a:r>
              <a:endParaRPr lang="en-US"/>
            </a:p>
          </p:txBody>
        </p:sp>
        <p:sp>
          <p:nvSpPr>
            <p:cNvPr id="255015" name="Text Box 3111"/>
            <p:cNvSpPr txBox="1">
              <a:spLocks noChangeArrowheads="1"/>
            </p:cNvSpPr>
            <p:nvPr/>
          </p:nvSpPr>
          <p:spPr bwMode="auto">
            <a:xfrm>
              <a:off x="2832" y="1152"/>
              <a:ext cx="1152" cy="192"/>
            </a:xfrm>
            <a:prstGeom prst="rect">
              <a:avLst/>
            </a:prstGeom>
            <a:noFill/>
            <a:ln w="38100">
              <a:noFill/>
              <a:miter lim="800000"/>
              <a:headEnd/>
              <a:tailEnd/>
            </a:ln>
            <a:effectLst/>
          </p:spPr>
          <p:txBody>
            <a:bodyPr anchor="ctr">
              <a:spAutoFit/>
            </a:bodyPr>
            <a:lstStyle/>
            <a:p>
              <a:pPr algn="ctr">
                <a:spcBef>
                  <a:spcPct val="50000"/>
                </a:spcBef>
              </a:pPr>
              <a:r>
                <a:rPr lang="en-US">
                  <a:solidFill>
                    <a:schemeClr val="accent1"/>
                  </a:solidFill>
                </a:rPr>
                <a:t>x</a:t>
              </a:r>
              <a:endParaRPr lang="en-US"/>
            </a:p>
          </p:txBody>
        </p:sp>
        <p:sp>
          <p:nvSpPr>
            <p:cNvPr id="255016" name="Text Box 3112"/>
            <p:cNvSpPr txBox="1">
              <a:spLocks noChangeArrowheads="1"/>
            </p:cNvSpPr>
            <p:nvPr/>
          </p:nvSpPr>
          <p:spPr bwMode="auto">
            <a:xfrm>
              <a:off x="3984" y="1152"/>
              <a:ext cx="1152" cy="192"/>
            </a:xfrm>
            <a:prstGeom prst="rect">
              <a:avLst/>
            </a:prstGeom>
            <a:noFill/>
            <a:ln w="38100">
              <a:noFill/>
              <a:miter lim="800000"/>
              <a:headEnd/>
              <a:tailEnd/>
            </a:ln>
            <a:effectLst/>
          </p:spPr>
          <p:txBody>
            <a:bodyPr anchor="ctr">
              <a:spAutoFit/>
            </a:bodyPr>
            <a:lstStyle/>
            <a:p>
              <a:pPr algn="ctr">
                <a:spcBef>
                  <a:spcPct val="50000"/>
                </a:spcBef>
              </a:pPr>
              <a:r>
                <a:rPr lang="en-US">
                  <a:solidFill>
                    <a:schemeClr val="accent1"/>
                  </a:solidFill>
                </a:rPr>
                <a:t>c</a:t>
              </a:r>
              <a:endParaRPr lang="en-US"/>
            </a:p>
          </p:txBody>
        </p:sp>
        <p:sp>
          <p:nvSpPr>
            <p:cNvPr id="255017" name="Line 3113"/>
            <p:cNvSpPr>
              <a:spLocks noChangeShapeType="1"/>
            </p:cNvSpPr>
            <p:nvPr/>
          </p:nvSpPr>
          <p:spPr bwMode="auto">
            <a:xfrm>
              <a:off x="1680" y="1152"/>
              <a:ext cx="0" cy="96"/>
            </a:xfrm>
            <a:prstGeom prst="line">
              <a:avLst/>
            </a:prstGeom>
            <a:noFill/>
            <a:ln w="25400">
              <a:solidFill>
                <a:srgbClr val="3366FF"/>
              </a:solidFill>
              <a:round/>
              <a:headEnd/>
              <a:tailEnd/>
            </a:ln>
            <a:effectLst/>
          </p:spPr>
          <p:txBody>
            <a:bodyPr wrap="none" anchor="ctr"/>
            <a:lstStyle/>
            <a:p>
              <a:endParaRPr lang="en-IN"/>
            </a:p>
          </p:txBody>
        </p:sp>
        <p:sp>
          <p:nvSpPr>
            <p:cNvPr id="255018" name="Line 3114"/>
            <p:cNvSpPr>
              <a:spLocks noChangeShapeType="1"/>
            </p:cNvSpPr>
            <p:nvPr/>
          </p:nvSpPr>
          <p:spPr bwMode="auto">
            <a:xfrm>
              <a:off x="2832" y="1152"/>
              <a:ext cx="0" cy="96"/>
            </a:xfrm>
            <a:prstGeom prst="line">
              <a:avLst/>
            </a:prstGeom>
            <a:noFill/>
            <a:ln w="25400">
              <a:solidFill>
                <a:srgbClr val="3366FF"/>
              </a:solidFill>
              <a:round/>
              <a:headEnd/>
              <a:tailEnd/>
            </a:ln>
            <a:effectLst/>
          </p:spPr>
          <p:txBody>
            <a:bodyPr wrap="none" anchor="ctr"/>
            <a:lstStyle/>
            <a:p>
              <a:endParaRPr lang="en-IN"/>
            </a:p>
          </p:txBody>
        </p:sp>
        <p:sp>
          <p:nvSpPr>
            <p:cNvPr id="255019" name="Line 3115"/>
            <p:cNvSpPr>
              <a:spLocks noChangeShapeType="1"/>
            </p:cNvSpPr>
            <p:nvPr/>
          </p:nvSpPr>
          <p:spPr bwMode="auto">
            <a:xfrm>
              <a:off x="3984" y="1152"/>
              <a:ext cx="0" cy="96"/>
            </a:xfrm>
            <a:prstGeom prst="line">
              <a:avLst/>
            </a:prstGeom>
            <a:noFill/>
            <a:ln w="25400">
              <a:solidFill>
                <a:srgbClr val="3366FF"/>
              </a:solidFill>
              <a:round/>
              <a:headEnd/>
              <a:tailEnd/>
            </a:ln>
            <a:effectLst/>
          </p:spPr>
          <p:txBody>
            <a:bodyPr wrap="none" anchor="ctr"/>
            <a:lstStyle/>
            <a:p>
              <a:endParaRPr lang="en-IN"/>
            </a:p>
          </p:txBody>
        </p:sp>
        <p:sp>
          <p:nvSpPr>
            <p:cNvPr id="255020" name="Line 3116"/>
            <p:cNvSpPr>
              <a:spLocks noChangeShapeType="1"/>
            </p:cNvSpPr>
            <p:nvPr/>
          </p:nvSpPr>
          <p:spPr bwMode="auto">
            <a:xfrm>
              <a:off x="5136" y="1152"/>
              <a:ext cx="0" cy="96"/>
            </a:xfrm>
            <a:prstGeom prst="line">
              <a:avLst/>
            </a:prstGeom>
            <a:noFill/>
            <a:ln w="25400">
              <a:solidFill>
                <a:srgbClr val="3366FF"/>
              </a:solidFill>
              <a:round/>
              <a:headEnd/>
              <a:tailEnd/>
            </a:ln>
            <a:effectLst/>
          </p:spPr>
          <p:txBody>
            <a:bodyPr wrap="none" anchor="ctr"/>
            <a:lstStyle/>
            <a:p>
              <a:endParaRPr lang="en-IN"/>
            </a:p>
          </p:txBody>
        </p:sp>
        <p:sp>
          <p:nvSpPr>
            <p:cNvPr id="255021" name="Line 3117"/>
            <p:cNvSpPr>
              <a:spLocks noChangeShapeType="1"/>
            </p:cNvSpPr>
            <p:nvPr/>
          </p:nvSpPr>
          <p:spPr bwMode="auto">
            <a:xfrm>
              <a:off x="528" y="1152"/>
              <a:ext cx="0" cy="96"/>
            </a:xfrm>
            <a:prstGeom prst="line">
              <a:avLst/>
            </a:prstGeom>
            <a:noFill/>
            <a:ln w="25400">
              <a:solidFill>
                <a:srgbClr val="3366FF"/>
              </a:solidFill>
              <a:round/>
              <a:headEnd/>
              <a:tailEnd/>
            </a:ln>
            <a:effectLst/>
          </p:spPr>
          <p:txBody>
            <a:bodyPr wrap="none" anchor="ctr"/>
            <a:lstStyle/>
            <a:p>
              <a:endParaRPr lang="en-IN"/>
            </a:p>
          </p:txBody>
        </p:sp>
        <p:sp>
          <p:nvSpPr>
            <p:cNvPr id="255022" name="Text Box 3118"/>
            <p:cNvSpPr txBox="1">
              <a:spLocks noChangeArrowheads="1"/>
            </p:cNvSpPr>
            <p:nvPr/>
          </p:nvSpPr>
          <p:spPr bwMode="auto">
            <a:xfrm>
              <a:off x="1488" y="960"/>
              <a:ext cx="2448" cy="192"/>
            </a:xfrm>
            <a:prstGeom prst="rect">
              <a:avLst/>
            </a:prstGeom>
            <a:noFill/>
            <a:ln w="38100">
              <a:noFill/>
              <a:miter lim="800000"/>
              <a:headEnd/>
              <a:tailEnd/>
            </a:ln>
            <a:effectLst/>
          </p:spPr>
          <p:txBody>
            <a:bodyPr anchor="ctr">
              <a:spAutoFit/>
            </a:bodyPr>
            <a:lstStyle/>
            <a:p>
              <a:pPr algn="ctr">
                <a:spcBef>
                  <a:spcPct val="50000"/>
                </a:spcBef>
              </a:pPr>
              <a:r>
                <a:rPr lang="en-US">
                  <a:solidFill>
                    <a:schemeClr val="accent1"/>
                  </a:solidFill>
                </a:rPr>
                <a:t> </a:t>
              </a:r>
              <a:r>
                <a:rPr lang="en-US"/>
                <a:t>U  n  d  e  f  i  n  e  d</a:t>
              </a:r>
            </a:p>
          </p:txBody>
        </p:sp>
        <p:sp>
          <p:nvSpPr>
            <p:cNvPr id="255024" name="Line 3120"/>
            <p:cNvSpPr>
              <a:spLocks noChangeShapeType="1"/>
            </p:cNvSpPr>
            <p:nvPr/>
          </p:nvSpPr>
          <p:spPr bwMode="auto">
            <a:xfrm>
              <a:off x="1520" y="960"/>
              <a:ext cx="0" cy="192"/>
            </a:xfrm>
            <a:prstGeom prst="line">
              <a:avLst/>
            </a:prstGeom>
            <a:noFill/>
            <a:ln w="25400">
              <a:solidFill>
                <a:schemeClr val="hlink"/>
              </a:solidFill>
              <a:round/>
              <a:headEnd/>
              <a:tailEnd/>
            </a:ln>
            <a:effectLst/>
          </p:spPr>
          <p:txBody>
            <a:bodyPr wrap="none" anchor="ctr"/>
            <a:lstStyle/>
            <a:p>
              <a:endParaRPr lang="en-IN"/>
            </a:p>
          </p:txBody>
        </p:sp>
        <p:sp>
          <p:nvSpPr>
            <p:cNvPr id="255027" name="Text Box 3123"/>
            <p:cNvSpPr txBox="1">
              <a:spLocks noChangeArrowheads="1"/>
            </p:cNvSpPr>
            <p:nvPr/>
          </p:nvSpPr>
          <p:spPr bwMode="auto">
            <a:xfrm>
              <a:off x="1520" y="960"/>
              <a:ext cx="160" cy="192"/>
            </a:xfrm>
            <a:prstGeom prst="rect">
              <a:avLst/>
            </a:prstGeom>
            <a:noFill/>
            <a:ln w="38100">
              <a:noFill/>
              <a:miter lim="800000"/>
              <a:headEnd/>
              <a:tailEnd/>
            </a:ln>
            <a:effectLst/>
          </p:spPr>
          <p:txBody>
            <a:bodyPr anchor="ctr">
              <a:spAutoFit/>
            </a:bodyPr>
            <a:lstStyle/>
            <a:p>
              <a:pPr algn="ctr"/>
              <a:r>
                <a:rPr lang="en-US">
                  <a:solidFill>
                    <a:schemeClr val="folHlink"/>
                  </a:solidFill>
                </a:rPr>
                <a:t>J</a:t>
              </a:r>
              <a:endParaRPr lang="en-US" b="0">
                <a:solidFill>
                  <a:schemeClr val="accent2"/>
                </a:solidFill>
              </a:endParaRPr>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165</a:t>
            </a:fld>
            <a:endParaRPr lang="en-US"/>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9" name="Rectangle 5"/>
          <p:cNvSpPr>
            <a:spLocks noGrp="1" noChangeArrowheads="1"/>
          </p:cNvSpPr>
          <p:nvPr>
            <p:ph type="title"/>
          </p:nvPr>
        </p:nvSpPr>
        <p:spPr>
          <a:xfrm>
            <a:off x="457200" y="836712"/>
            <a:ext cx="8229600" cy="580926"/>
          </a:xfrm>
          <a:noFill/>
          <a:ln/>
        </p:spPr>
        <p:txBody>
          <a:bodyPr lIns="92075" tIns="46038" rIns="92075" bIns="46038">
            <a:normAutofit fontScale="90000"/>
          </a:bodyPr>
          <a:lstStyle/>
          <a:p>
            <a:r>
              <a:rPr lang="en-US" dirty="0"/>
              <a:t>Program Counter (r15)</a:t>
            </a:r>
          </a:p>
        </p:txBody>
      </p:sp>
      <p:sp>
        <p:nvSpPr>
          <p:cNvPr id="257026" name="Rectangle 2"/>
          <p:cNvSpPr>
            <a:spLocks noGrp="1" noChangeArrowheads="1"/>
          </p:cNvSpPr>
          <p:nvPr>
            <p:ph idx="1"/>
          </p:nvPr>
        </p:nvSpPr>
        <p:spPr>
          <a:noFill/>
          <a:ln/>
        </p:spPr>
        <p:txBody>
          <a:bodyPr lIns="92075" tIns="46038" rIns="92075" bIns="46038">
            <a:normAutofit fontScale="62500" lnSpcReduction="20000"/>
          </a:bodyPr>
          <a:lstStyle/>
          <a:p>
            <a:r>
              <a:rPr lang="en-US" dirty="0"/>
              <a:t>When the processor is executing in ARM state:</a:t>
            </a:r>
          </a:p>
          <a:p>
            <a:pPr lvl="1"/>
            <a:r>
              <a:rPr lang="en-US" dirty="0"/>
              <a:t>All instructions are 32 bits wide</a:t>
            </a:r>
          </a:p>
          <a:p>
            <a:pPr lvl="1"/>
            <a:r>
              <a:rPr lang="en-US" dirty="0"/>
              <a:t>All instructions must be word aligned</a:t>
            </a:r>
          </a:p>
          <a:p>
            <a:pPr lvl="1"/>
            <a:r>
              <a:rPr lang="en-US" dirty="0"/>
              <a:t>Therefore the </a:t>
            </a:r>
            <a:r>
              <a:rPr lang="en-US" b="1" dirty="0"/>
              <a:t>pc</a:t>
            </a:r>
            <a:r>
              <a:rPr lang="en-US" dirty="0"/>
              <a:t> value is stored in bits [31:2] with bits [1:0] undefined (as instruction cannot be </a:t>
            </a:r>
            <a:r>
              <a:rPr lang="en-US" dirty="0" err="1"/>
              <a:t>halfword</a:t>
            </a:r>
            <a:r>
              <a:rPr lang="en-US" dirty="0"/>
              <a:t> or byte aligned).</a:t>
            </a:r>
          </a:p>
          <a:p>
            <a:endParaRPr lang="en-US" dirty="0"/>
          </a:p>
          <a:p>
            <a:r>
              <a:rPr lang="en-US" dirty="0"/>
              <a:t>When the processor is executing in Thumb state:</a:t>
            </a:r>
          </a:p>
          <a:p>
            <a:pPr lvl="1"/>
            <a:r>
              <a:rPr lang="en-US" dirty="0"/>
              <a:t>All instructions are 16 bits wide</a:t>
            </a:r>
          </a:p>
          <a:p>
            <a:pPr lvl="1"/>
            <a:r>
              <a:rPr lang="en-US" dirty="0"/>
              <a:t>All instructions must be </a:t>
            </a:r>
            <a:r>
              <a:rPr lang="en-US" dirty="0" err="1"/>
              <a:t>halfword</a:t>
            </a:r>
            <a:r>
              <a:rPr lang="en-US" dirty="0"/>
              <a:t> aligned</a:t>
            </a:r>
          </a:p>
          <a:p>
            <a:pPr lvl="1"/>
            <a:r>
              <a:rPr lang="en-US" dirty="0"/>
              <a:t>Therefore the </a:t>
            </a:r>
            <a:r>
              <a:rPr lang="en-US" b="1" dirty="0"/>
              <a:t>pc</a:t>
            </a:r>
            <a:r>
              <a:rPr lang="en-US" dirty="0"/>
              <a:t> value is stored in bits [31:1] with bit [0] undefined (as instruction cannot be byte aligned).</a:t>
            </a:r>
            <a:endParaRPr lang="en-US" dirty="0">
              <a:latin typeface="Courier New" pitchFamily="49" charset="0"/>
            </a:endParaRPr>
          </a:p>
          <a:p>
            <a:pPr>
              <a:buFont typeface="Wingdings" pitchFamily="2" charset="2"/>
              <a:buNone/>
            </a:pPr>
            <a:endParaRPr lang="en-US" dirty="0"/>
          </a:p>
          <a:p>
            <a:r>
              <a:rPr lang="en-US" dirty="0"/>
              <a:t>When the processor is executing in </a:t>
            </a:r>
            <a:r>
              <a:rPr lang="en-US" dirty="0" err="1"/>
              <a:t>Jazelle</a:t>
            </a:r>
            <a:r>
              <a:rPr lang="en-US" dirty="0"/>
              <a:t> state:</a:t>
            </a:r>
          </a:p>
          <a:p>
            <a:pPr lvl="1"/>
            <a:r>
              <a:rPr lang="en-US" dirty="0"/>
              <a:t>All instructions are 8 bits wide</a:t>
            </a:r>
          </a:p>
          <a:p>
            <a:pPr lvl="1"/>
            <a:r>
              <a:rPr lang="en-US" dirty="0"/>
              <a:t>Processor performs a word access to read 4 instructions at once</a:t>
            </a:r>
          </a:p>
        </p:txBody>
      </p:sp>
      <p:sp>
        <p:nvSpPr>
          <p:cNvPr id="257027" name="Rectangle 3"/>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257028" name="Rectangle 4"/>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2" name="Slide Number Placeholder 1"/>
          <p:cNvSpPr>
            <a:spLocks noGrp="1"/>
          </p:cNvSpPr>
          <p:nvPr>
            <p:ph type="sldNum" sz="quarter" idx="12"/>
          </p:nvPr>
        </p:nvSpPr>
        <p:spPr/>
        <p:txBody>
          <a:bodyPr/>
          <a:lstStyle/>
          <a:p>
            <a:fld id="{A1A6BA4E-CDAE-4DEF-A7CA-99055C502B84}" type="slidenum">
              <a:rPr lang="en-US" smtClean="0"/>
              <a:pPr/>
              <a:t>166</a:t>
            </a:fld>
            <a:endParaRPr lang="en-US"/>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60" name="Rectangle 40"/>
          <p:cNvSpPr>
            <a:spLocks noChangeArrowheads="1"/>
          </p:cNvSpPr>
          <p:nvPr/>
        </p:nvSpPr>
        <p:spPr bwMode="gray">
          <a:xfrm>
            <a:off x="6705600" y="4953000"/>
            <a:ext cx="1827213" cy="400050"/>
          </a:xfrm>
          <a:prstGeom prst="rect">
            <a:avLst/>
          </a:prstGeom>
          <a:noFill/>
          <a:ln w="12700">
            <a:noFill/>
            <a:miter lim="800000"/>
            <a:headEnd/>
            <a:tailEnd/>
          </a:ln>
          <a:effectLst/>
        </p:spPr>
        <p:txBody>
          <a:bodyPr lIns="96838" tIns="47625" rIns="96838" bIns="47625" anchor="ctr">
            <a:spAutoFit/>
          </a:bodyPr>
          <a:lstStyle/>
          <a:p>
            <a:pPr algn="ctr"/>
            <a:r>
              <a:rPr lang="en-US" sz="2000" dirty="0">
                <a:solidFill>
                  <a:schemeClr val="bg2"/>
                </a:solidFill>
                <a:latin typeface="Arial" pitchFamily="34" charset="0"/>
              </a:rPr>
              <a:t>Vector Table</a:t>
            </a:r>
          </a:p>
        </p:txBody>
      </p:sp>
      <p:sp>
        <p:nvSpPr>
          <p:cNvPr id="107562" name="Rectangle 42"/>
          <p:cNvSpPr>
            <a:spLocks noGrp="1" noChangeArrowheads="1"/>
          </p:cNvSpPr>
          <p:nvPr>
            <p:ph type="title"/>
          </p:nvPr>
        </p:nvSpPr>
        <p:spPr>
          <a:xfrm>
            <a:off x="457200" y="875258"/>
            <a:ext cx="8229600" cy="724942"/>
          </a:xfrm>
        </p:spPr>
        <p:txBody>
          <a:bodyPr>
            <a:normAutofit fontScale="90000"/>
          </a:bodyPr>
          <a:lstStyle/>
          <a:p>
            <a:r>
              <a:rPr lang="en-US" dirty="0"/>
              <a:t>Exception Handling</a:t>
            </a:r>
          </a:p>
        </p:txBody>
      </p:sp>
      <p:sp>
        <p:nvSpPr>
          <p:cNvPr id="107563" name="Rectangle 43"/>
          <p:cNvSpPr>
            <a:spLocks noGrp="1" noChangeArrowheads="1"/>
          </p:cNvSpPr>
          <p:nvPr>
            <p:ph idx="1"/>
          </p:nvPr>
        </p:nvSpPr>
        <p:spPr>
          <a:xfrm>
            <a:off x="0" y="1524000"/>
            <a:ext cx="8820150" cy="5073352"/>
          </a:xfrm>
        </p:spPr>
        <p:txBody>
          <a:bodyPr anchor="t">
            <a:normAutofit fontScale="85000" lnSpcReduction="20000"/>
          </a:bodyPr>
          <a:lstStyle/>
          <a:p>
            <a:r>
              <a:rPr lang="en-US" dirty="0"/>
              <a:t>When an exception occurs, the ARM:</a:t>
            </a:r>
          </a:p>
          <a:p>
            <a:pPr lvl="1"/>
            <a:r>
              <a:rPr lang="en-US" dirty="0"/>
              <a:t>Copies CPSR into SPSR_&lt;mode&gt;</a:t>
            </a:r>
          </a:p>
          <a:p>
            <a:pPr lvl="1"/>
            <a:r>
              <a:rPr lang="en-US" dirty="0"/>
              <a:t>Sets appropriate CPSR bits </a:t>
            </a:r>
          </a:p>
          <a:p>
            <a:pPr lvl="2"/>
            <a:r>
              <a:rPr lang="en-US" dirty="0"/>
              <a:t>Change to ARM state</a:t>
            </a:r>
          </a:p>
          <a:p>
            <a:pPr lvl="2"/>
            <a:r>
              <a:rPr lang="en-US" dirty="0"/>
              <a:t>Change to exception mode </a:t>
            </a:r>
          </a:p>
          <a:p>
            <a:pPr lvl="2"/>
            <a:r>
              <a:rPr lang="en-US" dirty="0"/>
              <a:t>Disable interrupts (if appropriate)</a:t>
            </a:r>
          </a:p>
          <a:p>
            <a:pPr lvl="1"/>
            <a:r>
              <a:rPr lang="en-US" dirty="0"/>
              <a:t>Stores the return address in </a:t>
            </a:r>
            <a:endParaRPr lang="en-US" dirty="0" smtClean="0"/>
          </a:p>
          <a:p>
            <a:pPr marL="457200" lvl="1" indent="0">
              <a:buNone/>
            </a:pPr>
            <a:r>
              <a:rPr lang="en-US" dirty="0"/>
              <a:t> </a:t>
            </a:r>
            <a:r>
              <a:rPr lang="en-US" dirty="0" smtClean="0"/>
              <a:t>   LR</a:t>
            </a:r>
            <a:r>
              <a:rPr lang="en-US" dirty="0"/>
              <a:t>_&lt;mode&gt;</a:t>
            </a:r>
          </a:p>
          <a:p>
            <a:pPr lvl="1"/>
            <a:r>
              <a:rPr lang="en-US" dirty="0"/>
              <a:t>Sets PC to vector address</a:t>
            </a:r>
          </a:p>
          <a:p>
            <a:r>
              <a:rPr lang="en-US" dirty="0"/>
              <a:t>To return, exception handler needs to:</a:t>
            </a:r>
          </a:p>
          <a:p>
            <a:pPr lvl="1"/>
            <a:r>
              <a:rPr lang="en-US" dirty="0"/>
              <a:t>Restore CPSR from SPSR_&lt;mode&gt;</a:t>
            </a:r>
          </a:p>
          <a:p>
            <a:pPr lvl="1"/>
            <a:r>
              <a:rPr lang="en-US" dirty="0"/>
              <a:t>Restore PC from LR_&lt;mode&gt;</a:t>
            </a:r>
          </a:p>
          <a:p>
            <a:pPr>
              <a:buFont typeface="Wingdings" pitchFamily="2" charset="2"/>
              <a:buNone/>
            </a:pPr>
            <a:r>
              <a:rPr lang="en-US" dirty="0"/>
              <a:t>	This can only be done in ARM state.</a:t>
            </a:r>
          </a:p>
        </p:txBody>
      </p:sp>
      <p:sp>
        <p:nvSpPr>
          <p:cNvPr id="107564" name="Rectangle 44"/>
          <p:cNvSpPr>
            <a:spLocks noChangeArrowheads="1"/>
          </p:cNvSpPr>
          <p:nvPr/>
        </p:nvSpPr>
        <p:spPr bwMode="black">
          <a:xfrm>
            <a:off x="6172200" y="5517232"/>
            <a:ext cx="2743200" cy="765175"/>
          </a:xfrm>
          <a:prstGeom prst="rect">
            <a:avLst/>
          </a:prstGeom>
          <a:noFill/>
          <a:ln w="12700">
            <a:noFill/>
            <a:miter lim="800000"/>
            <a:headEnd/>
            <a:tailEnd/>
          </a:ln>
          <a:effectLst/>
        </p:spPr>
        <p:txBody>
          <a:bodyPr lIns="96838" tIns="47625" rIns="96838" bIns="47625" anchor="ctr">
            <a:spAutoFit/>
          </a:bodyPr>
          <a:lstStyle/>
          <a:p>
            <a:pPr algn="ctr"/>
            <a:r>
              <a:rPr lang="en-US" b="0" dirty="0">
                <a:latin typeface="Arial" pitchFamily="34" charset="0"/>
              </a:rPr>
              <a:t>Vector table can be at </a:t>
            </a:r>
            <a:br>
              <a:rPr lang="en-US" b="0" dirty="0">
                <a:latin typeface="Arial" pitchFamily="34" charset="0"/>
              </a:rPr>
            </a:br>
            <a:r>
              <a:rPr lang="en-US" sz="1600" dirty="0"/>
              <a:t>0xFFFF0000</a:t>
            </a:r>
            <a:r>
              <a:rPr lang="en-US" b="0" dirty="0">
                <a:latin typeface="Arial" pitchFamily="34" charset="0"/>
              </a:rPr>
              <a:t> on ARM720T</a:t>
            </a:r>
            <a:br>
              <a:rPr lang="en-US" b="0" dirty="0">
                <a:latin typeface="Arial" pitchFamily="34" charset="0"/>
              </a:rPr>
            </a:br>
            <a:r>
              <a:rPr lang="en-US" b="0" dirty="0">
                <a:latin typeface="Arial" pitchFamily="34" charset="0"/>
              </a:rPr>
              <a:t> and on ARM9/10 family devices</a:t>
            </a:r>
          </a:p>
        </p:txBody>
      </p:sp>
      <p:sp>
        <p:nvSpPr>
          <p:cNvPr id="107552" name="Line 32"/>
          <p:cNvSpPr>
            <a:spLocks noChangeShapeType="1"/>
          </p:cNvSpPr>
          <p:nvPr/>
        </p:nvSpPr>
        <p:spPr bwMode="auto">
          <a:xfrm flipH="1">
            <a:off x="6477000" y="1600200"/>
            <a:ext cx="0" cy="914400"/>
          </a:xfrm>
          <a:prstGeom prst="line">
            <a:avLst/>
          </a:prstGeom>
          <a:noFill/>
          <a:ln w="12700">
            <a:solidFill>
              <a:srgbClr val="000000"/>
            </a:solidFill>
            <a:prstDash val="dash"/>
            <a:round/>
            <a:headEnd type="none" w="sm" len="sm"/>
            <a:tailEnd type="none" w="sm" len="sm"/>
          </a:ln>
          <a:effectLst/>
        </p:spPr>
        <p:txBody>
          <a:bodyPr wrap="none" anchor="ctr"/>
          <a:lstStyle/>
          <a:p>
            <a:endParaRPr lang="en-IN"/>
          </a:p>
        </p:txBody>
      </p:sp>
      <p:sp>
        <p:nvSpPr>
          <p:cNvPr id="107553" name="Line 33"/>
          <p:cNvSpPr>
            <a:spLocks noChangeShapeType="1"/>
          </p:cNvSpPr>
          <p:nvPr/>
        </p:nvSpPr>
        <p:spPr bwMode="gray">
          <a:xfrm>
            <a:off x="7543800" y="1752600"/>
            <a:ext cx="0" cy="533400"/>
          </a:xfrm>
          <a:prstGeom prst="line">
            <a:avLst/>
          </a:prstGeom>
          <a:noFill/>
          <a:ln w="50800" cap="rnd">
            <a:solidFill>
              <a:srgbClr val="000000"/>
            </a:solidFill>
            <a:prstDash val="sysDot"/>
            <a:round/>
            <a:headEnd type="none" w="sm" len="sm"/>
            <a:tailEnd type="none" w="sm" len="sm"/>
          </a:ln>
          <a:effectLst/>
        </p:spPr>
        <p:txBody>
          <a:bodyPr wrap="none" anchor="ctr"/>
          <a:lstStyle/>
          <a:p>
            <a:endParaRPr lang="en-IN"/>
          </a:p>
        </p:txBody>
      </p:sp>
      <p:sp>
        <p:nvSpPr>
          <p:cNvPr id="107525" name="Rectangle 5"/>
          <p:cNvSpPr>
            <a:spLocks noChangeArrowheads="1"/>
          </p:cNvSpPr>
          <p:nvPr/>
        </p:nvSpPr>
        <p:spPr bwMode="gray">
          <a:xfrm>
            <a:off x="6477000" y="25146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600">
                <a:solidFill>
                  <a:schemeClr val="bg1"/>
                </a:solidFill>
                <a:latin typeface="Arial" pitchFamily="34" charset="0"/>
              </a:rPr>
              <a:t>FIQ</a:t>
            </a:r>
            <a:endParaRPr lang="en-US" sz="2400" b="0">
              <a:solidFill>
                <a:schemeClr val="bg1"/>
              </a:solidFill>
              <a:latin typeface="Times New Roman" pitchFamily="18" charset="0"/>
            </a:endParaRPr>
          </a:p>
        </p:txBody>
      </p:sp>
      <p:sp>
        <p:nvSpPr>
          <p:cNvPr id="107565" name="Rectangle 45"/>
          <p:cNvSpPr>
            <a:spLocks noChangeArrowheads="1"/>
          </p:cNvSpPr>
          <p:nvPr/>
        </p:nvSpPr>
        <p:spPr bwMode="gray">
          <a:xfrm>
            <a:off x="6477000" y="28194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600">
                <a:solidFill>
                  <a:schemeClr val="bg1"/>
                </a:solidFill>
                <a:latin typeface="Arial" pitchFamily="34" charset="0"/>
              </a:rPr>
              <a:t>IRQ</a:t>
            </a:r>
            <a:endParaRPr lang="en-US" sz="1600">
              <a:solidFill>
                <a:schemeClr val="bg1"/>
              </a:solidFill>
            </a:endParaRPr>
          </a:p>
        </p:txBody>
      </p:sp>
      <p:sp>
        <p:nvSpPr>
          <p:cNvPr id="107566" name="Rectangle 46"/>
          <p:cNvSpPr>
            <a:spLocks noChangeArrowheads="1"/>
          </p:cNvSpPr>
          <p:nvPr/>
        </p:nvSpPr>
        <p:spPr bwMode="gray">
          <a:xfrm>
            <a:off x="6477000" y="3124200"/>
            <a:ext cx="2209800" cy="304800"/>
          </a:xfrm>
          <a:prstGeom prst="rect">
            <a:avLst/>
          </a:prstGeom>
          <a:solidFill>
            <a:schemeClr val="bg2"/>
          </a:solidFill>
          <a:ln w="12700">
            <a:solidFill>
              <a:schemeClr val="tx1"/>
            </a:solidFill>
            <a:miter lim="800000"/>
            <a:headEnd/>
            <a:tailEnd/>
          </a:ln>
          <a:effectLst/>
        </p:spPr>
        <p:txBody>
          <a:bodyPr wrap="none" anchor="ctr"/>
          <a:lstStyle/>
          <a:p>
            <a:pPr algn="ctr"/>
            <a:r>
              <a:rPr lang="en-US" sz="1600">
                <a:solidFill>
                  <a:schemeClr val="bg1"/>
                </a:solidFill>
                <a:latin typeface="Arial" pitchFamily="34" charset="0"/>
              </a:rPr>
              <a:t>(Reserved)</a:t>
            </a:r>
            <a:endParaRPr lang="en-US" sz="2400" b="0">
              <a:solidFill>
                <a:schemeClr val="bg1"/>
              </a:solidFill>
              <a:latin typeface="Times New Roman" pitchFamily="18" charset="0"/>
            </a:endParaRPr>
          </a:p>
        </p:txBody>
      </p:sp>
      <p:sp>
        <p:nvSpPr>
          <p:cNvPr id="107567" name="Rectangle 47"/>
          <p:cNvSpPr>
            <a:spLocks noChangeArrowheads="1"/>
          </p:cNvSpPr>
          <p:nvPr/>
        </p:nvSpPr>
        <p:spPr bwMode="gray">
          <a:xfrm>
            <a:off x="6477000" y="34290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600">
                <a:solidFill>
                  <a:schemeClr val="bg1"/>
                </a:solidFill>
                <a:latin typeface="Arial" pitchFamily="34" charset="0"/>
              </a:rPr>
              <a:t>Data Abort</a:t>
            </a:r>
            <a:endParaRPr lang="en-US" sz="1600">
              <a:solidFill>
                <a:schemeClr val="bg1"/>
              </a:solidFill>
            </a:endParaRPr>
          </a:p>
        </p:txBody>
      </p:sp>
      <p:sp>
        <p:nvSpPr>
          <p:cNvPr id="107568" name="Rectangle 48"/>
          <p:cNvSpPr>
            <a:spLocks noChangeArrowheads="1"/>
          </p:cNvSpPr>
          <p:nvPr/>
        </p:nvSpPr>
        <p:spPr bwMode="gray">
          <a:xfrm>
            <a:off x="6477000" y="37338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600">
                <a:solidFill>
                  <a:schemeClr val="bg1"/>
                </a:solidFill>
                <a:latin typeface="Arial" pitchFamily="34" charset="0"/>
              </a:rPr>
              <a:t>Prefetch Abort</a:t>
            </a:r>
            <a:endParaRPr lang="en-US" sz="1600">
              <a:solidFill>
                <a:schemeClr val="bg1"/>
              </a:solidFill>
            </a:endParaRPr>
          </a:p>
        </p:txBody>
      </p:sp>
      <p:sp>
        <p:nvSpPr>
          <p:cNvPr id="107569" name="Rectangle 49"/>
          <p:cNvSpPr>
            <a:spLocks noChangeArrowheads="1"/>
          </p:cNvSpPr>
          <p:nvPr/>
        </p:nvSpPr>
        <p:spPr bwMode="gray">
          <a:xfrm>
            <a:off x="6477000" y="40386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300">
                <a:solidFill>
                  <a:schemeClr val="bg1"/>
                </a:solidFill>
                <a:latin typeface="Arial" pitchFamily="34" charset="0"/>
              </a:rPr>
              <a:t>Software Interrupt</a:t>
            </a:r>
            <a:endParaRPr lang="en-US" sz="1300">
              <a:solidFill>
                <a:schemeClr val="bg1"/>
              </a:solidFill>
            </a:endParaRPr>
          </a:p>
        </p:txBody>
      </p:sp>
      <p:sp>
        <p:nvSpPr>
          <p:cNvPr id="107570" name="Rectangle 50"/>
          <p:cNvSpPr>
            <a:spLocks noChangeArrowheads="1"/>
          </p:cNvSpPr>
          <p:nvPr/>
        </p:nvSpPr>
        <p:spPr bwMode="gray">
          <a:xfrm>
            <a:off x="6477000" y="43434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300" dirty="0">
                <a:solidFill>
                  <a:schemeClr val="bg1"/>
                </a:solidFill>
                <a:latin typeface="Arial" pitchFamily="34" charset="0"/>
              </a:rPr>
              <a:t>Undefined Instruction</a:t>
            </a:r>
            <a:endParaRPr lang="en-US" sz="1600" dirty="0">
              <a:solidFill>
                <a:schemeClr val="bg1"/>
              </a:solidFill>
            </a:endParaRPr>
          </a:p>
        </p:txBody>
      </p:sp>
      <p:sp>
        <p:nvSpPr>
          <p:cNvPr id="107571" name="Rectangle 51"/>
          <p:cNvSpPr>
            <a:spLocks noChangeArrowheads="1"/>
          </p:cNvSpPr>
          <p:nvPr/>
        </p:nvSpPr>
        <p:spPr bwMode="gray">
          <a:xfrm>
            <a:off x="6477000" y="4648200"/>
            <a:ext cx="2209800" cy="304800"/>
          </a:xfrm>
          <a:prstGeom prst="rect">
            <a:avLst/>
          </a:prstGeom>
          <a:solidFill>
            <a:schemeClr val="tx2"/>
          </a:solidFill>
          <a:ln w="12700">
            <a:solidFill>
              <a:schemeClr val="tx1"/>
            </a:solidFill>
            <a:miter lim="800000"/>
            <a:headEnd/>
            <a:tailEnd/>
          </a:ln>
          <a:effectLst/>
        </p:spPr>
        <p:txBody>
          <a:bodyPr wrap="none" anchor="ctr"/>
          <a:lstStyle/>
          <a:p>
            <a:pPr algn="ctr"/>
            <a:r>
              <a:rPr lang="en-US" sz="1600">
                <a:solidFill>
                  <a:schemeClr val="bg1"/>
                </a:solidFill>
                <a:latin typeface="Arial" pitchFamily="34" charset="0"/>
              </a:rPr>
              <a:t>Reset</a:t>
            </a:r>
            <a:endParaRPr lang="en-US" sz="1600">
              <a:solidFill>
                <a:schemeClr val="bg1"/>
              </a:solidFill>
            </a:endParaRPr>
          </a:p>
        </p:txBody>
      </p:sp>
      <p:grpSp>
        <p:nvGrpSpPr>
          <p:cNvPr id="2" name="Group 54"/>
          <p:cNvGrpSpPr>
            <a:grpSpLocks/>
          </p:cNvGrpSpPr>
          <p:nvPr/>
        </p:nvGrpSpPr>
        <p:grpSpPr bwMode="auto">
          <a:xfrm>
            <a:off x="5715000" y="2514600"/>
            <a:ext cx="596900" cy="2438400"/>
            <a:chOff x="3888" y="1296"/>
            <a:chExt cx="1384" cy="1536"/>
          </a:xfrm>
        </p:grpSpPr>
        <p:sp>
          <p:nvSpPr>
            <p:cNvPr id="107575" name="Rectangle 55"/>
            <p:cNvSpPr>
              <a:spLocks noChangeArrowheads="1"/>
            </p:cNvSpPr>
            <p:nvPr/>
          </p:nvSpPr>
          <p:spPr bwMode="gray">
            <a:xfrm>
              <a:off x="3888" y="1296"/>
              <a:ext cx="1384" cy="192"/>
            </a:xfrm>
            <a:prstGeom prst="rect">
              <a:avLst/>
            </a:prstGeom>
            <a:noFill/>
            <a:ln w="12700">
              <a:noFill/>
              <a:miter lim="800000"/>
              <a:headEnd/>
              <a:tailEnd/>
            </a:ln>
            <a:effectLst/>
          </p:spPr>
          <p:txBody>
            <a:bodyPr wrap="none" anchor="ctr"/>
            <a:lstStyle/>
            <a:p>
              <a:pPr algn="ctr"/>
              <a:r>
                <a:rPr lang="en-US" b="0">
                  <a:latin typeface="Arial" pitchFamily="34" charset="0"/>
                </a:rPr>
                <a:t>0x1C</a:t>
              </a:r>
              <a:endParaRPr lang="en-US" sz="2400" b="0">
                <a:latin typeface="Times New Roman" pitchFamily="18" charset="0"/>
              </a:endParaRPr>
            </a:p>
          </p:txBody>
        </p:sp>
        <p:sp>
          <p:nvSpPr>
            <p:cNvPr id="107576" name="Rectangle 56"/>
            <p:cNvSpPr>
              <a:spLocks noChangeArrowheads="1"/>
            </p:cNvSpPr>
            <p:nvPr/>
          </p:nvSpPr>
          <p:spPr bwMode="gray">
            <a:xfrm>
              <a:off x="3888" y="1488"/>
              <a:ext cx="1384" cy="192"/>
            </a:xfrm>
            <a:prstGeom prst="rect">
              <a:avLst/>
            </a:prstGeom>
            <a:noFill/>
            <a:ln w="12700">
              <a:noFill/>
              <a:miter lim="800000"/>
              <a:headEnd/>
              <a:tailEnd/>
            </a:ln>
            <a:effectLst/>
          </p:spPr>
          <p:txBody>
            <a:bodyPr wrap="none" anchor="ctr"/>
            <a:lstStyle/>
            <a:p>
              <a:pPr algn="ctr"/>
              <a:r>
                <a:rPr lang="en-US" b="0">
                  <a:latin typeface="Arial" pitchFamily="34" charset="0"/>
                </a:rPr>
                <a:t>0x18</a:t>
              </a:r>
              <a:endParaRPr lang="en-US" sz="1600"/>
            </a:p>
          </p:txBody>
        </p:sp>
        <p:sp>
          <p:nvSpPr>
            <p:cNvPr id="107577" name="Rectangle 57"/>
            <p:cNvSpPr>
              <a:spLocks noChangeArrowheads="1"/>
            </p:cNvSpPr>
            <p:nvPr/>
          </p:nvSpPr>
          <p:spPr bwMode="gray">
            <a:xfrm>
              <a:off x="3888" y="1680"/>
              <a:ext cx="1384" cy="192"/>
            </a:xfrm>
            <a:prstGeom prst="rect">
              <a:avLst/>
            </a:prstGeom>
            <a:noFill/>
            <a:ln w="12700">
              <a:noFill/>
              <a:miter lim="800000"/>
              <a:headEnd/>
              <a:tailEnd/>
            </a:ln>
            <a:effectLst/>
          </p:spPr>
          <p:txBody>
            <a:bodyPr wrap="none" anchor="ctr"/>
            <a:lstStyle/>
            <a:p>
              <a:pPr algn="ctr"/>
              <a:r>
                <a:rPr lang="en-US" b="0">
                  <a:latin typeface="Arial" pitchFamily="34" charset="0"/>
                </a:rPr>
                <a:t>0x14</a:t>
              </a:r>
              <a:endParaRPr lang="en-US" sz="2400" b="0">
                <a:latin typeface="Times New Roman" pitchFamily="18" charset="0"/>
              </a:endParaRPr>
            </a:p>
          </p:txBody>
        </p:sp>
        <p:sp>
          <p:nvSpPr>
            <p:cNvPr id="107578" name="Rectangle 58"/>
            <p:cNvSpPr>
              <a:spLocks noChangeArrowheads="1"/>
            </p:cNvSpPr>
            <p:nvPr/>
          </p:nvSpPr>
          <p:spPr bwMode="gray">
            <a:xfrm>
              <a:off x="3888" y="1872"/>
              <a:ext cx="1384" cy="192"/>
            </a:xfrm>
            <a:prstGeom prst="rect">
              <a:avLst/>
            </a:prstGeom>
            <a:noFill/>
            <a:ln w="12700">
              <a:noFill/>
              <a:miter lim="800000"/>
              <a:headEnd/>
              <a:tailEnd/>
            </a:ln>
            <a:effectLst/>
          </p:spPr>
          <p:txBody>
            <a:bodyPr wrap="none" anchor="ctr"/>
            <a:lstStyle/>
            <a:p>
              <a:pPr algn="ctr"/>
              <a:r>
                <a:rPr lang="en-US" b="0">
                  <a:latin typeface="Arial" pitchFamily="34" charset="0"/>
                </a:rPr>
                <a:t>0x10</a:t>
              </a:r>
            </a:p>
          </p:txBody>
        </p:sp>
        <p:sp>
          <p:nvSpPr>
            <p:cNvPr id="107579" name="Rectangle 59"/>
            <p:cNvSpPr>
              <a:spLocks noChangeArrowheads="1"/>
            </p:cNvSpPr>
            <p:nvPr/>
          </p:nvSpPr>
          <p:spPr bwMode="gray">
            <a:xfrm>
              <a:off x="3888" y="2064"/>
              <a:ext cx="1384" cy="192"/>
            </a:xfrm>
            <a:prstGeom prst="rect">
              <a:avLst/>
            </a:prstGeom>
            <a:noFill/>
            <a:ln w="12700">
              <a:noFill/>
              <a:miter lim="800000"/>
              <a:headEnd/>
              <a:tailEnd/>
            </a:ln>
            <a:effectLst/>
          </p:spPr>
          <p:txBody>
            <a:bodyPr wrap="none" anchor="ctr"/>
            <a:lstStyle/>
            <a:p>
              <a:pPr algn="ctr"/>
              <a:r>
                <a:rPr lang="en-US" b="0">
                  <a:latin typeface="Arial" pitchFamily="34" charset="0"/>
                </a:rPr>
                <a:t>0x0C</a:t>
              </a:r>
              <a:endParaRPr lang="en-US" sz="1600"/>
            </a:p>
          </p:txBody>
        </p:sp>
        <p:sp>
          <p:nvSpPr>
            <p:cNvPr id="107580" name="Rectangle 60"/>
            <p:cNvSpPr>
              <a:spLocks noChangeArrowheads="1"/>
            </p:cNvSpPr>
            <p:nvPr/>
          </p:nvSpPr>
          <p:spPr bwMode="gray">
            <a:xfrm>
              <a:off x="3888" y="2256"/>
              <a:ext cx="1384" cy="192"/>
            </a:xfrm>
            <a:prstGeom prst="rect">
              <a:avLst/>
            </a:prstGeom>
            <a:noFill/>
            <a:ln w="12700">
              <a:noFill/>
              <a:miter lim="800000"/>
              <a:headEnd/>
              <a:tailEnd/>
            </a:ln>
            <a:effectLst/>
          </p:spPr>
          <p:txBody>
            <a:bodyPr wrap="none" anchor="ctr"/>
            <a:lstStyle/>
            <a:p>
              <a:pPr algn="ctr"/>
              <a:r>
                <a:rPr lang="en-US" b="0">
                  <a:latin typeface="Arial" pitchFamily="34" charset="0"/>
                </a:rPr>
                <a:t>0x08</a:t>
              </a:r>
              <a:endParaRPr lang="en-US" sz="1300"/>
            </a:p>
          </p:txBody>
        </p:sp>
        <p:sp>
          <p:nvSpPr>
            <p:cNvPr id="107581" name="Rectangle 61"/>
            <p:cNvSpPr>
              <a:spLocks noChangeArrowheads="1"/>
            </p:cNvSpPr>
            <p:nvPr/>
          </p:nvSpPr>
          <p:spPr bwMode="gray">
            <a:xfrm>
              <a:off x="3888" y="2448"/>
              <a:ext cx="1384" cy="192"/>
            </a:xfrm>
            <a:prstGeom prst="rect">
              <a:avLst/>
            </a:prstGeom>
            <a:noFill/>
            <a:ln w="12700">
              <a:noFill/>
              <a:miter lim="800000"/>
              <a:headEnd/>
              <a:tailEnd/>
            </a:ln>
            <a:effectLst/>
          </p:spPr>
          <p:txBody>
            <a:bodyPr wrap="none" anchor="ctr"/>
            <a:lstStyle/>
            <a:p>
              <a:pPr algn="ctr"/>
              <a:r>
                <a:rPr lang="en-US" b="0" dirty="0">
                  <a:latin typeface="Arial" pitchFamily="34" charset="0"/>
                </a:rPr>
                <a:t>0x04</a:t>
              </a:r>
            </a:p>
          </p:txBody>
        </p:sp>
        <p:sp>
          <p:nvSpPr>
            <p:cNvPr id="107582" name="Rectangle 62"/>
            <p:cNvSpPr>
              <a:spLocks noChangeArrowheads="1"/>
            </p:cNvSpPr>
            <p:nvPr/>
          </p:nvSpPr>
          <p:spPr bwMode="gray">
            <a:xfrm>
              <a:off x="3888" y="2640"/>
              <a:ext cx="1384" cy="192"/>
            </a:xfrm>
            <a:prstGeom prst="rect">
              <a:avLst/>
            </a:prstGeom>
            <a:noFill/>
            <a:ln w="12700">
              <a:noFill/>
              <a:miter lim="800000"/>
              <a:headEnd/>
              <a:tailEnd/>
            </a:ln>
            <a:effectLst/>
          </p:spPr>
          <p:txBody>
            <a:bodyPr wrap="none" anchor="ctr"/>
            <a:lstStyle/>
            <a:p>
              <a:pPr algn="ctr"/>
              <a:r>
                <a:rPr lang="en-US" b="0">
                  <a:latin typeface="Arial" pitchFamily="34" charset="0"/>
                </a:rPr>
                <a:t>0x00</a:t>
              </a:r>
            </a:p>
          </p:txBody>
        </p:sp>
      </p:grpSp>
      <p:sp>
        <p:nvSpPr>
          <p:cNvPr id="107583" name="Line 63"/>
          <p:cNvSpPr>
            <a:spLocks noChangeShapeType="1"/>
          </p:cNvSpPr>
          <p:nvPr/>
        </p:nvSpPr>
        <p:spPr bwMode="auto">
          <a:xfrm flipH="1">
            <a:off x="8686800" y="1600200"/>
            <a:ext cx="0" cy="914400"/>
          </a:xfrm>
          <a:prstGeom prst="line">
            <a:avLst/>
          </a:prstGeom>
          <a:noFill/>
          <a:ln w="12700">
            <a:solidFill>
              <a:srgbClr val="000000"/>
            </a:solidFill>
            <a:prstDash val="dash"/>
            <a:round/>
            <a:headEnd type="none" w="sm" len="sm"/>
            <a:tailEnd type="none" w="sm" len="sm"/>
          </a:ln>
          <a:effectLst/>
        </p:spPr>
        <p:txBody>
          <a:bodyPr wrap="none" anchor="ctr"/>
          <a:lstStyle/>
          <a:p>
            <a:endParaRPr lang="en-IN"/>
          </a:p>
        </p:txBody>
      </p:sp>
      <p:sp>
        <p:nvSpPr>
          <p:cNvPr id="3" name="Slide Number Placeholder 2"/>
          <p:cNvSpPr>
            <a:spLocks noGrp="1"/>
          </p:cNvSpPr>
          <p:nvPr>
            <p:ph type="sldNum" sz="quarter" idx="12"/>
          </p:nvPr>
        </p:nvSpPr>
        <p:spPr/>
        <p:txBody>
          <a:bodyPr/>
          <a:lstStyle/>
          <a:p>
            <a:fld id="{A1A6BA4E-CDAE-4DEF-A7CA-99055C502B84}" type="slidenum">
              <a:rPr lang="en-US" smtClean="0"/>
              <a:pPr/>
              <a:t>167</a:t>
            </a:fld>
            <a:endParaRPr lang="en-US"/>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9" name="Rectangle 11"/>
          <p:cNvSpPr>
            <a:spLocks noGrp="1" noChangeArrowheads="1"/>
          </p:cNvSpPr>
          <p:nvPr>
            <p:ph type="title"/>
          </p:nvPr>
        </p:nvSpPr>
        <p:spPr>
          <a:xfrm>
            <a:off x="457200" y="908720"/>
            <a:ext cx="8229600" cy="508918"/>
          </a:xfrm>
        </p:spPr>
        <p:txBody>
          <a:bodyPr>
            <a:normAutofit fontScale="90000"/>
          </a:bodyPr>
          <a:lstStyle/>
          <a:p>
            <a:r>
              <a:rPr lang="en-US" dirty="0"/>
              <a:t>Conditional Execution and Flags</a:t>
            </a:r>
          </a:p>
        </p:txBody>
      </p:sp>
      <p:sp>
        <p:nvSpPr>
          <p:cNvPr id="324610" name="Rectangle 2"/>
          <p:cNvSpPr>
            <a:spLocks noGrp="1" noChangeArrowheads="1"/>
          </p:cNvSpPr>
          <p:nvPr>
            <p:ph idx="1"/>
          </p:nvPr>
        </p:nvSpPr>
        <p:spPr/>
        <p:txBody>
          <a:bodyPr>
            <a:normAutofit fontScale="85000" lnSpcReduction="20000"/>
          </a:bodyPr>
          <a:lstStyle/>
          <a:p>
            <a:r>
              <a:rPr lang="en-US" dirty="0"/>
              <a:t>ARM instructions can be made to execute conditionally by </a:t>
            </a:r>
            <a:r>
              <a:rPr lang="en-US" dirty="0" err="1"/>
              <a:t>postfixing</a:t>
            </a:r>
            <a:r>
              <a:rPr lang="en-US" dirty="0"/>
              <a:t> them with the appropriate condition code field.</a:t>
            </a:r>
          </a:p>
          <a:p>
            <a:pPr lvl="1"/>
            <a:r>
              <a:rPr lang="en-US" dirty="0"/>
              <a:t>This improves code density </a:t>
            </a:r>
            <a:r>
              <a:rPr lang="en-US" i="1" dirty="0"/>
              <a:t>and</a:t>
            </a:r>
            <a:r>
              <a:rPr lang="en-US" dirty="0"/>
              <a:t> performance by reducing the number of forward branch instructions.</a:t>
            </a:r>
          </a:p>
          <a:p>
            <a:pPr lvl="1">
              <a:buFont typeface="Wingdings" pitchFamily="2" charset="2"/>
              <a:buNone/>
            </a:pPr>
            <a:r>
              <a:rPr lang="en-US" sz="1400" b="1" dirty="0">
                <a:latin typeface="Courier New" pitchFamily="49" charset="0"/>
              </a:rPr>
              <a:t>    CMP   r3,#0                           CMP   r3,#0</a:t>
            </a:r>
            <a:br>
              <a:rPr lang="en-US" sz="1400" b="1" dirty="0">
                <a:latin typeface="Courier New" pitchFamily="49" charset="0"/>
              </a:rPr>
            </a:br>
            <a:r>
              <a:rPr lang="en-US" sz="1400" b="1" dirty="0">
                <a:latin typeface="Courier New" pitchFamily="49" charset="0"/>
              </a:rPr>
              <a:t>  BEQ   skip                            ADDNE r0,r1,r2</a:t>
            </a:r>
            <a:br>
              <a:rPr lang="en-US" sz="1400" b="1" dirty="0">
                <a:latin typeface="Courier New" pitchFamily="49" charset="0"/>
              </a:rPr>
            </a:br>
            <a:r>
              <a:rPr lang="en-US" sz="1400" b="1" dirty="0">
                <a:latin typeface="Courier New" pitchFamily="49" charset="0"/>
              </a:rPr>
              <a:t>  ADD   r0,r1,r2</a:t>
            </a:r>
            <a:br>
              <a:rPr lang="en-US" sz="1400" b="1" dirty="0">
                <a:latin typeface="Courier New" pitchFamily="49" charset="0"/>
              </a:rPr>
            </a:br>
            <a:r>
              <a:rPr lang="en-US" sz="1400" b="1" dirty="0">
                <a:latin typeface="Courier New" pitchFamily="49" charset="0"/>
              </a:rPr>
              <a:t>skip</a:t>
            </a:r>
            <a:endParaRPr lang="en-US" dirty="0"/>
          </a:p>
          <a:p>
            <a:endParaRPr lang="en-US" dirty="0"/>
          </a:p>
          <a:p>
            <a:r>
              <a:rPr lang="en-US" dirty="0"/>
              <a:t>By default, data processing instructions do not affect the condition code flags but the flags can be optionally set by using “S”.  CMP does not need “S”.</a:t>
            </a:r>
            <a:endParaRPr lang="en-US" sz="1500" dirty="0">
              <a:latin typeface="Courier New" pitchFamily="49" charset="0"/>
            </a:endParaRPr>
          </a:p>
          <a:p>
            <a:pPr lvl="1">
              <a:buFont typeface="Wingdings" pitchFamily="2" charset="2"/>
              <a:buNone/>
            </a:pPr>
            <a:r>
              <a:rPr lang="en-US" sz="1400" dirty="0">
                <a:latin typeface="Courier New" pitchFamily="49" charset="0"/>
              </a:rPr>
              <a:t>	</a:t>
            </a:r>
            <a:r>
              <a:rPr lang="en-US" sz="1400" b="1" dirty="0">
                <a:latin typeface="Courier New" pitchFamily="49" charset="0"/>
              </a:rPr>
              <a:t>loop</a:t>
            </a:r>
            <a:br>
              <a:rPr lang="en-US" sz="1400" b="1" dirty="0">
                <a:latin typeface="Courier New" pitchFamily="49" charset="0"/>
              </a:rPr>
            </a:br>
            <a:r>
              <a:rPr lang="en-US" sz="1400" b="1" dirty="0">
                <a:latin typeface="Courier New" pitchFamily="49" charset="0"/>
              </a:rPr>
              <a:t>  …</a:t>
            </a:r>
            <a:br>
              <a:rPr lang="en-US" sz="1400" b="1" dirty="0">
                <a:latin typeface="Courier New" pitchFamily="49" charset="0"/>
              </a:rPr>
            </a:br>
            <a:r>
              <a:rPr lang="en-US" sz="1400" b="1" dirty="0">
                <a:latin typeface="Courier New" pitchFamily="49" charset="0"/>
              </a:rPr>
              <a:t>  SUBS r1,r1,#1</a:t>
            </a:r>
            <a:br>
              <a:rPr lang="en-US" sz="1400" b="1" dirty="0">
                <a:latin typeface="Courier New" pitchFamily="49" charset="0"/>
              </a:rPr>
            </a:br>
            <a:r>
              <a:rPr lang="en-US" sz="1400" b="1" dirty="0">
                <a:latin typeface="Courier New" pitchFamily="49" charset="0"/>
              </a:rPr>
              <a:t>  BNE loop</a:t>
            </a:r>
          </a:p>
          <a:p>
            <a:endParaRPr lang="en-GB" dirty="0"/>
          </a:p>
        </p:txBody>
      </p:sp>
      <p:sp>
        <p:nvSpPr>
          <p:cNvPr id="324611" name="Rectangle 3"/>
          <p:cNvSpPr>
            <a:spLocks noChangeArrowheads="1"/>
          </p:cNvSpPr>
          <p:nvPr/>
        </p:nvSpPr>
        <p:spPr bwMode="auto">
          <a:xfrm>
            <a:off x="304800" y="1295400"/>
            <a:ext cx="8486775" cy="4648200"/>
          </a:xfrm>
          <a:prstGeom prst="rect">
            <a:avLst/>
          </a:prstGeom>
          <a:noFill/>
          <a:ln w="9525">
            <a:noFill/>
            <a:miter lim="800000"/>
            <a:headEnd/>
            <a:tailEnd/>
          </a:ln>
          <a:effectLst/>
        </p:spPr>
        <p:txBody>
          <a:bodyPr lIns="92075" tIns="46038" rIns="92075" bIns="46038"/>
          <a:lstStyle/>
          <a:p>
            <a:endParaRPr lang="en-GB" sz="1600" b="0">
              <a:solidFill>
                <a:schemeClr val="hlink"/>
              </a:solidFill>
            </a:endParaRPr>
          </a:p>
        </p:txBody>
      </p:sp>
      <p:grpSp>
        <p:nvGrpSpPr>
          <p:cNvPr id="2" name="Group 2"/>
          <p:cNvGrpSpPr/>
          <p:nvPr/>
        </p:nvGrpSpPr>
        <p:grpSpPr>
          <a:xfrm>
            <a:off x="3124200" y="5551512"/>
            <a:ext cx="3590925" cy="685800"/>
            <a:chOff x="3124200" y="5029200"/>
            <a:chExt cx="3590925" cy="685800"/>
          </a:xfrm>
        </p:grpSpPr>
        <p:sp>
          <p:nvSpPr>
            <p:cNvPr id="324612" name="Rectangle 4"/>
            <p:cNvSpPr>
              <a:spLocks noChangeArrowheads="1"/>
            </p:cNvSpPr>
            <p:nvPr/>
          </p:nvSpPr>
          <p:spPr bwMode="auto">
            <a:xfrm>
              <a:off x="3886200" y="5410200"/>
              <a:ext cx="2828925" cy="304800"/>
            </a:xfrm>
            <a:prstGeom prst="rect">
              <a:avLst/>
            </a:prstGeom>
            <a:solidFill>
              <a:srgbClr val="A5D0E3"/>
            </a:solidFill>
            <a:ln w="12700">
              <a:solidFill>
                <a:schemeClr val="tx1"/>
              </a:solidFill>
              <a:miter lim="800000"/>
              <a:headEnd/>
              <a:tailEnd/>
            </a:ln>
            <a:effectLst/>
          </p:spPr>
          <p:txBody>
            <a:bodyPr wrap="none" anchor="ctr"/>
            <a:lstStyle/>
            <a:p>
              <a:r>
                <a:rPr lang="en-US" sz="1600" b="0" dirty="0">
                  <a:latin typeface="Arial" pitchFamily="34" charset="0"/>
                </a:rPr>
                <a:t> if Z flag clear then branch </a:t>
              </a:r>
              <a:endParaRPr lang="en-US" b="0" dirty="0">
                <a:latin typeface="Arial" pitchFamily="34" charset="0"/>
              </a:endParaRPr>
            </a:p>
          </p:txBody>
        </p:sp>
        <p:sp>
          <p:nvSpPr>
            <p:cNvPr id="324613" name="Line 5"/>
            <p:cNvSpPr>
              <a:spLocks noChangeShapeType="1"/>
            </p:cNvSpPr>
            <p:nvPr/>
          </p:nvSpPr>
          <p:spPr bwMode="auto">
            <a:xfrm flipV="1">
              <a:off x="3124200" y="5257800"/>
              <a:ext cx="752475" cy="0"/>
            </a:xfrm>
            <a:prstGeom prst="line">
              <a:avLst/>
            </a:prstGeom>
            <a:noFill/>
            <a:ln w="25400">
              <a:solidFill>
                <a:schemeClr val="tx1"/>
              </a:solidFill>
              <a:round/>
              <a:headEnd type="stealth" w="lg" len="lg"/>
              <a:tailEnd/>
            </a:ln>
            <a:effectLst/>
          </p:spPr>
          <p:txBody>
            <a:bodyPr wrap="none" anchor="ctr"/>
            <a:lstStyle/>
            <a:p>
              <a:endParaRPr lang="en-IN"/>
            </a:p>
          </p:txBody>
        </p:sp>
        <p:sp>
          <p:nvSpPr>
            <p:cNvPr id="324614" name="Rectangle 6"/>
            <p:cNvSpPr>
              <a:spLocks noChangeArrowheads="1"/>
            </p:cNvSpPr>
            <p:nvPr/>
          </p:nvSpPr>
          <p:spPr bwMode="auto">
            <a:xfrm>
              <a:off x="3886200" y="5029200"/>
              <a:ext cx="2819400" cy="304800"/>
            </a:xfrm>
            <a:prstGeom prst="rect">
              <a:avLst/>
            </a:prstGeom>
            <a:solidFill>
              <a:srgbClr val="A5D0E3"/>
            </a:solidFill>
            <a:ln w="12700">
              <a:solidFill>
                <a:schemeClr val="tx1"/>
              </a:solidFill>
              <a:miter lim="800000"/>
              <a:headEnd/>
              <a:tailEnd/>
            </a:ln>
            <a:effectLst/>
          </p:spPr>
          <p:txBody>
            <a:bodyPr wrap="none" anchor="ctr"/>
            <a:lstStyle/>
            <a:p>
              <a:r>
                <a:rPr lang="en-US" sz="1600" b="0" dirty="0">
                  <a:latin typeface="Times New Roman" pitchFamily="18" charset="0"/>
                </a:rPr>
                <a:t> </a:t>
              </a:r>
              <a:r>
                <a:rPr lang="en-US" sz="1600" b="0" dirty="0">
                  <a:latin typeface="Arial" pitchFamily="34" charset="0"/>
                </a:rPr>
                <a:t>decrement r1 and set flags </a:t>
              </a:r>
            </a:p>
          </p:txBody>
        </p:sp>
        <p:sp>
          <p:nvSpPr>
            <p:cNvPr id="324615" name="Line 7"/>
            <p:cNvSpPr>
              <a:spLocks noChangeShapeType="1"/>
            </p:cNvSpPr>
            <p:nvPr/>
          </p:nvSpPr>
          <p:spPr bwMode="auto">
            <a:xfrm flipV="1">
              <a:off x="3124200" y="5486400"/>
              <a:ext cx="752475" cy="0"/>
            </a:xfrm>
            <a:prstGeom prst="line">
              <a:avLst/>
            </a:prstGeom>
            <a:noFill/>
            <a:ln w="25400">
              <a:solidFill>
                <a:schemeClr val="tx1"/>
              </a:solidFill>
              <a:round/>
              <a:headEnd type="stealth" w="lg" len="lg"/>
              <a:tailEnd/>
            </a:ln>
            <a:effectLst/>
          </p:spPr>
          <p:txBody>
            <a:bodyPr wrap="none" anchor="ctr"/>
            <a:lstStyle/>
            <a:p>
              <a:endParaRPr lang="en-IN"/>
            </a:p>
          </p:txBody>
        </p:sp>
      </p:grpSp>
      <p:grpSp>
        <p:nvGrpSpPr>
          <p:cNvPr id="3" name="Group 1"/>
          <p:cNvGrpSpPr/>
          <p:nvPr/>
        </p:nvGrpSpPr>
        <p:grpSpPr>
          <a:xfrm>
            <a:off x="2667000" y="3391929"/>
            <a:ext cx="1219200" cy="381000"/>
            <a:chOff x="2667000" y="2895600"/>
            <a:chExt cx="1219200" cy="381000"/>
          </a:xfrm>
        </p:grpSpPr>
        <p:sp>
          <p:nvSpPr>
            <p:cNvPr id="324616" name="Line 8"/>
            <p:cNvSpPr>
              <a:spLocks noChangeShapeType="1"/>
            </p:cNvSpPr>
            <p:nvPr/>
          </p:nvSpPr>
          <p:spPr bwMode="auto">
            <a:xfrm flipV="1">
              <a:off x="2895600" y="3276600"/>
              <a:ext cx="990600" cy="0"/>
            </a:xfrm>
            <a:prstGeom prst="line">
              <a:avLst/>
            </a:prstGeom>
            <a:noFill/>
            <a:ln w="25400">
              <a:solidFill>
                <a:schemeClr val="tx1"/>
              </a:solidFill>
              <a:round/>
              <a:headEnd type="stealth" w="lg" len="lg"/>
              <a:tailEnd/>
            </a:ln>
            <a:effectLst/>
          </p:spPr>
          <p:txBody>
            <a:bodyPr wrap="none" anchor="ctr"/>
            <a:lstStyle/>
            <a:p>
              <a:endParaRPr lang="en-IN"/>
            </a:p>
          </p:txBody>
        </p:sp>
        <p:sp>
          <p:nvSpPr>
            <p:cNvPr id="324617" name="Line 9"/>
            <p:cNvSpPr>
              <a:spLocks noChangeShapeType="1"/>
            </p:cNvSpPr>
            <p:nvPr/>
          </p:nvSpPr>
          <p:spPr bwMode="auto">
            <a:xfrm flipH="1" flipV="1">
              <a:off x="3886200" y="2895600"/>
              <a:ext cx="0" cy="381000"/>
            </a:xfrm>
            <a:prstGeom prst="line">
              <a:avLst/>
            </a:prstGeom>
            <a:noFill/>
            <a:ln w="25400">
              <a:solidFill>
                <a:schemeClr val="tx1"/>
              </a:solidFill>
              <a:round/>
              <a:headEnd type="none" w="lg" len="lg"/>
              <a:tailEnd/>
            </a:ln>
            <a:effectLst/>
          </p:spPr>
          <p:txBody>
            <a:bodyPr wrap="none" anchor="ctr"/>
            <a:lstStyle/>
            <a:p>
              <a:endParaRPr lang="en-IN"/>
            </a:p>
          </p:txBody>
        </p:sp>
        <p:sp>
          <p:nvSpPr>
            <p:cNvPr id="324618" name="Line 10"/>
            <p:cNvSpPr>
              <a:spLocks noChangeShapeType="1"/>
            </p:cNvSpPr>
            <p:nvPr/>
          </p:nvSpPr>
          <p:spPr bwMode="auto">
            <a:xfrm flipH="1" flipV="1">
              <a:off x="2667000" y="2895600"/>
              <a:ext cx="1219200" cy="0"/>
            </a:xfrm>
            <a:prstGeom prst="line">
              <a:avLst/>
            </a:prstGeom>
            <a:noFill/>
            <a:ln w="25400">
              <a:solidFill>
                <a:schemeClr val="tx1"/>
              </a:solidFill>
              <a:round/>
              <a:headEnd type="none" w="lg" len="lg"/>
              <a:tailEnd/>
            </a:ln>
            <a:effectLst/>
          </p:spPr>
          <p:txBody>
            <a:bodyPr wrap="none" anchor="ctr"/>
            <a:lstStyle/>
            <a:p>
              <a:endParaRPr lang="en-IN"/>
            </a:p>
          </p:txBody>
        </p:sp>
      </p:grpSp>
      <p:sp>
        <p:nvSpPr>
          <p:cNvPr id="4" name="Slide Number Placeholder 3"/>
          <p:cNvSpPr>
            <a:spLocks noGrp="1"/>
          </p:cNvSpPr>
          <p:nvPr>
            <p:ph type="sldNum" sz="quarter" idx="12"/>
          </p:nvPr>
        </p:nvSpPr>
        <p:spPr/>
        <p:txBody>
          <a:bodyPr/>
          <a:lstStyle/>
          <a:p>
            <a:fld id="{A1A6BA4E-CDAE-4DEF-A7CA-99055C502B84}" type="slidenum">
              <a:rPr lang="en-US" smtClean="0"/>
              <a:pPr/>
              <a:t>168</a:t>
            </a:fld>
            <a:endParaRPr lang="en-US"/>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228600" y="990600"/>
            <a:ext cx="8591550" cy="4953000"/>
          </a:xfrm>
          <a:prstGeom prst="rect">
            <a:avLst/>
          </a:prstGeom>
          <a:noFill/>
          <a:ln w="9525">
            <a:noFill/>
            <a:miter lim="800000"/>
            <a:headEnd/>
            <a:tailEnd/>
          </a:ln>
          <a:effectLst/>
        </p:spPr>
        <p:txBody>
          <a:bodyPr lIns="92075" tIns="46038" rIns="92075" bIns="46038"/>
          <a:lstStyle/>
          <a:p>
            <a:endParaRPr lang="en-GB" sz="2400" b="0">
              <a:latin typeface="Times New Roman" pitchFamily="18" charset="0"/>
            </a:endParaRPr>
          </a:p>
        </p:txBody>
      </p:sp>
      <p:sp>
        <p:nvSpPr>
          <p:cNvPr id="326659" name="Rectangle 3"/>
          <p:cNvSpPr>
            <a:spLocks noGrp="1" noChangeArrowheads="1"/>
          </p:cNvSpPr>
          <p:nvPr>
            <p:ph type="title"/>
          </p:nvPr>
        </p:nvSpPr>
        <p:spPr>
          <a:xfrm>
            <a:off x="409575" y="990600"/>
            <a:ext cx="8229600" cy="648072"/>
          </a:xfrm>
        </p:spPr>
        <p:txBody>
          <a:bodyPr>
            <a:normAutofit fontScale="90000"/>
          </a:bodyPr>
          <a:lstStyle/>
          <a:p>
            <a:r>
              <a:rPr lang="en-US" dirty="0"/>
              <a:t>Condition Codes </a:t>
            </a:r>
          </a:p>
        </p:txBody>
      </p:sp>
      <p:sp>
        <p:nvSpPr>
          <p:cNvPr id="326709" name="Rectangle 53"/>
          <p:cNvSpPr>
            <a:spLocks noGrp="1" noChangeArrowheads="1"/>
          </p:cNvSpPr>
          <p:nvPr>
            <p:ph idx="1"/>
          </p:nvPr>
        </p:nvSpPr>
        <p:spPr>
          <a:xfrm>
            <a:off x="457200" y="1600200"/>
            <a:ext cx="8229600" cy="4925144"/>
          </a:xfrm>
        </p:spPr>
        <p:txBody>
          <a:bodyPr anchor="t"/>
          <a:lstStyle/>
          <a:p>
            <a:r>
              <a:rPr lang="en-US" dirty="0" smtClean="0"/>
              <a:t>The </a:t>
            </a:r>
            <a:r>
              <a:rPr lang="en-US" dirty="0"/>
              <a:t>possible condition codes are listed below:</a:t>
            </a:r>
          </a:p>
          <a:p>
            <a:pPr lvl="2"/>
            <a:r>
              <a:rPr lang="en-US" dirty="0"/>
              <a:t>Note AL is the default and does not need to be specified </a:t>
            </a:r>
            <a:endParaRPr lang="en-GB" dirty="0"/>
          </a:p>
        </p:txBody>
      </p:sp>
      <p:grpSp>
        <p:nvGrpSpPr>
          <p:cNvPr id="2" name="Group 4"/>
          <p:cNvGrpSpPr>
            <a:grpSpLocks/>
          </p:cNvGrpSpPr>
          <p:nvPr/>
        </p:nvGrpSpPr>
        <p:grpSpPr bwMode="auto">
          <a:xfrm>
            <a:off x="1835696" y="2971800"/>
            <a:ext cx="5760640" cy="3697560"/>
            <a:chOff x="1488" y="1584"/>
            <a:chExt cx="2784" cy="2304"/>
          </a:xfrm>
        </p:grpSpPr>
        <p:sp>
          <p:nvSpPr>
            <p:cNvPr id="326661" name="Rectangle 5"/>
            <p:cNvSpPr>
              <a:spLocks noChangeArrowheads="1"/>
            </p:cNvSpPr>
            <p:nvPr/>
          </p:nvSpPr>
          <p:spPr bwMode="auto">
            <a:xfrm>
              <a:off x="2045" y="1872"/>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Not equal</a:t>
              </a:r>
            </a:p>
          </p:txBody>
        </p:sp>
        <p:sp>
          <p:nvSpPr>
            <p:cNvPr id="326662" name="Rectangle 6"/>
            <p:cNvSpPr>
              <a:spLocks noChangeArrowheads="1"/>
            </p:cNvSpPr>
            <p:nvPr/>
          </p:nvSpPr>
          <p:spPr bwMode="auto">
            <a:xfrm>
              <a:off x="2045" y="2016"/>
              <a:ext cx="1503" cy="144"/>
            </a:xfrm>
            <a:prstGeom prst="rect">
              <a:avLst/>
            </a:prstGeom>
            <a:noFill/>
            <a:ln w="12700">
              <a:solidFill>
                <a:schemeClr val="tx1"/>
              </a:solidFill>
              <a:miter lim="800000"/>
              <a:headEnd/>
              <a:tailEnd/>
            </a:ln>
            <a:effectLst/>
          </p:spPr>
          <p:txBody>
            <a:bodyPr wrap="none" anchor="ctr"/>
            <a:lstStyle/>
            <a:p>
              <a:r>
                <a:rPr lang="en-US" b="0" dirty="0">
                  <a:latin typeface="Arial" pitchFamily="34" charset="0"/>
                </a:rPr>
                <a:t>Unsigned higher or same</a:t>
              </a:r>
            </a:p>
          </p:txBody>
        </p:sp>
        <p:sp>
          <p:nvSpPr>
            <p:cNvPr id="326663" name="Rectangle 7"/>
            <p:cNvSpPr>
              <a:spLocks noChangeArrowheads="1"/>
            </p:cNvSpPr>
            <p:nvPr/>
          </p:nvSpPr>
          <p:spPr bwMode="auto">
            <a:xfrm>
              <a:off x="2045" y="2160"/>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Unsigned lower</a:t>
              </a:r>
            </a:p>
          </p:txBody>
        </p:sp>
        <p:sp>
          <p:nvSpPr>
            <p:cNvPr id="326664" name="Rectangle 8"/>
            <p:cNvSpPr>
              <a:spLocks noChangeArrowheads="1"/>
            </p:cNvSpPr>
            <p:nvPr/>
          </p:nvSpPr>
          <p:spPr bwMode="auto">
            <a:xfrm>
              <a:off x="2045" y="2304"/>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Minus</a:t>
              </a:r>
            </a:p>
          </p:txBody>
        </p:sp>
        <p:sp>
          <p:nvSpPr>
            <p:cNvPr id="326665" name="Rectangle 9"/>
            <p:cNvSpPr>
              <a:spLocks noChangeArrowheads="1"/>
            </p:cNvSpPr>
            <p:nvPr/>
          </p:nvSpPr>
          <p:spPr bwMode="auto">
            <a:xfrm>
              <a:off x="2045" y="1728"/>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Equal</a:t>
              </a:r>
            </a:p>
          </p:txBody>
        </p:sp>
        <p:sp>
          <p:nvSpPr>
            <p:cNvPr id="326666" name="Rectangle 10"/>
            <p:cNvSpPr>
              <a:spLocks noChangeArrowheads="1"/>
            </p:cNvSpPr>
            <p:nvPr/>
          </p:nvSpPr>
          <p:spPr bwMode="auto">
            <a:xfrm>
              <a:off x="2045" y="2592"/>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Overflow</a:t>
              </a:r>
            </a:p>
          </p:txBody>
        </p:sp>
        <p:sp>
          <p:nvSpPr>
            <p:cNvPr id="326667" name="Rectangle 11"/>
            <p:cNvSpPr>
              <a:spLocks noChangeArrowheads="1"/>
            </p:cNvSpPr>
            <p:nvPr/>
          </p:nvSpPr>
          <p:spPr bwMode="auto">
            <a:xfrm>
              <a:off x="2045" y="2736"/>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No overflow</a:t>
              </a:r>
            </a:p>
          </p:txBody>
        </p:sp>
        <p:sp>
          <p:nvSpPr>
            <p:cNvPr id="326668" name="Rectangle 12"/>
            <p:cNvSpPr>
              <a:spLocks noChangeArrowheads="1"/>
            </p:cNvSpPr>
            <p:nvPr/>
          </p:nvSpPr>
          <p:spPr bwMode="auto">
            <a:xfrm>
              <a:off x="2045" y="2880"/>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Unsigned higher</a:t>
              </a:r>
            </a:p>
          </p:txBody>
        </p:sp>
        <p:sp>
          <p:nvSpPr>
            <p:cNvPr id="326669" name="Rectangle 13"/>
            <p:cNvSpPr>
              <a:spLocks noChangeArrowheads="1"/>
            </p:cNvSpPr>
            <p:nvPr/>
          </p:nvSpPr>
          <p:spPr bwMode="auto">
            <a:xfrm>
              <a:off x="2045" y="3024"/>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Unsigned lower or same</a:t>
              </a:r>
            </a:p>
          </p:txBody>
        </p:sp>
        <p:sp>
          <p:nvSpPr>
            <p:cNvPr id="326670" name="Rectangle 14"/>
            <p:cNvSpPr>
              <a:spLocks noChangeArrowheads="1"/>
            </p:cNvSpPr>
            <p:nvPr/>
          </p:nvSpPr>
          <p:spPr bwMode="auto">
            <a:xfrm>
              <a:off x="2045" y="2448"/>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Positive or Zero</a:t>
              </a:r>
            </a:p>
          </p:txBody>
        </p:sp>
        <p:sp>
          <p:nvSpPr>
            <p:cNvPr id="326671" name="Rectangle 15"/>
            <p:cNvSpPr>
              <a:spLocks noChangeArrowheads="1"/>
            </p:cNvSpPr>
            <p:nvPr/>
          </p:nvSpPr>
          <p:spPr bwMode="auto">
            <a:xfrm>
              <a:off x="2045" y="3312"/>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Less than</a:t>
              </a:r>
            </a:p>
          </p:txBody>
        </p:sp>
        <p:sp>
          <p:nvSpPr>
            <p:cNvPr id="326672" name="Rectangle 16"/>
            <p:cNvSpPr>
              <a:spLocks noChangeArrowheads="1"/>
            </p:cNvSpPr>
            <p:nvPr/>
          </p:nvSpPr>
          <p:spPr bwMode="auto">
            <a:xfrm>
              <a:off x="2045" y="3456"/>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Greater than</a:t>
              </a:r>
            </a:p>
          </p:txBody>
        </p:sp>
        <p:sp>
          <p:nvSpPr>
            <p:cNvPr id="326673" name="Rectangle 17"/>
            <p:cNvSpPr>
              <a:spLocks noChangeArrowheads="1"/>
            </p:cNvSpPr>
            <p:nvPr/>
          </p:nvSpPr>
          <p:spPr bwMode="auto">
            <a:xfrm>
              <a:off x="2045" y="3600"/>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Less than or equal</a:t>
              </a:r>
            </a:p>
          </p:txBody>
        </p:sp>
        <p:sp>
          <p:nvSpPr>
            <p:cNvPr id="326674" name="Rectangle 18"/>
            <p:cNvSpPr>
              <a:spLocks noChangeArrowheads="1"/>
            </p:cNvSpPr>
            <p:nvPr/>
          </p:nvSpPr>
          <p:spPr bwMode="auto">
            <a:xfrm>
              <a:off x="2045" y="3744"/>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Always</a:t>
              </a:r>
            </a:p>
          </p:txBody>
        </p:sp>
        <p:sp>
          <p:nvSpPr>
            <p:cNvPr id="326675" name="Rectangle 19"/>
            <p:cNvSpPr>
              <a:spLocks noChangeArrowheads="1"/>
            </p:cNvSpPr>
            <p:nvPr/>
          </p:nvSpPr>
          <p:spPr bwMode="auto">
            <a:xfrm>
              <a:off x="2045" y="3168"/>
              <a:ext cx="1503" cy="144"/>
            </a:xfrm>
            <a:prstGeom prst="rect">
              <a:avLst/>
            </a:prstGeom>
            <a:noFill/>
            <a:ln w="12700">
              <a:solidFill>
                <a:schemeClr val="tx1"/>
              </a:solidFill>
              <a:miter lim="800000"/>
              <a:headEnd/>
              <a:tailEnd/>
            </a:ln>
            <a:effectLst/>
          </p:spPr>
          <p:txBody>
            <a:bodyPr wrap="none" anchor="ctr"/>
            <a:lstStyle/>
            <a:p>
              <a:r>
                <a:rPr lang="en-US" b="0">
                  <a:latin typeface="Arial" pitchFamily="34" charset="0"/>
                </a:rPr>
                <a:t>Greater or equal</a:t>
              </a:r>
            </a:p>
          </p:txBody>
        </p:sp>
        <p:sp>
          <p:nvSpPr>
            <p:cNvPr id="326676" name="Rectangle 20"/>
            <p:cNvSpPr>
              <a:spLocks noChangeArrowheads="1"/>
            </p:cNvSpPr>
            <p:nvPr/>
          </p:nvSpPr>
          <p:spPr bwMode="auto">
            <a:xfrm>
              <a:off x="1488" y="1728"/>
              <a:ext cx="557" cy="144"/>
            </a:xfrm>
            <a:prstGeom prst="rect">
              <a:avLst/>
            </a:prstGeom>
            <a:noFill/>
            <a:ln w="12700">
              <a:solidFill>
                <a:schemeClr val="tx1"/>
              </a:solidFill>
              <a:miter lim="800000"/>
              <a:headEnd/>
              <a:tailEnd/>
            </a:ln>
            <a:effectLst/>
          </p:spPr>
          <p:txBody>
            <a:bodyPr wrap="none" anchor="ctr"/>
            <a:lstStyle/>
            <a:p>
              <a:r>
                <a:rPr lang="en-US" sz="1600"/>
                <a:t>EQ</a:t>
              </a:r>
            </a:p>
          </p:txBody>
        </p:sp>
        <p:sp>
          <p:nvSpPr>
            <p:cNvPr id="326677" name="Rectangle 21"/>
            <p:cNvSpPr>
              <a:spLocks noChangeArrowheads="1"/>
            </p:cNvSpPr>
            <p:nvPr/>
          </p:nvSpPr>
          <p:spPr bwMode="auto">
            <a:xfrm>
              <a:off x="1488" y="1872"/>
              <a:ext cx="557" cy="144"/>
            </a:xfrm>
            <a:prstGeom prst="rect">
              <a:avLst/>
            </a:prstGeom>
            <a:noFill/>
            <a:ln w="12700">
              <a:solidFill>
                <a:schemeClr val="tx1"/>
              </a:solidFill>
              <a:miter lim="800000"/>
              <a:headEnd/>
              <a:tailEnd/>
            </a:ln>
            <a:effectLst/>
          </p:spPr>
          <p:txBody>
            <a:bodyPr wrap="none" anchor="ctr"/>
            <a:lstStyle/>
            <a:p>
              <a:r>
                <a:rPr lang="en-US" sz="1600"/>
                <a:t>NE</a:t>
              </a:r>
            </a:p>
          </p:txBody>
        </p:sp>
        <p:sp>
          <p:nvSpPr>
            <p:cNvPr id="326678" name="Rectangle 22"/>
            <p:cNvSpPr>
              <a:spLocks noChangeArrowheads="1"/>
            </p:cNvSpPr>
            <p:nvPr/>
          </p:nvSpPr>
          <p:spPr bwMode="auto">
            <a:xfrm>
              <a:off x="1488" y="2016"/>
              <a:ext cx="557" cy="144"/>
            </a:xfrm>
            <a:prstGeom prst="rect">
              <a:avLst/>
            </a:prstGeom>
            <a:noFill/>
            <a:ln w="12700">
              <a:solidFill>
                <a:schemeClr val="tx1"/>
              </a:solidFill>
              <a:miter lim="800000"/>
              <a:headEnd/>
              <a:tailEnd/>
            </a:ln>
            <a:effectLst/>
          </p:spPr>
          <p:txBody>
            <a:bodyPr wrap="none" anchor="ctr"/>
            <a:lstStyle/>
            <a:p>
              <a:r>
                <a:rPr lang="en-US" sz="1600"/>
                <a:t>CS/HS</a:t>
              </a:r>
            </a:p>
          </p:txBody>
        </p:sp>
        <p:sp>
          <p:nvSpPr>
            <p:cNvPr id="326679" name="Rectangle 23"/>
            <p:cNvSpPr>
              <a:spLocks noChangeArrowheads="1"/>
            </p:cNvSpPr>
            <p:nvPr/>
          </p:nvSpPr>
          <p:spPr bwMode="auto">
            <a:xfrm>
              <a:off x="1488" y="2160"/>
              <a:ext cx="557" cy="144"/>
            </a:xfrm>
            <a:prstGeom prst="rect">
              <a:avLst/>
            </a:prstGeom>
            <a:noFill/>
            <a:ln w="12700">
              <a:solidFill>
                <a:schemeClr val="tx1"/>
              </a:solidFill>
              <a:miter lim="800000"/>
              <a:headEnd/>
              <a:tailEnd/>
            </a:ln>
            <a:effectLst/>
          </p:spPr>
          <p:txBody>
            <a:bodyPr wrap="none" anchor="ctr"/>
            <a:lstStyle/>
            <a:p>
              <a:r>
                <a:rPr lang="en-US" sz="1600"/>
                <a:t>CC/LO</a:t>
              </a:r>
            </a:p>
          </p:txBody>
        </p:sp>
        <p:sp>
          <p:nvSpPr>
            <p:cNvPr id="326680" name="Rectangle 24"/>
            <p:cNvSpPr>
              <a:spLocks noChangeArrowheads="1"/>
            </p:cNvSpPr>
            <p:nvPr/>
          </p:nvSpPr>
          <p:spPr bwMode="auto">
            <a:xfrm>
              <a:off x="1488" y="2448"/>
              <a:ext cx="557" cy="144"/>
            </a:xfrm>
            <a:prstGeom prst="rect">
              <a:avLst/>
            </a:prstGeom>
            <a:noFill/>
            <a:ln w="12700">
              <a:solidFill>
                <a:schemeClr val="tx1"/>
              </a:solidFill>
              <a:miter lim="800000"/>
              <a:headEnd/>
              <a:tailEnd/>
            </a:ln>
            <a:effectLst/>
          </p:spPr>
          <p:txBody>
            <a:bodyPr wrap="none" anchor="ctr"/>
            <a:lstStyle/>
            <a:p>
              <a:r>
                <a:rPr lang="en-US" sz="1600"/>
                <a:t>PL</a:t>
              </a:r>
            </a:p>
          </p:txBody>
        </p:sp>
        <p:sp>
          <p:nvSpPr>
            <p:cNvPr id="326681" name="Rectangle 25"/>
            <p:cNvSpPr>
              <a:spLocks noChangeArrowheads="1"/>
            </p:cNvSpPr>
            <p:nvPr/>
          </p:nvSpPr>
          <p:spPr bwMode="auto">
            <a:xfrm>
              <a:off x="1488" y="2592"/>
              <a:ext cx="557" cy="144"/>
            </a:xfrm>
            <a:prstGeom prst="rect">
              <a:avLst/>
            </a:prstGeom>
            <a:noFill/>
            <a:ln w="12700">
              <a:solidFill>
                <a:schemeClr val="tx1"/>
              </a:solidFill>
              <a:miter lim="800000"/>
              <a:headEnd/>
              <a:tailEnd/>
            </a:ln>
            <a:effectLst/>
          </p:spPr>
          <p:txBody>
            <a:bodyPr wrap="none" anchor="ctr"/>
            <a:lstStyle/>
            <a:p>
              <a:r>
                <a:rPr lang="en-US" sz="1600"/>
                <a:t>VS</a:t>
              </a:r>
            </a:p>
          </p:txBody>
        </p:sp>
        <p:sp>
          <p:nvSpPr>
            <p:cNvPr id="326682" name="Rectangle 26"/>
            <p:cNvSpPr>
              <a:spLocks noChangeArrowheads="1"/>
            </p:cNvSpPr>
            <p:nvPr/>
          </p:nvSpPr>
          <p:spPr bwMode="auto">
            <a:xfrm>
              <a:off x="1488" y="2880"/>
              <a:ext cx="557" cy="144"/>
            </a:xfrm>
            <a:prstGeom prst="rect">
              <a:avLst/>
            </a:prstGeom>
            <a:noFill/>
            <a:ln w="12700">
              <a:solidFill>
                <a:schemeClr val="tx1"/>
              </a:solidFill>
              <a:miter lim="800000"/>
              <a:headEnd/>
              <a:tailEnd/>
            </a:ln>
            <a:effectLst/>
          </p:spPr>
          <p:txBody>
            <a:bodyPr wrap="none" anchor="ctr"/>
            <a:lstStyle/>
            <a:p>
              <a:r>
                <a:rPr lang="en-US" sz="1600"/>
                <a:t>HI</a:t>
              </a:r>
            </a:p>
          </p:txBody>
        </p:sp>
        <p:sp>
          <p:nvSpPr>
            <p:cNvPr id="326683" name="Rectangle 27"/>
            <p:cNvSpPr>
              <a:spLocks noChangeArrowheads="1"/>
            </p:cNvSpPr>
            <p:nvPr/>
          </p:nvSpPr>
          <p:spPr bwMode="auto">
            <a:xfrm>
              <a:off x="1488" y="3024"/>
              <a:ext cx="557" cy="144"/>
            </a:xfrm>
            <a:prstGeom prst="rect">
              <a:avLst/>
            </a:prstGeom>
            <a:noFill/>
            <a:ln w="12700">
              <a:solidFill>
                <a:schemeClr val="tx1"/>
              </a:solidFill>
              <a:miter lim="800000"/>
              <a:headEnd/>
              <a:tailEnd/>
            </a:ln>
            <a:effectLst/>
          </p:spPr>
          <p:txBody>
            <a:bodyPr wrap="none" anchor="ctr"/>
            <a:lstStyle/>
            <a:p>
              <a:r>
                <a:rPr lang="en-US" sz="1600"/>
                <a:t>LS</a:t>
              </a:r>
            </a:p>
          </p:txBody>
        </p:sp>
        <p:sp>
          <p:nvSpPr>
            <p:cNvPr id="326684" name="Rectangle 28"/>
            <p:cNvSpPr>
              <a:spLocks noChangeArrowheads="1"/>
            </p:cNvSpPr>
            <p:nvPr/>
          </p:nvSpPr>
          <p:spPr bwMode="auto">
            <a:xfrm>
              <a:off x="1488" y="3168"/>
              <a:ext cx="557" cy="144"/>
            </a:xfrm>
            <a:prstGeom prst="rect">
              <a:avLst/>
            </a:prstGeom>
            <a:noFill/>
            <a:ln w="12700">
              <a:solidFill>
                <a:schemeClr val="tx1"/>
              </a:solidFill>
              <a:miter lim="800000"/>
              <a:headEnd/>
              <a:tailEnd/>
            </a:ln>
            <a:effectLst/>
          </p:spPr>
          <p:txBody>
            <a:bodyPr wrap="none" anchor="ctr"/>
            <a:lstStyle/>
            <a:p>
              <a:r>
                <a:rPr lang="en-US" sz="1600"/>
                <a:t>GE</a:t>
              </a:r>
            </a:p>
          </p:txBody>
        </p:sp>
        <p:sp>
          <p:nvSpPr>
            <p:cNvPr id="326685" name="Rectangle 29"/>
            <p:cNvSpPr>
              <a:spLocks noChangeArrowheads="1"/>
            </p:cNvSpPr>
            <p:nvPr/>
          </p:nvSpPr>
          <p:spPr bwMode="auto">
            <a:xfrm>
              <a:off x="1488" y="3312"/>
              <a:ext cx="557" cy="144"/>
            </a:xfrm>
            <a:prstGeom prst="rect">
              <a:avLst/>
            </a:prstGeom>
            <a:noFill/>
            <a:ln w="12700">
              <a:solidFill>
                <a:schemeClr val="tx1"/>
              </a:solidFill>
              <a:miter lim="800000"/>
              <a:headEnd/>
              <a:tailEnd/>
            </a:ln>
            <a:effectLst/>
          </p:spPr>
          <p:txBody>
            <a:bodyPr wrap="none" anchor="ctr"/>
            <a:lstStyle/>
            <a:p>
              <a:r>
                <a:rPr lang="en-US" sz="1600"/>
                <a:t>LT</a:t>
              </a:r>
            </a:p>
          </p:txBody>
        </p:sp>
        <p:sp>
          <p:nvSpPr>
            <p:cNvPr id="326686" name="Rectangle 30"/>
            <p:cNvSpPr>
              <a:spLocks noChangeArrowheads="1"/>
            </p:cNvSpPr>
            <p:nvPr/>
          </p:nvSpPr>
          <p:spPr bwMode="auto">
            <a:xfrm>
              <a:off x="1488" y="3456"/>
              <a:ext cx="557" cy="144"/>
            </a:xfrm>
            <a:prstGeom prst="rect">
              <a:avLst/>
            </a:prstGeom>
            <a:noFill/>
            <a:ln w="12700">
              <a:solidFill>
                <a:schemeClr val="tx1"/>
              </a:solidFill>
              <a:miter lim="800000"/>
              <a:headEnd/>
              <a:tailEnd/>
            </a:ln>
            <a:effectLst/>
          </p:spPr>
          <p:txBody>
            <a:bodyPr wrap="none" anchor="ctr"/>
            <a:lstStyle/>
            <a:p>
              <a:r>
                <a:rPr lang="en-US" sz="1600"/>
                <a:t>GT</a:t>
              </a:r>
            </a:p>
          </p:txBody>
        </p:sp>
        <p:sp>
          <p:nvSpPr>
            <p:cNvPr id="326687" name="Rectangle 31"/>
            <p:cNvSpPr>
              <a:spLocks noChangeArrowheads="1"/>
            </p:cNvSpPr>
            <p:nvPr/>
          </p:nvSpPr>
          <p:spPr bwMode="auto">
            <a:xfrm>
              <a:off x="1488" y="3600"/>
              <a:ext cx="557" cy="144"/>
            </a:xfrm>
            <a:prstGeom prst="rect">
              <a:avLst/>
            </a:prstGeom>
            <a:noFill/>
            <a:ln w="12700">
              <a:solidFill>
                <a:schemeClr val="tx1"/>
              </a:solidFill>
              <a:miter lim="800000"/>
              <a:headEnd/>
              <a:tailEnd/>
            </a:ln>
            <a:effectLst/>
          </p:spPr>
          <p:txBody>
            <a:bodyPr wrap="none" anchor="ctr"/>
            <a:lstStyle/>
            <a:p>
              <a:r>
                <a:rPr lang="en-US" sz="1600"/>
                <a:t>LE</a:t>
              </a:r>
            </a:p>
          </p:txBody>
        </p:sp>
        <p:sp>
          <p:nvSpPr>
            <p:cNvPr id="326688" name="Rectangle 32"/>
            <p:cNvSpPr>
              <a:spLocks noChangeArrowheads="1"/>
            </p:cNvSpPr>
            <p:nvPr/>
          </p:nvSpPr>
          <p:spPr bwMode="auto">
            <a:xfrm>
              <a:off x="1488" y="3744"/>
              <a:ext cx="557" cy="144"/>
            </a:xfrm>
            <a:prstGeom prst="rect">
              <a:avLst/>
            </a:prstGeom>
            <a:noFill/>
            <a:ln w="12700">
              <a:solidFill>
                <a:schemeClr val="tx1"/>
              </a:solidFill>
              <a:miter lim="800000"/>
              <a:headEnd/>
              <a:tailEnd/>
            </a:ln>
            <a:effectLst/>
          </p:spPr>
          <p:txBody>
            <a:bodyPr wrap="none" anchor="ctr"/>
            <a:lstStyle/>
            <a:p>
              <a:r>
                <a:rPr lang="en-US" sz="1600"/>
                <a:t>AL</a:t>
              </a:r>
            </a:p>
          </p:txBody>
        </p:sp>
        <p:sp>
          <p:nvSpPr>
            <p:cNvPr id="326689" name="Rectangle 33"/>
            <p:cNvSpPr>
              <a:spLocks noChangeArrowheads="1"/>
            </p:cNvSpPr>
            <p:nvPr/>
          </p:nvSpPr>
          <p:spPr bwMode="auto">
            <a:xfrm>
              <a:off x="1488" y="2304"/>
              <a:ext cx="557" cy="144"/>
            </a:xfrm>
            <a:prstGeom prst="rect">
              <a:avLst/>
            </a:prstGeom>
            <a:noFill/>
            <a:ln w="12700">
              <a:solidFill>
                <a:schemeClr val="tx1"/>
              </a:solidFill>
              <a:miter lim="800000"/>
              <a:headEnd/>
              <a:tailEnd/>
            </a:ln>
            <a:effectLst/>
          </p:spPr>
          <p:txBody>
            <a:bodyPr wrap="none" anchor="ctr"/>
            <a:lstStyle/>
            <a:p>
              <a:r>
                <a:rPr lang="en-US" sz="1600"/>
                <a:t>MI</a:t>
              </a:r>
            </a:p>
          </p:txBody>
        </p:sp>
        <p:sp>
          <p:nvSpPr>
            <p:cNvPr id="326690" name="Rectangle 34"/>
            <p:cNvSpPr>
              <a:spLocks noChangeArrowheads="1"/>
            </p:cNvSpPr>
            <p:nvPr/>
          </p:nvSpPr>
          <p:spPr bwMode="auto">
            <a:xfrm>
              <a:off x="1488" y="2736"/>
              <a:ext cx="557" cy="144"/>
            </a:xfrm>
            <a:prstGeom prst="rect">
              <a:avLst/>
            </a:prstGeom>
            <a:noFill/>
            <a:ln w="12700">
              <a:solidFill>
                <a:schemeClr val="tx1"/>
              </a:solidFill>
              <a:miter lim="800000"/>
              <a:headEnd/>
              <a:tailEnd/>
            </a:ln>
            <a:effectLst/>
          </p:spPr>
          <p:txBody>
            <a:bodyPr wrap="none" anchor="ctr"/>
            <a:lstStyle/>
            <a:p>
              <a:r>
                <a:rPr lang="en-US" sz="1600"/>
                <a:t>VC</a:t>
              </a:r>
            </a:p>
          </p:txBody>
        </p:sp>
        <p:sp>
          <p:nvSpPr>
            <p:cNvPr id="326691" name="Rectangle 35"/>
            <p:cNvSpPr>
              <a:spLocks noChangeArrowheads="1"/>
            </p:cNvSpPr>
            <p:nvPr/>
          </p:nvSpPr>
          <p:spPr bwMode="auto">
            <a:xfrm>
              <a:off x="1488" y="1584"/>
              <a:ext cx="557"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Suffix</a:t>
              </a:r>
            </a:p>
          </p:txBody>
        </p:sp>
        <p:sp>
          <p:nvSpPr>
            <p:cNvPr id="326692" name="Rectangle 36"/>
            <p:cNvSpPr>
              <a:spLocks noChangeArrowheads="1"/>
            </p:cNvSpPr>
            <p:nvPr/>
          </p:nvSpPr>
          <p:spPr bwMode="auto">
            <a:xfrm>
              <a:off x="2045" y="1584"/>
              <a:ext cx="1503"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Description</a:t>
              </a:r>
            </a:p>
          </p:txBody>
        </p:sp>
        <p:sp>
          <p:nvSpPr>
            <p:cNvPr id="326693" name="Rectangle 37"/>
            <p:cNvSpPr>
              <a:spLocks noChangeArrowheads="1"/>
            </p:cNvSpPr>
            <p:nvPr/>
          </p:nvSpPr>
          <p:spPr bwMode="auto">
            <a:xfrm>
              <a:off x="3548" y="1872"/>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Z=0</a:t>
              </a:r>
            </a:p>
          </p:txBody>
        </p:sp>
        <p:sp>
          <p:nvSpPr>
            <p:cNvPr id="326694" name="Rectangle 38"/>
            <p:cNvSpPr>
              <a:spLocks noChangeArrowheads="1"/>
            </p:cNvSpPr>
            <p:nvPr/>
          </p:nvSpPr>
          <p:spPr bwMode="auto">
            <a:xfrm>
              <a:off x="3548" y="2016"/>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C=1</a:t>
              </a:r>
            </a:p>
          </p:txBody>
        </p:sp>
        <p:sp>
          <p:nvSpPr>
            <p:cNvPr id="326695" name="Rectangle 39"/>
            <p:cNvSpPr>
              <a:spLocks noChangeArrowheads="1"/>
            </p:cNvSpPr>
            <p:nvPr/>
          </p:nvSpPr>
          <p:spPr bwMode="auto">
            <a:xfrm>
              <a:off x="3548" y="2160"/>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C=0</a:t>
              </a:r>
            </a:p>
          </p:txBody>
        </p:sp>
        <p:sp>
          <p:nvSpPr>
            <p:cNvPr id="326696" name="Rectangle 40"/>
            <p:cNvSpPr>
              <a:spLocks noChangeArrowheads="1"/>
            </p:cNvSpPr>
            <p:nvPr/>
          </p:nvSpPr>
          <p:spPr bwMode="auto">
            <a:xfrm>
              <a:off x="3548" y="1728"/>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Z=1</a:t>
              </a:r>
            </a:p>
          </p:txBody>
        </p:sp>
        <p:sp>
          <p:nvSpPr>
            <p:cNvPr id="326697" name="Rectangle 41"/>
            <p:cNvSpPr>
              <a:spLocks noChangeArrowheads="1"/>
            </p:cNvSpPr>
            <p:nvPr/>
          </p:nvSpPr>
          <p:spPr bwMode="auto">
            <a:xfrm>
              <a:off x="3548" y="1584"/>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Flags tested</a:t>
              </a:r>
            </a:p>
          </p:txBody>
        </p:sp>
        <p:sp>
          <p:nvSpPr>
            <p:cNvPr id="326698" name="Rectangle 42"/>
            <p:cNvSpPr>
              <a:spLocks noChangeArrowheads="1"/>
            </p:cNvSpPr>
            <p:nvPr/>
          </p:nvSpPr>
          <p:spPr bwMode="auto">
            <a:xfrm>
              <a:off x="3548" y="2304"/>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N=1</a:t>
              </a:r>
            </a:p>
          </p:txBody>
        </p:sp>
        <p:sp>
          <p:nvSpPr>
            <p:cNvPr id="326699" name="Rectangle 43"/>
            <p:cNvSpPr>
              <a:spLocks noChangeArrowheads="1"/>
            </p:cNvSpPr>
            <p:nvPr/>
          </p:nvSpPr>
          <p:spPr bwMode="auto">
            <a:xfrm>
              <a:off x="3548" y="2448"/>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N=0</a:t>
              </a:r>
            </a:p>
          </p:txBody>
        </p:sp>
        <p:sp>
          <p:nvSpPr>
            <p:cNvPr id="326700" name="Rectangle 44"/>
            <p:cNvSpPr>
              <a:spLocks noChangeArrowheads="1"/>
            </p:cNvSpPr>
            <p:nvPr/>
          </p:nvSpPr>
          <p:spPr bwMode="auto">
            <a:xfrm>
              <a:off x="3548" y="2592"/>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V=1</a:t>
              </a:r>
            </a:p>
          </p:txBody>
        </p:sp>
        <p:sp>
          <p:nvSpPr>
            <p:cNvPr id="326701" name="Rectangle 45"/>
            <p:cNvSpPr>
              <a:spLocks noChangeArrowheads="1"/>
            </p:cNvSpPr>
            <p:nvPr/>
          </p:nvSpPr>
          <p:spPr bwMode="auto">
            <a:xfrm>
              <a:off x="3548" y="2736"/>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V=0</a:t>
              </a:r>
            </a:p>
          </p:txBody>
        </p:sp>
        <p:sp>
          <p:nvSpPr>
            <p:cNvPr id="326702" name="Rectangle 46"/>
            <p:cNvSpPr>
              <a:spLocks noChangeArrowheads="1"/>
            </p:cNvSpPr>
            <p:nvPr/>
          </p:nvSpPr>
          <p:spPr bwMode="auto">
            <a:xfrm>
              <a:off x="3548" y="2880"/>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C=1 &amp; Z=0</a:t>
              </a:r>
            </a:p>
          </p:txBody>
        </p:sp>
        <p:sp>
          <p:nvSpPr>
            <p:cNvPr id="326703" name="Rectangle 47"/>
            <p:cNvSpPr>
              <a:spLocks noChangeArrowheads="1"/>
            </p:cNvSpPr>
            <p:nvPr/>
          </p:nvSpPr>
          <p:spPr bwMode="auto">
            <a:xfrm>
              <a:off x="3548" y="3024"/>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C=0 or Z=1</a:t>
              </a:r>
            </a:p>
          </p:txBody>
        </p:sp>
        <p:sp>
          <p:nvSpPr>
            <p:cNvPr id="326704" name="Rectangle 48"/>
            <p:cNvSpPr>
              <a:spLocks noChangeArrowheads="1"/>
            </p:cNvSpPr>
            <p:nvPr/>
          </p:nvSpPr>
          <p:spPr bwMode="auto">
            <a:xfrm>
              <a:off x="3548" y="3168"/>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N=V</a:t>
              </a:r>
            </a:p>
          </p:txBody>
        </p:sp>
        <p:sp>
          <p:nvSpPr>
            <p:cNvPr id="326705" name="Rectangle 49"/>
            <p:cNvSpPr>
              <a:spLocks noChangeArrowheads="1"/>
            </p:cNvSpPr>
            <p:nvPr/>
          </p:nvSpPr>
          <p:spPr bwMode="auto">
            <a:xfrm>
              <a:off x="3548" y="3312"/>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N!=V</a:t>
              </a:r>
            </a:p>
          </p:txBody>
        </p:sp>
        <p:sp>
          <p:nvSpPr>
            <p:cNvPr id="326706" name="Rectangle 50"/>
            <p:cNvSpPr>
              <a:spLocks noChangeArrowheads="1"/>
            </p:cNvSpPr>
            <p:nvPr/>
          </p:nvSpPr>
          <p:spPr bwMode="auto">
            <a:xfrm>
              <a:off x="3548" y="3456"/>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Z=0 &amp; N=V</a:t>
              </a:r>
            </a:p>
          </p:txBody>
        </p:sp>
        <p:sp>
          <p:nvSpPr>
            <p:cNvPr id="326707" name="Rectangle 51"/>
            <p:cNvSpPr>
              <a:spLocks noChangeArrowheads="1"/>
            </p:cNvSpPr>
            <p:nvPr/>
          </p:nvSpPr>
          <p:spPr bwMode="auto">
            <a:xfrm>
              <a:off x="3548" y="3600"/>
              <a:ext cx="724" cy="144"/>
            </a:xfrm>
            <a:prstGeom prst="rect">
              <a:avLst/>
            </a:prstGeom>
            <a:noFill/>
            <a:ln w="12700">
              <a:solidFill>
                <a:schemeClr val="tx1"/>
              </a:solidFill>
              <a:miter lim="800000"/>
              <a:headEnd/>
              <a:tailEnd/>
            </a:ln>
            <a:effectLst/>
          </p:spPr>
          <p:txBody>
            <a:bodyPr wrap="none" anchor="ctr"/>
            <a:lstStyle/>
            <a:p>
              <a:r>
                <a:rPr lang="en-US">
                  <a:latin typeface="Arial" pitchFamily="34" charset="0"/>
                </a:rPr>
                <a:t>Z=1 or N=!V</a:t>
              </a:r>
            </a:p>
          </p:txBody>
        </p:sp>
        <p:sp>
          <p:nvSpPr>
            <p:cNvPr id="326708" name="Rectangle 52"/>
            <p:cNvSpPr>
              <a:spLocks noChangeArrowheads="1"/>
            </p:cNvSpPr>
            <p:nvPr/>
          </p:nvSpPr>
          <p:spPr bwMode="auto">
            <a:xfrm>
              <a:off x="3548" y="3744"/>
              <a:ext cx="724" cy="144"/>
            </a:xfrm>
            <a:prstGeom prst="rect">
              <a:avLst/>
            </a:prstGeom>
            <a:noFill/>
            <a:ln w="12700">
              <a:solidFill>
                <a:schemeClr val="tx1"/>
              </a:solidFill>
              <a:miter lim="800000"/>
              <a:headEnd/>
              <a:tailEnd/>
            </a:ln>
            <a:effectLst/>
          </p:spPr>
          <p:txBody>
            <a:bodyPr wrap="none" anchor="ctr"/>
            <a:lstStyle/>
            <a:p>
              <a:endParaRPr lang="en-GB">
                <a:latin typeface="Arial" pitchFamily="34" charset="0"/>
              </a:endParaRPr>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169</a:t>
            </a:fld>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990600"/>
            <a:ext cx="8229600" cy="1143000"/>
          </a:xfrm>
        </p:spPr>
        <p:txBody>
          <a:bodyPr/>
          <a:lstStyle/>
          <a:p>
            <a:r>
              <a:rPr lang="en-US" dirty="0">
                <a:effectLst>
                  <a:outerShdw blurRad="38100" dist="38100" dir="2700000" algn="tl">
                    <a:srgbClr val="000000">
                      <a:alpha val="43137"/>
                    </a:srgbClr>
                  </a:outerShdw>
                </a:effectLst>
              </a:rPr>
              <a:t>A Typical Instruction</a:t>
            </a:r>
          </a:p>
        </p:txBody>
      </p:sp>
      <p:sp>
        <p:nvSpPr>
          <p:cNvPr id="19459" name="Rectangle 3"/>
          <p:cNvSpPr>
            <a:spLocks noGrp="1" noChangeArrowheads="1"/>
          </p:cNvSpPr>
          <p:nvPr>
            <p:ph idx="1"/>
          </p:nvPr>
        </p:nvSpPr>
        <p:spPr>
          <a:xfrm>
            <a:off x="457200" y="2316162"/>
            <a:ext cx="8229600" cy="4525963"/>
          </a:xfrm>
        </p:spPr>
        <p:txBody>
          <a:bodyPr/>
          <a:lstStyle/>
          <a:p>
            <a:pPr marL="0" indent="0" algn="just">
              <a:lnSpc>
                <a:spcPct val="90000"/>
              </a:lnSpc>
              <a:buNone/>
            </a:pPr>
            <a:r>
              <a:rPr lang="en-US" sz="2600" dirty="0">
                <a:solidFill>
                  <a:srgbClr val="CC0000"/>
                </a:solidFill>
              </a:rPr>
              <a:t>Add </a:t>
            </a:r>
            <a:r>
              <a:rPr lang="en-US" sz="2600" dirty="0" smtClean="0">
                <a:solidFill>
                  <a:srgbClr val="CC0000"/>
                </a:solidFill>
              </a:rPr>
              <a:t>R0, LOCA</a:t>
            </a:r>
          </a:p>
          <a:p>
            <a:pPr algn="just">
              <a:lnSpc>
                <a:spcPct val="90000"/>
              </a:lnSpc>
            </a:pPr>
            <a:r>
              <a:rPr lang="en-US" sz="2600" dirty="0" smtClean="0"/>
              <a:t>Add the operand at memory location LOCA to the operand in a register R0 in the processor.</a:t>
            </a:r>
          </a:p>
          <a:p>
            <a:pPr algn="just">
              <a:lnSpc>
                <a:spcPct val="90000"/>
              </a:lnSpc>
            </a:pPr>
            <a:r>
              <a:rPr lang="en-US" sz="2600" dirty="0" smtClean="0"/>
              <a:t>Place </a:t>
            </a:r>
            <a:r>
              <a:rPr lang="en-US" sz="2600" dirty="0"/>
              <a:t>the sum into register R0.</a:t>
            </a:r>
          </a:p>
          <a:p>
            <a:pPr algn="just">
              <a:lnSpc>
                <a:spcPct val="90000"/>
              </a:lnSpc>
            </a:pPr>
            <a:r>
              <a:rPr lang="en-US" sz="2600" dirty="0"/>
              <a:t>The original contents of LOCA are preserved.</a:t>
            </a:r>
          </a:p>
          <a:p>
            <a:pPr algn="just">
              <a:lnSpc>
                <a:spcPct val="90000"/>
              </a:lnSpc>
            </a:pPr>
            <a:r>
              <a:rPr lang="en-US" sz="2600" dirty="0"/>
              <a:t>The original contents of R0 is overwritten.</a:t>
            </a:r>
          </a:p>
          <a:p>
            <a:pPr algn="just">
              <a:lnSpc>
                <a:spcPct val="90000"/>
              </a:lnSpc>
            </a:pPr>
            <a:r>
              <a:rPr lang="en-US" sz="2600" dirty="0"/>
              <a:t>Instruction is fetched from the memory into the processor – the operand at LOCA is fetched and added to the contents of R0 – the resulting sum is stored in register R0.</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17</a:t>
            </a:fld>
            <a:endParaRPr lang="en-US"/>
          </a:p>
        </p:txBody>
      </p:sp>
    </p:spTree>
    <p:extLst>
      <p:ext uri="{BB962C8B-B14F-4D97-AF65-F5344CB8AC3E}">
        <p14:creationId xmlns:p14="http://schemas.microsoft.com/office/powerpoint/2010/main" val="2668019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395536" y="980728"/>
            <a:ext cx="8229600" cy="720080"/>
          </a:xfrm>
        </p:spPr>
        <p:txBody>
          <a:bodyPr>
            <a:normAutofit fontScale="90000"/>
          </a:bodyPr>
          <a:lstStyle/>
          <a:p>
            <a:r>
              <a:rPr lang="en-US" dirty="0"/>
              <a:t>Examples of conditional execution</a:t>
            </a:r>
          </a:p>
        </p:txBody>
      </p:sp>
      <p:sp>
        <p:nvSpPr>
          <p:cNvPr id="328707" name="Rectangle 3"/>
          <p:cNvSpPr>
            <a:spLocks noGrp="1" noChangeArrowheads="1"/>
          </p:cNvSpPr>
          <p:nvPr>
            <p:ph idx="1"/>
          </p:nvPr>
        </p:nvSpPr>
        <p:spPr/>
        <p:txBody>
          <a:bodyPr>
            <a:normAutofit fontScale="55000" lnSpcReduction="20000"/>
          </a:bodyPr>
          <a:lstStyle/>
          <a:p>
            <a:r>
              <a:rPr lang="en-US" dirty="0"/>
              <a:t>Use a sequence of several conditional instructions </a:t>
            </a:r>
          </a:p>
          <a:p>
            <a:pPr lvl="1">
              <a:buFont typeface="Wingdings" pitchFamily="2" charset="2"/>
              <a:buNone/>
            </a:pPr>
            <a:r>
              <a:rPr lang="en-US" sz="1400" b="1" dirty="0">
                <a:latin typeface="Courier New" pitchFamily="49" charset="0"/>
              </a:rPr>
              <a:t>	</a:t>
            </a:r>
            <a:r>
              <a:rPr lang="en-US" sz="1600" b="1" dirty="0">
                <a:solidFill>
                  <a:schemeClr val="bg2"/>
                </a:solidFill>
                <a:latin typeface="Courier New" pitchFamily="49" charset="0"/>
              </a:rPr>
              <a:t>if </a:t>
            </a:r>
            <a:r>
              <a:rPr lang="en-US" sz="3200" dirty="0"/>
              <a:t>(a==0) </a:t>
            </a:r>
            <a:r>
              <a:rPr lang="en-US" sz="3200" dirty="0" err="1"/>
              <a:t>func</a:t>
            </a:r>
            <a:r>
              <a:rPr lang="en-US" sz="3200" dirty="0"/>
              <a:t>(1);</a:t>
            </a:r>
          </a:p>
          <a:p>
            <a:pPr lvl="2">
              <a:buFont typeface="Wingdings" pitchFamily="2" charset="2"/>
              <a:buNone/>
            </a:pPr>
            <a:r>
              <a:rPr lang="en-US" sz="3200" dirty="0"/>
              <a:t>	CMP      r0,#0</a:t>
            </a:r>
            <a:br>
              <a:rPr lang="en-US" sz="3200" dirty="0"/>
            </a:br>
            <a:r>
              <a:rPr lang="en-US" sz="3200" dirty="0"/>
              <a:t>MOVEQ    r0,#1</a:t>
            </a:r>
            <a:br>
              <a:rPr lang="en-US" sz="3200" dirty="0"/>
            </a:br>
            <a:r>
              <a:rPr lang="en-US" sz="3200" dirty="0"/>
              <a:t>BLEQ     </a:t>
            </a:r>
            <a:r>
              <a:rPr lang="en-US" sz="3200" dirty="0" err="1"/>
              <a:t>func</a:t>
            </a:r>
            <a:r>
              <a:rPr lang="en-US" sz="3200" dirty="0"/>
              <a:t/>
            </a:r>
            <a:br>
              <a:rPr lang="en-US" sz="3200" dirty="0"/>
            </a:br>
            <a:endParaRPr lang="en-US" sz="3200" dirty="0"/>
          </a:p>
          <a:p>
            <a:r>
              <a:rPr lang="en-US" dirty="0"/>
              <a:t>Set the flags, then use various condition codes</a:t>
            </a:r>
          </a:p>
          <a:p>
            <a:pPr lvl="1">
              <a:buFont typeface="Wingdings" pitchFamily="2" charset="2"/>
              <a:buNone/>
            </a:pPr>
            <a:r>
              <a:rPr lang="en-US" sz="3200" dirty="0"/>
              <a:t>	if (a==0) x=0;</a:t>
            </a:r>
            <a:br>
              <a:rPr lang="en-US" sz="3200" dirty="0"/>
            </a:br>
            <a:r>
              <a:rPr lang="en-US" sz="3200" dirty="0"/>
              <a:t>if (a&gt;0)  x=1;</a:t>
            </a:r>
          </a:p>
          <a:p>
            <a:pPr lvl="2">
              <a:buFont typeface="Wingdings" pitchFamily="2" charset="2"/>
              <a:buNone/>
            </a:pPr>
            <a:r>
              <a:rPr lang="en-US" sz="3200" dirty="0"/>
              <a:t>	CMP      r0,#0</a:t>
            </a:r>
            <a:br>
              <a:rPr lang="en-US" sz="3200" dirty="0"/>
            </a:br>
            <a:r>
              <a:rPr lang="en-US" sz="3200" dirty="0"/>
              <a:t>MOVEQ    r1,#0</a:t>
            </a:r>
            <a:br>
              <a:rPr lang="en-US" sz="3200" dirty="0"/>
            </a:br>
            <a:r>
              <a:rPr lang="en-US" sz="3200" dirty="0"/>
              <a:t>MOVGT    r1,#1</a:t>
            </a:r>
            <a:br>
              <a:rPr lang="en-US" sz="3200" dirty="0"/>
            </a:br>
            <a:endParaRPr lang="en-US" sz="3200" dirty="0"/>
          </a:p>
          <a:p>
            <a:r>
              <a:rPr lang="en-US" dirty="0"/>
              <a:t>Use conditional compare instructions</a:t>
            </a:r>
          </a:p>
          <a:p>
            <a:pPr lvl="1">
              <a:buFont typeface="Wingdings" pitchFamily="2" charset="2"/>
              <a:buNone/>
            </a:pPr>
            <a:r>
              <a:rPr lang="en-US" sz="3200" dirty="0"/>
              <a:t>	if (a==4 || a==10) x=0;</a:t>
            </a:r>
          </a:p>
          <a:p>
            <a:pPr lvl="2">
              <a:buFont typeface="Wingdings" pitchFamily="2" charset="2"/>
              <a:buNone/>
            </a:pPr>
            <a:r>
              <a:rPr lang="en-US" sz="3200" dirty="0"/>
              <a:t>	CMP      r0,#4</a:t>
            </a:r>
            <a:br>
              <a:rPr lang="en-US" sz="3200" dirty="0"/>
            </a:br>
            <a:r>
              <a:rPr lang="en-US" sz="3200" dirty="0"/>
              <a:t>CMPNE    r0,#10</a:t>
            </a:r>
            <a:br>
              <a:rPr lang="en-US" sz="3200" dirty="0"/>
            </a:br>
            <a:r>
              <a:rPr lang="en-US" sz="3200" dirty="0"/>
              <a:t>MOVEQ    r1,#0</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170</a:t>
            </a:fld>
            <a:endParaRPr lang="en-US"/>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809" name="Rectangle 57"/>
          <p:cNvSpPr>
            <a:spLocks noGrp="1" noChangeArrowheads="1"/>
          </p:cNvSpPr>
          <p:nvPr>
            <p:ph type="title"/>
          </p:nvPr>
        </p:nvSpPr>
        <p:spPr>
          <a:xfrm>
            <a:off x="487363" y="764704"/>
            <a:ext cx="8229600" cy="850106"/>
          </a:xfrm>
        </p:spPr>
        <p:txBody>
          <a:bodyPr/>
          <a:lstStyle/>
          <a:p>
            <a:r>
              <a:rPr lang="en-US" dirty="0"/>
              <a:t>Branch instructions</a:t>
            </a:r>
          </a:p>
        </p:txBody>
      </p:sp>
      <p:sp>
        <p:nvSpPr>
          <p:cNvPr id="330754" name="Rectangle 2"/>
          <p:cNvSpPr>
            <a:spLocks noGrp="1" noChangeArrowheads="1"/>
          </p:cNvSpPr>
          <p:nvPr>
            <p:ph idx="1"/>
          </p:nvPr>
        </p:nvSpPr>
        <p:spPr/>
        <p:txBody>
          <a:bodyPr>
            <a:normAutofit fontScale="70000" lnSpcReduction="20000"/>
          </a:bodyPr>
          <a:lstStyle/>
          <a:p>
            <a:r>
              <a:rPr lang="en-US" dirty="0"/>
              <a:t>Branch :		</a:t>
            </a:r>
            <a:r>
              <a:rPr lang="en-US" sz="3100" dirty="0"/>
              <a:t>B{&lt;</a:t>
            </a:r>
            <a:r>
              <a:rPr lang="en-US" sz="3100" dirty="0" err="1"/>
              <a:t>cond</a:t>
            </a:r>
            <a:r>
              <a:rPr lang="en-US" sz="3100" dirty="0"/>
              <a:t>&gt;} label</a:t>
            </a:r>
          </a:p>
          <a:p>
            <a:r>
              <a:rPr lang="en-US" sz="3100" dirty="0"/>
              <a:t>Branch with Link :	BL{&lt;</a:t>
            </a:r>
            <a:r>
              <a:rPr lang="en-US" sz="3100" dirty="0" err="1"/>
              <a:t>cond</a:t>
            </a:r>
            <a:r>
              <a:rPr lang="en-US" sz="3100" dirty="0"/>
              <a:t>&gt;} </a:t>
            </a:r>
            <a:r>
              <a:rPr lang="en-US" sz="3100" dirty="0" err="1"/>
              <a:t>subroutine_label</a:t>
            </a:r>
            <a:endParaRPr lang="en-US" sz="3100" dirty="0"/>
          </a:p>
          <a:p>
            <a:endParaRPr lang="en-US" sz="3100" dirty="0"/>
          </a:p>
          <a:p>
            <a:endParaRPr lang="en-US" dirty="0"/>
          </a:p>
          <a:p>
            <a:endParaRPr lang="en-US" dirty="0"/>
          </a:p>
          <a:p>
            <a:endParaRPr lang="en-US" dirty="0"/>
          </a:p>
          <a:p>
            <a:endParaRPr lang="en-US" dirty="0"/>
          </a:p>
          <a:p>
            <a:endParaRPr lang="en-US" dirty="0"/>
          </a:p>
          <a:p>
            <a:endParaRPr lang="en-US" dirty="0"/>
          </a:p>
          <a:p>
            <a:r>
              <a:rPr lang="en-US" b="1" dirty="0" smtClean="0"/>
              <a:t> Branch with link</a:t>
            </a:r>
            <a:r>
              <a:rPr lang="en-US" dirty="0" smtClean="0"/>
              <a:t> (BL) copies the address of the next instruction (after the BL) into the </a:t>
            </a:r>
            <a:r>
              <a:rPr lang="en-US" b="1" dirty="0" smtClean="0"/>
              <a:t>link</a:t>
            </a:r>
            <a:r>
              <a:rPr lang="en-US" dirty="0" smtClean="0"/>
              <a:t> register. The </a:t>
            </a:r>
            <a:r>
              <a:rPr lang="en-US" b="1" dirty="0" smtClean="0"/>
              <a:t>branch</a:t>
            </a:r>
            <a:r>
              <a:rPr lang="en-US" dirty="0" smtClean="0"/>
              <a:t> instruction doesn't. BL would be used for a subroutine call.</a:t>
            </a:r>
            <a:endParaRPr lang="en-US" dirty="0"/>
          </a:p>
        </p:txBody>
      </p:sp>
      <p:sp>
        <p:nvSpPr>
          <p:cNvPr id="330755" name="Rectangle 3"/>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0756" name="Rectangle 4"/>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0757" name="Rectangle 5"/>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0758" name="Rectangle 6"/>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0759" name="Rectangle 7"/>
          <p:cNvSpPr>
            <a:spLocks noChangeArrowheads="1"/>
          </p:cNvSpPr>
          <p:nvPr/>
        </p:nvSpPr>
        <p:spPr bwMode="auto">
          <a:xfrm>
            <a:off x="1250950" y="2803525"/>
            <a:ext cx="6624638" cy="352425"/>
          </a:xfrm>
          <a:prstGeom prst="rect">
            <a:avLst/>
          </a:prstGeom>
          <a:noFill/>
          <a:ln w="12700">
            <a:solidFill>
              <a:schemeClr val="tx1"/>
            </a:solidFill>
            <a:miter lim="800000"/>
            <a:headEnd/>
            <a:tailEnd/>
          </a:ln>
          <a:effectLst/>
        </p:spPr>
        <p:txBody>
          <a:bodyPr wrap="none" anchor="ctr"/>
          <a:lstStyle/>
          <a:p>
            <a:endParaRPr lang="en-IN"/>
          </a:p>
        </p:txBody>
      </p:sp>
      <p:sp>
        <p:nvSpPr>
          <p:cNvPr id="330760" name="Line 8"/>
          <p:cNvSpPr>
            <a:spLocks noChangeShapeType="1"/>
          </p:cNvSpPr>
          <p:nvPr/>
        </p:nvSpPr>
        <p:spPr bwMode="auto">
          <a:xfrm>
            <a:off x="2922588" y="2809875"/>
            <a:ext cx="0" cy="352425"/>
          </a:xfrm>
          <a:prstGeom prst="line">
            <a:avLst/>
          </a:prstGeom>
          <a:noFill/>
          <a:ln w="25400">
            <a:solidFill>
              <a:schemeClr val="tx1"/>
            </a:solidFill>
            <a:round/>
            <a:headEnd type="none" w="sm" len="sm"/>
            <a:tailEnd type="none" w="sm" len="sm"/>
          </a:ln>
          <a:effectLst/>
        </p:spPr>
        <p:txBody>
          <a:bodyPr wrap="none" anchor="ctr"/>
          <a:lstStyle/>
          <a:p>
            <a:endParaRPr lang="en-IN"/>
          </a:p>
        </p:txBody>
      </p:sp>
      <p:sp>
        <p:nvSpPr>
          <p:cNvPr id="330761" name="Line 9"/>
          <p:cNvSpPr>
            <a:spLocks noChangeShapeType="1"/>
          </p:cNvSpPr>
          <p:nvPr/>
        </p:nvSpPr>
        <p:spPr bwMode="auto">
          <a:xfrm>
            <a:off x="2700338" y="2809875"/>
            <a:ext cx="0" cy="352425"/>
          </a:xfrm>
          <a:prstGeom prst="line">
            <a:avLst/>
          </a:prstGeom>
          <a:noFill/>
          <a:ln w="25400">
            <a:solidFill>
              <a:schemeClr val="tx1"/>
            </a:solidFill>
            <a:round/>
            <a:headEnd type="none" w="sm" len="sm"/>
            <a:tailEnd type="none" w="sm" len="sm"/>
          </a:ln>
          <a:effectLst/>
        </p:spPr>
        <p:txBody>
          <a:bodyPr wrap="none" anchor="ctr"/>
          <a:lstStyle/>
          <a:p>
            <a:endParaRPr lang="en-IN"/>
          </a:p>
        </p:txBody>
      </p:sp>
      <p:sp>
        <p:nvSpPr>
          <p:cNvPr id="330762" name="Line 10"/>
          <p:cNvSpPr>
            <a:spLocks noChangeShapeType="1"/>
          </p:cNvSpPr>
          <p:nvPr/>
        </p:nvSpPr>
        <p:spPr bwMode="auto">
          <a:xfrm>
            <a:off x="2489200" y="2797175"/>
            <a:ext cx="0" cy="103188"/>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3" name="Line 11"/>
          <p:cNvSpPr>
            <a:spLocks noChangeShapeType="1"/>
          </p:cNvSpPr>
          <p:nvPr/>
        </p:nvSpPr>
        <p:spPr bwMode="auto">
          <a:xfrm>
            <a:off x="311943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4" name="Line 12"/>
          <p:cNvSpPr>
            <a:spLocks noChangeShapeType="1"/>
          </p:cNvSpPr>
          <p:nvPr/>
        </p:nvSpPr>
        <p:spPr bwMode="auto">
          <a:xfrm>
            <a:off x="333057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5" name="Line 13"/>
          <p:cNvSpPr>
            <a:spLocks noChangeShapeType="1"/>
          </p:cNvSpPr>
          <p:nvPr/>
        </p:nvSpPr>
        <p:spPr bwMode="auto">
          <a:xfrm>
            <a:off x="3986213"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6" name="Line 14"/>
          <p:cNvSpPr>
            <a:spLocks noChangeShapeType="1"/>
          </p:cNvSpPr>
          <p:nvPr/>
        </p:nvSpPr>
        <p:spPr bwMode="auto">
          <a:xfrm>
            <a:off x="418147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7" name="Line 15"/>
          <p:cNvSpPr>
            <a:spLocks noChangeShapeType="1"/>
          </p:cNvSpPr>
          <p:nvPr/>
        </p:nvSpPr>
        <p:spPr bwMode="auto">
          <a:xfrm>
            <a:off x="4379913"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8" name="Line 16"/>
          <p:cNvSpPr>
            <a:spLocks noChangeShapeType="1"/>
          </p:cNvSpPr>
          <p:nvPr/>
        </p:nvSpPr>
        <p:spPr bwMode="auto">
          <a:xfrm>
            <a:off x="4824413"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69" name="Line 17"/>
          <p:cNvSpPr>
            <a:spLocks noChangeShapeType="1"/>
          </p:cNvSpPr>
          <p:nvPr/>
        </p:nvSpPr>
        <p:spPr bwMode="auto">
          <a:xfrm>
            <a:off x="503555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0" name="Line 18"/>
          <p:cNvSpPr>
            <a:spLocks noChangeShapeType="1"/>
          </p:cNvSpPr>
          <p:nvPr/>
        </p:nvSpPr>
        <p:spPr bwMode="auto">
          <a:xfrm>
            <a:off x="524510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1" name="Line 19"/>
          <p:cNvSpPr>
            <a:spLocks noChangeShapeType="1"/>
          </p:cNvSpPr>
          <p:nvPr/>
        </p:nvSpPr>
        <p:spPr bwMode="auto">
          <a:xfrm>
            <a:off x="566578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2" name="Line 20"/>
          <p:cNvSpPr>
            <a:spLocks noChangeShapeType="1"/>
          </p:cNvSpPr>
          <p:nvPr/>
        </p:nvSpPr>
        <p:spPr bwMode="auto">
          <a:xfrm>
            <a:off x="587375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3" name="Line 21"/>
          <p:cNvSpPr>
            <a:spLocks noChangeShapeType="1"/>
          </p:cNvSpPr>
          <p:nvPr/>
        </p:nvSpPr>
        <p:spPr bwMode="auto">
          <a:xfrm>
            <a:off x="608488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4" name="Line 22"/>
          <p:cNvSpPr>
            <a:spLocks noChangeShapeType="1"/>
          </p:cNvSpPr>
          <p:nvPr/>
        </p:nvSpPr>
        <p:spPr bwMode="auto">
          <a:xfrm>
            <a:off x="713422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5" name="Line 23"/>
          <p:cNvSpPr>
            <a:spLocks noChangeShapeType="1"/>
          </p:cNvSpPr>
          <p:nvPr/>
        </p:nvSpPr>
        <p:spPr bwMode="auto">
          <a:xfrm>
            <a:off x="731837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6" name="Line 24"/>
          <p:cNvSpPr>
            <a:spLocks noChangeShapeType="1"/>
          </p:cNvSpPr>
          <p:nvPr/>
        </p:nvSpPr>
        <p:spPr bwMode="auto">
          <a:xfrm>
            <a:off x="7513638" y="2824163"/>
            <a:ext cx="0" cy="90487"/>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7" name="Line 25"/>
          <p:cNvSpPr>
            <a:spLocks noChangeShapeType="1"/>
          </p:cNvSpPr>
          <p:nvPr/>
        </p:nvSpPr>
        <p:spPr bwMode="auto">
          <a:xfrm>
            <a:off x="769778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78" name="Rectangle 26"/>
          <p:cNvSpPr>
            <a:spLocks noChangeArrowheads="1"/>
          </p:cNvSpPr>
          <p:nvPr/>
        </p:nvSpPr>
        <p:spPr bwMode="auto">
          <a:xfrm>
            <a:off x="1862138" y="2592388"/>
            <a:ext cx="27305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28</a:t>
            </a:r>
          </a:p>
        </p:txBody>
      </p:sp>
      <p:sp>
        <p:nvSpPr>
          <p:cNvPr id="330779" name="Rectangle 27"/>
          <p:cNvSpPr>
            <a:spLocks noChangeArrowheads="1"/>
          </p:cNvSpPr>
          <p:nvPr/>
        </p:nvSpPr>
        <p:spPr bwMode="auto">
          <a:xfrm>
            <a:off x="1219200" y="2592388"/>
            <a:ext cx="27305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31</a:t>
            </a:r>
          </a:p>
        </p:txBody>
      </p:sp>
      <p:sp>
        <p:nvSpPr>
          <p:cNvPr id="330780" name="Rectangle 28"/>
          <p:cNvSpPr>
            <a:spLocks noChangeArrowheads="1"/>
          </p:cNvSpPr>
          <p:nvPr/>
        </p:nvSpPr>
        <p:spPr bwMode="auto">
          <a:xfrm>
            <a:off x="2701925" y="2592388"/>
            <a:ext cx="27305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24</a:t>
            </a:r>
          </a:p>
        </p:txBody>
      </p:sp>
      <p:sp>
        <p:nvSpPr>
          <p:cNvPr id="330781" name="Rectangle 29"/>
          <p:cNvSpPr>
            <a:spLocks noChangeArrowheads="1"/>
          </p:cNvSpPr>
          <p:nvPr/>
        </p:nvSpPr>
        <p:spPr bwMode="auto">
          <a:xfrm>
            <a:off x="7697788" y="2592388"/>
            <a:ext cx="20320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0</a:t>
            </a:r>
          </a:p>
        </p:txBody>
      </p:sp>
      <p:sp>
        <p:nvSpPr>
          <p:cNvPr id="330782" name="Line 30"/>
          <p:cNvSpPr>
            <a:spLocks noChangeShapeType="1"/>
          </p:cNvSpPr>
          <p:nvPr/>
        </p:nvSpPr>
        <p:spPr bwMode="auto">
          <a:xfrm>
            <a:off x="228123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83" name="Line 31"/>
          <p:cNvSpPr>
            <a:spLocks noChangeShapeType="1"/>
          </p:cNvSpPr>
          <p:nvPr/>
        </p:nvSpPr>
        <p:spPr bwMode="auto">
          <a:xfrm>
            <a:off x="1244600" y="2797175"/>
            <a:ext cx="0" cy="103188"/>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84" name="Line 32"/>
          <p:cNvSpPr>
            <a:spLocks noChangeShapeType="1"/>
          </p:cNvSpPr>
          <p:nvPr/>
        </p:nvSpPr>
        <p:spPr bwMode="auto">
          <a:xfrm>
            <a:off x="145415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85" name="Line 33"/>
          <p:cNvSpPr>
            <a:spLocks noChangeShapeType="1"/>
          </p:cNvSpPr>
          <p:nvPr/>
        </p:nvSpPr>
        <p:spPr bwMode="auto">
          <a:xfrm>
            <a:off x="166370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86" name="Line 34"/>
          <p:cNvSpPr>
            <a:spLocks noChangeShapeType="1"/>
          </p:cNvSpPr>
          <p:nvPr/>
        </p:nvSpPr>
        <p:spPr bwMode="auto">
          <a:xfrm>
            <a:off x="187325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87" name="Line 35"/>
          <p:cNvSpPr>
            <a:spLocks noChangeShapeType="1"/>
          </p:cNvSpPr>
          <p:nvPr/>
        </p:nvSpPr>
        <p:spPr bwMode="auto">
          <a:xfrm>
            <a:off x="2082800" y="2809875"/>
            <a:ext cx="0" cy="352425"/>
          </a:xfrm>
          <a:prstGeom prst="line">
            <a:avLst/>
          </a:prstGeom>
          <a:noFill/>
          <a:ln w="25400">
            <a:solidFill>
              <a:schemeClr val="tx1"/>
            </a:solidFill>
            <a:round/>
            <a:headEnd type="none" w="sm" len="sm"/>
            <a:tailEnd type="none" w="sm" len="sm"/>
          </a:ln>
          <a:effectLst/>
        </p:spPr>
        <p:txBody>
          <a:bodyPr wrap="none" anchor="ctr"/>
          <a:lstStyle/>
          <a:p>
            <a:endParaRPr lang="en-IN"/>
          </a:p>
        </p:txBody>
      </p:sp>
      <p:sp>
        <p:nvSpPr>
          <p:cNvPr id="330788" name="Line 36"/>
          <p:cNvSpPr>
            <a:spLocks noChangeShapeType="1"/>
          </p:cNvSpPr>
          <p:nvPr/>
        </p:nvSpPr>
        <p:spPr bwMode="auto">
          <a:xfrm>
            <a:off x="629443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89" name="Line 37"/>
          <p:cNvSpPr>
            <a:spLocks noChangeShapeType="1"/>
          </p:cNvSpPr>
          <p:nvPr/>
        </p:nvSpPr>
        <p:spPr bwMode="auto">
          <a:xfrm>
            <a:off x="6503988"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0" name="Line 38"/>
          <p:cNvSpPr>
            <a:spLocks noChangeShapeType="1"/>
          </p:cNvSpPr>
          <p:nvPr/>
        </p:nvSpPr>
        <p:spPr bwMode="auto">
          <a:xfrm>
            <a:off x="671512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1" name="Line 39"/>
          <p:cNvSpPr>
            <a:spLocks noChangeShapeType="1"/>
          </p:cNvSpPr>
          <p:nvPr/>
        </p:nvSpPr>
        <p:spPr bwMode="auto">
          <a:xfrm>
            <a:off x="692467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2" name="Line 40"/>
          <p:cNvSpPr>
            <a:spLocks noChangeShapeType="1"/>
          </p:cNvSpPr>
          <p:nvPr/>
        </p:nvSpPr>
        <p:spPr bwMode="auto">
          <a:xfrm>
            <a:off x="1244600" y="3259138"/>
            <a:ext cx="0" cy="13176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3" name="Line 41"/>
          <p:cNvSpPr>
            <a:spLocks noChangeShapeType="1"/>
          </p:cNvSpPr>
          <p:nvPr/>
        </p:nvSpPr>
        <p:spPr bwMode="auto">
          <a:xfrm>
            <a:off x="1244600" y="3386138"/>
            <a:ext cx="838200"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4" name="Line 42"/>
          <p:cNvSpPr>
            <a:spLocks noChangeShapeType="1"/>
          </p:cNvSpPr>
          <p:nvPr/>
        </p:nvSpPr>
        <p:spPr bwMode="auto">
          <a:xfrm flipV="1">
            <a:off x="2082800" y="3263900"/>
            <a:ext cx="0" cy="131763"/>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5" name="Line 43"/>
          <p:cNvSpPr>
            <a:spLocks noChangeShapeType="1"/>
          </p:cNvSpPr>
          <p:nvPr/>
        </p:nvSpPr>
        <p:spPr bwMode="auto">
          <a:xfrm>
            <a:off x="1617663" y="3386138"/>
            <a:ext cx="0" cy="481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6" name="Rectangle 44"/>
          <p:cNvSpPr>
            <a:spLocks noChangeArrowheads="1"/>
          </p:cNvSpPr>
          <p:nvPr/>
        </p:nvSpPr>
        <p:spPr bwMode="auto">
          <a:xfrm>
            <a:off x="1336675" y="2903538"/>
            <a:ext cx="6535738" cy="244475"/>
          </a:xfrm>
          <a:prstGeom prst="rect">
            <a:avLst/>
          </a:prstGeom>
          <a:noFill/>
          <a:ln w="9525">
            <a:noFill/>
            <a:miter lim="800000"/>
            <a:headEnd/>
            <a:tailEnd/>
          </a:ln>
          <a:effectLst/>
        </p:spPr>
        <p:txBody>
          <a:bodyPr lIns="66675" tIns="26988" rIns="66675" bIns="26988">
            <a:spAutoFit/>
          </a:bodyPr>
          <a:lstStyle/>
          <a:p>
            <a:pPr marL="357188" indent="-357188" defTabSz="950913">
              <a:lnSpc>
                <a:spcPct val="104000"/>
              </a:lnSpc>
              <a:spcBef>
                <a:spcPct val="52000"/>
              </a:spcBef>
            </a:pPr>
            <a:r>
              <a:rPr lang="en-US" sz="1200">
                <a:latin typeface="Arial" pitchFamily="34" charset="0"/>
              </a:rPr>
              <a:t> Cond       1   0   1   L                                                      Offset              	</a:t>
            </a:r>
          </a:p>
        </p:txBody>
      </p:sp>
      <p:sp>
        <p:nvSpPr>
          <p:cNvPr id="330797" name="Rectangle 45"/>
          <p:cNvSpPr>
            <a:spLocks noChangeArrowheads="1"/>
          </p:cNvSpPr>
          <p:nvPr/>
        </p:nvSpPr>
        <p:spPr bwMode="auto">
          <a:xfrm>
            <a:off x="3435350" y="3730625"/>
            <a:ext cx="1824038" cy="307975"/>
          </a:xfrm>
          <a:prstGeom prst="rect">
            <a:avLst/>
          </a:prstGeom>
          <a:noFill/>
          <a:ln w="9525">
            <a:noFill/>
            <a:miter lim="800000"/>
            <a:headEnd/>
            <a:tailEnd/>
          </a:ln>
          <a:effectLst/>
        </p:spPr>
        <p:txBody>
          <a:bodyPr wrap="none" lIns="66675" tIns="26988" rIns="66675" bIns="26988">
            <a:spAutoFit/>
          </a:bodyPr>
          <a:lstStyle/>
          <a:p>
            <a:pPr defTabSz="950913">
              <a:lnSpc>
                <a:spcPct val="88000"/>
              </a:lnSpc>
            </a:pPr>
            <a:r>
              <a:rPr lang="en-US" sz="1900">
                <a:latin typeface="Arial" pitchFamily="34" charset="0"/>
              </a:rPr>
              <a:t>Condition field</a:t>
            </a:r>
          </a:p>
        </p:txBody>
      </p:sp>
      <p:sp>
        <p:nvSpPr>
          <p:cNvPr id="330798" name="Line 46"/>
          <p:cNvSpPr>
            <a:spLocks noChangeShapeType="1"/>
          </p:cNvSpPr>
          <p:nvPr/>
        </p:nvSpPr>
        <p:spPr bwMode="auto">
          <a:xfrm>
            <a:off x="4602163"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799" name="Line 47"/>
          <p:cNvSpPr>
            <a:spLocks noChangeShapeType="1"/>
          </p:cNvSpPr>
          <p:nvPr/>
        </p:nvSpPr>
        <p:spPr bwMode="auto">
          <a:xfrm>
            <a:off x="3565525"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800" name="Line 48"/>
          <p:cNvSpPr>
            <a:spLocks noChangeShapeType="1"/>
          </p:cNvSpPr>
          <p:nvPr/>
        </p:nvSpPr>
        <p:spPr bwMode="auto">
          <a:xfrm>
            <a:off x="3775075" y="2800350"/>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801" name="Line 49"/>
          <p:cNvSpPr>
            <a:spLocks noChangeShapeType="1"/>
          </p:cNvSpPr>
          <p:nvPr/>
        </p:nvSpPr>
        <p:spPr bwMode="auto">
          <a:xfrm>
            <a:off x="5454650" y="2809875"/>
            <a:ext cx="0" cy="104775"/>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802" name="Line 50"/>
          <p:cNvSpPr>
            <a:spLocks noChangeShapeType="1"/>
          </p:cNvSpPr>
          <p:nvPr/>
        </p:nvSpPr>
        <p:spPr bwMode="auto">
          <a:xfrm>
            <a:off x="2800350" y="3276600"/>
            <a:ext cx="0" cy="13970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803" name="Line 51"/>
          <p:cNvSpPr>
            <a:spLocks noChangeShapeType="1"/>
          </p:cNvSpPr>
          <p:nvPr/>
        </p:nvSpPr>
        <p:spPr bwMode="auto">
          <a:xfrm>
            <a:off x="2797175" y="3408363"/>
            <a:ext cx="538163"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804" name="Rectangle 52"/>
          <p:cNvSpPr>
            <a:spLocks noChangeArrowheads="1"/>
          </p:cNvSpPr>
          <p:nvPr/>
        </p:nvSpPr>
        <p:spPr bwMode="auto">
          <a:xfrm>
            <a:off x="3424238" y="3244850"/>
            <a:ext cx="2743200" cy="514350"/>
          </a:xfrm>
          <a:prstGeom prst="rect">
            <a:avLst/>
          </a:prstGeom>
          <a:noFill/>
          <a:ln w="9525">
            <a:noFill/>
            <a:miter lim="800000"/>
            <a:headEnd/>
            <a:tailEnd/>
          </a:ln>
          <a:effectLst/>
        </p:spPr>
        <p:txBody>
          <a:bodyPr wrap="none" lIns="66675" tIns="26988" rIns="66675" bIns="26988">
            <a:spAutoFit/>
          </a:bodyPr>
          <a:lstStyle/>
          <a:p>
            <a:pPr defTabSz="950913">
              <a:lnSpc>
                <a:spcPct val="89000"/>
              </a:lnSpc>
            </a:pPr>
            <a:r>
              <a:rPr lang="en-US" sz="1900" dirty="0">
                <a:latin typeface="Arial" pitchFamily="34" charset="0"/>
              </a:rPr>
              <a:t>Link bit	</a:t>
            </a:r>
            <a:r>
              <a:rPr lang="en-US" sz="1500" b="0" dirty="0">
                <a:latin typeface="Arial" pitchFamily="34" charset="0"/>
              </a:rPr>
              <a:t>0 = Branch</a:t>
            </a:r>
          </a:p>
          <a:p>
            <a:pPr defTabSz="950913">
              <a:lnSpc>
                <a:spcPct val="89000"/>
              </a:lnSpc>
            </a:pPr>
            <a:r>
              <a:rPr lang="en-US" sz="1500" b="0" dirty="0">
                <a:latin typeface="Arial" pitchFamily="34" charset="0"/>
              </a:rPr>
              <a:t>	1 = Branch with link</a:t>
            </a:r>
          </a:p>
        </p:txBody>
      </p:sp>
      <p:sp>
        <p:nvSpPr>
          <p:cNvPr id="330805" name="Line 53"/>
          <p:cNvSpPr>
            <a:spLocks noChangeShapeType="1"/>
          </p:cNvSpPr>
          <p:nvPr/>
        </p:nvSpPr>
        <p:spPr bwMode="auto">
          <a:xfrm flipV="1">
            <a:off x="1612900" y="3867150"/>
            <a:ext cx="1716088" cy="1588"/>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0806" name="Rectangle 54"/>
          <p:cNvSpPr>
            <a:spLocks noChangeArrowheads="1"/>
          </p:cNvSpPr>
          <p:nvPr/>
        </p:nvSpPr>
        <p:spPr bwMode="auto">
          <a:xfrm>
            <a:off x="2886075" y="2592388"/>
            <a:ext cx="27305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23</a:t>
            </a:r>
          </a:p>
        </p:txBody>
      </p:sp>
      <p:sp>
        <p:nvSpPr>
          <p:cNvPr id="330807" name="Rectangle 55"/>
          <p:cNvSpPr>
            <a:spLocks noChangeArrowheads="1"/>
          </p:cNvSpPr>
          <p:nvPr/>
        </p:nvSpPr>
        <p:spPr bwMode="auto">
          <a:xfrm>
            <a:off x="2478088" y="2592388"/>
            <a:ext cx="27305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25</a:t>
            </a:r>
          </a:p>
        </p:txBody>
      </p:sp>
      <p:sp>
        <p:nvSpPr>
          <p:cNvPr id="330808" name="Rectangle 56"/>
          <p:cNvSpPr>
            <a:spLocks noChangeArrowheads="1"/>
          </p:cNvSpPr>
          <p:nvPr/>
        </p:nvSpPr>
        <p:spPr bwMode="auto">
          <a:xfrm>
            <a:off x="2058988" y="2592388"/>
            <a:ext cx="273050" cy="206375"/>
          </a:xfrm>
          <a:prstGeom prst="rect">
            <a:avLst/>
          </a:prstGeom>
          <a:noFill/>
          <a:ln w="9525">
            <a:noFill/>
            <a:miter lim="800000"/>
            <a:headEnd/>
            <a:tailEnd/>
          </a:ln>
          <a:effectLst/>
        </p:spPr>
        <p:txBody>
          <a:bodyPr wrap="none" lIns="66675" tIns="26988" rIns="66675" bIns="26988">
            <a:spAutoFit/>
          </a:bodyPr>
          <a:lstStyle/>
          <a:p>
            <a:pPr defTabSz="950913"/>
            <a:r>
              <a:rPr lang="en-US" sz="1000" b="0">
                <a:latin typeface="Arial" pitchFamily="34" charset="0"/>
              </a:rPr>
              <a:t>27</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171</a:t>
            </a:fld>
            <a:endParaRPr lang="en-US"/>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2803" name="Rectangle 3"/>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2804" name="Rectangle 4"/>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2805" name="Rectangle 5"/>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2806" name="Rectangle 6"/>
          <p:cNvSpPr>
            <a:spLocks noGrp="1" noChangeArrowheads="1"/>
          </p:cNvSpPr>
          <p:nvPr>
            <p:ph type="title"/>
          </p:nvPr>
        </p:nvSpPr>
        <p:spPr>
          <a:xfrm>
            <a:off x="457200" y="836712"/>
            <a:ext cx="8229600" cy="724942"/>
          </a:xfrm>
        </p:spPr>
        <p:txBody>
          <a:bodyPr>
            <a:normAutofit fontScale="90000"/>
          </a:bodyPr>
          <a:lstStyle/>
          <a:p>
            <a:r>
              <a:rPr lang="en-US" dirty="0"/>
              <a:t>Data processing Instructions</a:t>
            </a:r>
          </a:p>
        </p:txBody>
      </p:sp>
      <p:sp>
        <p:nvSpPr>
          <p:cNvPr id="332807" name="Rectangle 7"/>
          <p:cNvSpPr>
            <a:spLocks noGrp="1" noChangeArrowheads="1"/>
          </p:cNvSpPr>
          <p:nvPr>
            <p:ph idx="1"/>
          </p:nvPr>
        </p:nvSpPr>
        <p:spPr>
          <a:xfrm>
            <a:off x="457200" y="1772816"/>
            <a:ext cx="8229600" cy="4353347"/>
          </a:xfrm>
        </p:spPr>
        <p:txBody>
          <a:bodyPr>
            <a:noAutofit/>
          </a:bodyPr>
          <a:lstStyle/>
          <a:p>
            <a:pPr>
              <a:lnSpc>
                <a:spcPct val="90000"/>
              </a:lnSpc>
            </a:pPr>
            <a:r>
              <a:rPr lang="en-US" sz="1800" dirty="0"/>
              <a:t>Consist of :</a:t>
            </a:r>
          </a:p>
          <a:p>
            <a:pPr lvl="1">
              <a:lnSpc>
                <a:spcPct val="90000"/>
              </a:lnSpc>
            </a:pPr>
            <a:r>
              <a:rPr lang="en-US" sz="1800" dirty="0"/>
              <a:t>Arithmetic:		ADD	ADC	SUB	SBC	RSB	RSC</a:t>
            </a:r>
          </a:p>
          <a:p>
            <a:pPr lvl="1">
              <a:lnSpc>
                <a:spcPct val="90000"/>
              </a:lnSpc>
            </a:pPr>
            <a:r>
              <a:rPr lang="en-US" sz="1800" dirty="0"/>
              <a:t>Logical:		AND	ORR	EOR	BIC</a:t>
            </a:r>
          </a:p>
          <a:p>
            <a:pPr lvl="1">
              <a:lnSpc>
                <a:spcPct val="90000"/>
              </a:lnSpc>
            </a:pPr>
            <a:r>
              <a:rPr lang="en-US" sz="1800" dirty="0"/>
              <a:t>Comparisons:	CMP	CMN	TST	TEQ</a:t>
            </a:r>
          </a:p>
          <a:p>
            <a:pPr lvl="1">
              <a:lnSpc>
                <a:spcPct val="90000"/>
              </a:lnSpc>
            </a:pPr>
            <a:r>
              <a:rPr lang="en-US" sz="1800" dirty="0"/>
              <a:t>Data movement:	MOV	MVN</a:t>
            </a:r>
          </a:p>
          <a:p>
            <a:pPr>
              <a:lnSpc>
                <a:spcPct val="90000"/>
              </a:lnSpc>
            </a:pPr>
            <a:r>
              <a:rPr lang="en-US" sz="1800" dirty="0" smtClean="0"/>
              <a:t>The </a:t>
            </a:r>
            <a:r>
              <a:rPr lang="en-US" sz="1800" b="1" dirty="0" smtClean="0"/>
              <a:t>BIC</a:t>
            </a:r>
            <a:r>
              <a:rPr lang="en-US" sz="1800" dirty="0" smtClean="0"/>
              <a:t> (Bit Clear) </a:t>
            </a:r>
            <a:r>
              <a:rPr lang="en-US" sz="1800" b="1" dirty="0" smtClean="0"/>
              <a:t>instruction</a:t>
            </a:r>
            <a:r>
              <a:rPr lang="en-US" sz="1800" dirty="0" smtClean="0"/>
              <a:t> performs an AND operation on the bits in </a:t>
            </a:r>
            <a:r>
              <a:rPr lang="en-US" sz="1800" dirty="0" err="1" smtClean="0"/>
              <a:t>Rn</a:t>
            </a:r>
            <a:r>
              <a:rPr lang="en-US" sz="1800" dirty="0" smtClean="0"/>
              <a:t> with the complements of the corresponding bits in the value of Operand2</a:t>
            </a:r>
          </a:p>
          <a:p>
            <a:pPr>
              <a:lnSpc>
                <a:spcPct val="90000"/>
              </a:lnSpc>
            </a:pPr>
            <a:r>
              <a:rPr lang="en-US" sz="1800" dirty="0" smtClean="0"/>
              <a:t>The </a:t>
            </a:r>
            <a:r>
              <a:rPr lang="en-US" sz="1800" b="1" dirty="0" smtClean="0"/>
              <a:t>TST instruction</a:t>
            </a:r>
            <a:r>
              <a:rPr lang="en-US" sz="1800" dirty="0" smtClean="0"/>
              <a:t> performs a bitwise AND operation on the value in </a:t>
            </a:r>
            <a:r>
              <a:rPr lang="en-US" sz="1800" dirty="0" err="1" smtClean="0"/>
              <a:t>Rn</a:t>
            </a:r>
            <a:r>
              <a:rPr lang="en-US" sz="1800" dirty="0" smtClean="0"/>
              <a:t> and the value of Operand2 </a:t>
            </a:r>
          </a:p>
          <a:p>
            <a:pPr>
              <a:lnSpc>
                <a:spcPct val="90000"/>
              </a:lnSpc>
            </a:pPr>
            <a:r>
              <a:rPr lang="en-US" sz="1800" dirty="0" smtClean="0"/>
              <a:t>The </a:t>
            </a:r>
            <a:r>
              <a:rPr lang="en-US" sz="1800" b="1" dirty="0" smtClean="0"/>
              <a:t>TEQ instruction</a:t>
            </a:r>
            <a:r>
              <a:rPr lang="en-US" sz="1800" dirty="0" smtClean="0"/>
              <a:t> performs a bitwise Exclusive OR operation on the value in </a:t>
            </a:r>
            <a:r>
              <a:rPr lang="en-US" sz="1800" dirty="0" err="1" smtClean="0"/>
              <a:t>Rn</a:t>
            </a:r>
            <a:r>
              <a:rPr lang="en-US" sz="1800" dirty="0" smtClean="0"/>
              <a:t> and the value of Operand2</a:t>
            </a:r>
          </a:p>
          <a:p>
            <a:pPr>
              <a:lnSpc>
                <a:spcPct val="90000"/>
              </a:lnSpc>
            </a:pPr>
            <a:r>
              <a:rPr lang="en-US" sz="1800" dirty="0" smtClean="0"/>
              <a:t>The </a:t>
            </a:r>
            <a:r>
              <a:rPr lang="en-US" sz="1800" b="1" dirty="0" smtClean="0"/>
              <a:t>MVN instruction</a:t>
            </a:r>
            <a:r>
              <a:rPr lang="en-US" sz="1800" dirty="0" smtClean="0"/>
              <a:t> takes the value of Operand2 , performs a bitwise logical NOT operation on the value, and places the result into Rd</a:t>
            </a:r>
          </a:p>
          <a:p>
            <a:pPr>
              <a:lnSpc>
                <a:spcPct val="90000"/>
              </a:lnSpc>
            </a:pPr>
            <a:r>
              <a:rPr lang="en-US" sz="1800" dirty="0" smtClean="0"/>
              <a:t>These </a:t>
            </a:r>
            <a:r>
              <a:rPr lang="en-US" sz="1800" dirty="0"/>
              <a:t>instructions only work on registers,  NOT  memory</a:t>
            </a:r>
            <a:r>
              <a:rPr lang="en-US" sz="1800" dirty="0" smtClean="0"/>
              <a:t>.</a:t>
            </a:r>
            <a:endParaRPr lang="en-US" sz="1800" dirty="0"/>
          </a:p>
          <a:p>
            <a:pPr>
              <a:lnSpc>
                <a:spcPct val="90000"/>
              </a:lnSpc>
            </a:pPr>
            <a:r>
              <a:rPr lang="en-US" sz="1800" dirty="0"/>
              <a:t>Second operand is sent to the ALU via barrel shifter.</a:t>
            </a:r>
          </a:p>
        </p:txBody>
      </p:sp>
      <p:sp>
        <p:nvSpPr>
          <p:cNvPr id="2" name="Slide Number Placeholder 1"/>
          <p:cNvSpPr>
            <a:spLocks noGrp="1"/>
          </p:cNvSpPr>
          <p:nvPr>
            <p:ph type="sldNum" sz="quarter" idx="12"/>
          </p:nvPr>
        </p:nvSpPr>
        <p:spPr/>
        <p:txBody>
          <a:bodyPr/>
          <a:lstStyle/>
          <a:p>
            <a:fld id="{A1A6BA4E-CDAE-4DEF-A7CA-99055C502B84}" type="slidenum">
              <a:rPr lang="en-US" smtClean="0"/>
              <a:pPr/>
              <a:t>172</a:t>
            </a:fld>
            <a:endParaRPr lang="en-US"/>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43050"/>
            <a:ext cx="8424936" cy="473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1472" y="928670"/>
            <a:ext cx="1903085" cy="584775"/>
          </a:xfrm>
          <a:prstGeom prst="rect">
            <a:avLst/>
          </a:prstGeom>
          <a:noFill/>
        </p:spPr>
        <p:txBody>
          <a:bodyPr wrap="none" rtlCol="0">
            <a:spAutoFit/>
          </a:bodyPr>
          <a:lstStyle/>
          <a:p>
            <a:r>
              <a:rPr lang="en-US" sz="3200" b="1" dirty="0" smtClean="0"/>
              <a:t>EXAMPLE </a:t>
            </a:r>
            <a:endParaRPr lang="en-IN" sz="3200" b="1"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173</a:t>
            </a:fld>
            <a:endParaRPr lang="en-US"/>
          </a:p>
        </p:txBody>
      </p:sp>
    </p:spTree>
    <p:extLst>
      <p:ext uri="{BB962C8B-B14F-4D97-AF65-F5344CB8AC3E}">
        <p14:creationId xmlns:p14="http://schemas.microsoft.com/office/powerpoint/2010/main" val="3574610304"/>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a:xfrm>
            <a:off x="107504" y="2924944"/>
            <a:ext cx="8686800" cy="17526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Barrel </a:t>
            </a:r>
            <a:r>
              <a:rPr lang="en-US" b="1" dirty="0" smtClean="0"/>
              <a:t>Shifter &amp; Memory Instructions</a:t>
            </a:r>
            <a:endParaRPr lang="en-US" b="1" dirty="0"/>
          </a:p>
        </p:txBody>
      </p:sp>
      <p:sp>
        <p:nvSpPr>
          <p:cNvPr id="3" name="Slide Number Placeholder 2"/>
          <p:cNvSpPr>
            <a:spLocks noGrp="1"/>
          </p:cNvSpPr>
          <p:nvPr>
            <p:ph type="sldNum" sz="quarter" idx="12"/>
          </p:nvPr>
        </p:nvSpPr>
        <p:spPr/>
        <p:txBody>
          <a:bodyPr/>
          <a:lstStyle/>
          <a:p>
            <a:fld id="{A1A6BA4E-CDAE-4DEF-A7CA-99055C502B84}" type="slidenum">
              <a:rPr lang="en-US" smtClean="0"/>
              <a:pPr/>
              <a:t>174</a:t>
            </a:fld>
            <a:endParaRPr lang="en-US"/>
          </a:p>
        </p:txBody>
      </p:sp>
    </p:spTree>
    <p:extLst>
      <p:ext uri="{BB962C8B-B14F-4D97-AF65-F5344CB8AC3E}">
        <p14:creationId xmlns:p14="http://schemas.microsoft.com/office/powerpoint/2010/main" val="1905440952"/>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4851" name="Rectangle 3"/>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4852" name="Rectangle 4"/>
          <p:cNvSpPr>
            <a:spLocks noGrp="1" noChangeArrowheads="1"/>
          </p:cNvSpPr>
          <p:nvPr>
            <p:ph type="title"/>
          </p:nvPr>
        </p:nvSpPr>
        <p:spPr>
          <a:xfrm>
            <a:off x="457200" y="836712"/>
            <a:ext cx="8229600" cy="646013"/>
          </a:xfrm>
          <a:noFill/>
          <a:ln/>
        </p:spPr>
        <p:txBody>
          <a:bodyPr lIns="92075" tIns="46038" rIns="92075" bIns="46038">
            <a:normAutofit fontScale="90000"/>
          </a:bodyPr>
          <a:lstStyle/>
          <a:p>
            <a:pPr defTabSz="938213"/>
            <a:r>
              <a:rPr lang="en-US" b="1" dirty="0"/>
              <a:t>The Barrel Shifter</a:t>
            </a:r>
          </a:p>
        </p:txBody>
      </p:sp>
      <p:grpSp>
        <p:nvGrpSpPr>
          <p:cNvPr id="2" name="Group 1"/>
          <p:cNvGrpSpPr/>
          <p:nvPr/>
        </p:nvGrpSpPr>
        <p:grpSpPr>
          <a:xfrm>
            <a:off x="179512" y="1609724"/>
            <a:ext cx="8712967" cy="5248275"/>
            <a:chOff x="915988" y="1100138"/>
            <a:chExt cx="7369175" cy="5338198"/>
          </a:xfrm>
        </p:grpSpPr>
        <p:sp>
          <p:nvSpPr>
            <p:cNvPr id="334853" name="Rectangle 5"/>
            <p:cNvSpPr>
              <a:spLocks noChangeArrowheads="1"/>
            </p:cNvSpPr>
            <p:nvPr/>
          </p:nvSpPr>
          <p:spPr bwMode="auto">
            <a:xfrm>
              <a:off x="1874838" y="1735138"/>
              <a:ext cx="1368425" cy="365125"/>
            </a:xfrm>
            <a:prstGeom prst="rect">
              <a:avLst/>
            </a:prstGeom>
            <a:noFill/>
            <a:ln w="12700">
              <a:solidFill>
                <a:schemeClr val="tx1"/>
              </a:solidFill>
              <a:miter lim="800000"/>
              <a:headEnd/>
              <a:tailEnd/>
            </a:ln>
            <a:effectLst/>
          </p:spPr>
          <p:txBody>
            <a:bodyPr wrap="none" lIns="46038" tIns="23812" rIns="46038" bIns="23812" anchor="ctr"/>
            <a:lstStyle/>
            <a:p>
              <a:pPr algn="ctr" defTabSz="228600"/>
              <a:r>
                <a:rPr lang="en-US" sz="1700" b="0" dirty="0">
                  <a:latin typeface="Arial" pitchFamily="34" charset="0"/>
                </a:rPr>
                <a:t>Destination</a:t>
              </a:r>
            </a:p>
          </p:txBody>
        </p:sp>
        <p:sp>
          <p:nvSpPr>
            <p:cNvPr id="334854" name="Rectangle 6"/>
            <p:cNvSpPr>
              <a:spLocks noChangeArrowheads="1"/>
            </p:cNvSpPr>
            <p:nvPr/>
          </p:nvSpPr>
          <p:spPr bwMode="auto">
            <a:xfrm>
              <a:off x="915988" y="1743075"/>
              <a:ext cx="350837" cy="365125"/>
            </a:xfrm>
            <a:prstGeom prst="rect">
              <a:avLst/>
            </a:prstGeom>
            <a:noFill/>
            <a:ln w="12700">
              <a:solidFill>
                <a:schemeClr val="tx1"/>
              </a:solidFill>
              <a:miter lim="800000"/>
              <a:headEnd/>
              <a:tailEnd/>
            </a:ln>
            <a:effectLst/>
          </p:spPr>
          <p:txBody>
            <a:bodyPr wrap="none" lIns="46038" tIns="23812" rIns="46038" bIns="23812" anchor="ctr"/>
            <a:lstStyle/>
            <a:p>
              <a:pPr algn="ctr" defTabSz="228600"/>
              <a:r>
                <a:rPr lang="en-US" sz="1300" b="0">
                  <a:latin typeface="Arial" pitchFamily="34" charset="0"/>
                </a:rPr>
                <a:t>CF</a:t>
              </a:r>
            </a:p>
          </p:txBody>
        </p:sp>
        <p:sp>
          <p:nvSpPr>
            <p:cNvPr id="334855" name="Line 7"/>
            <p:cNvSpPr>
              <a:spLocks noChangeShapeType="1"/>
            </p:cNvSpPr>
            <p:nvPr/>
          </p:nvSpPr>
          <p:spPr bwMode="auto">
            <a:xfrm flipH="1">
              <a:off x="1285875" y="1900238"/>
              <a:ext cx="582613"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56" name="Line 8"/>
            <p:cNvSpPr>
              <a:spLocks noChangeShapeType="1"/>
            </p:cNvSpPr>
            <p:nvPr/>
          </p:nvSpPr>
          <p:spPr bwMode="auto">
            <a:xfrm flipH="1">
              <a:off x="3249613" y="1900238"/>
              <a:ext cx="363537"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57" name="Rectangle 9"/>
            <p:cNvSpPr>
              <a:spLocks noChangeArrowheads="1"/>
            </p:cNvSpPr>
            <p:nvPr/>
          </p:nvSpPr>
          <p:spPr bwMode="auto">
            <a:xfrm>
              <a:off x="3670300" y="1825625"/>
              <a:ext cx="185949" cy="228138"/>
            </a:xfrm>
            <a:prstGeom prst="rect">
              <a:avLst/>
            </a:prstGeom>
            <a:noFill/>
            <a:ln w="9525">
              <a:noFill/>
              <a:miter lim="800000"/>
              <a:headEnd/>
              <a:tailEnd/>
            </a:ln>
            <a:effectLst/>
          </p:spPr>
          <p:txBody>
            <a:bodyPr wrap="none" lIns="46038" tIns="23812" rIns="46038" bIns="23812">
              <a:spAutoFit/>
            </a:bodyPr>
            <a:lstStyle/>
            <a:p>
              <a:pPr defTabSz="228600">
                <a:lnSpc>
                  <a:spcPct val="90000"/>
                </a:lnSpc>
              </a:pPr>
              <a:r>
                <a:rPr lang="en-US" sz="1300" b="0">
                  <a:latin typeface="Arial" pitchFamily="34" charset="0"/>
                </a:rPr>
                <a:t>0</a:t>
              </a:r>
            </a:p>
          </p:txBody>
        </p:sp>
        <p:sp>
          <p:nvSpPr>
            <p:cNvPr id="334858" name="Rectangle 10"/>
            <p:cNvSpPr>
              <a:spLocks noChangeArrowheads="1"/>
            </p:cNvSpPr>
            <p:nvPr/>
          </p:nvSpPr>
          <p:spPr bwMode="auto">
            <a:xfrm>
              <a:off x="5553075" y="1730375"/>
              <a:ext cx="1290638" cy="363538"/>
            </a:xfrm>
            <a:prstGeom prst="rect">
              <a:avLst/>
            </a:prstGeom>
            <a:noFill/>
            <a:ln w="12700">
              <a:solidFill>
                <a:schemeClr val="tx1"/>
              </a:solidFill>
              <a:miter lim="800000"/>
              <a:headEnd/>
              <a:tailEnd/>
            </a:ln>
            <a:effectLst/>
          </p:spPr>
          <p:txBody>
            <a:bodyPr wrap="none" lIns="61912" tIns="30162" rIns="61912" bIns="30162" anchor="ctr"/>
            <a:lstStyle/>
            <a:p>
              <a:pPr algn="ctr" defTabSz="400050"/>
              <a:r>
                <a:rPr lang="en-US" sz="1700" b="0">
                  <a:latin typeface="Arial" pitchFamily="34" charset="0"/>
                </a:rPr>
                <a:t>Destination</a:t>
              </a:r>
            </a:p>
          </p:txBody>
        </p:sp>
        <p:sp>
          <p:nvSpPr>
            <p:cNvPr id="334859" name="Rectangle 11"/>
            <p:cNvSpPr>
              <a:spLocks noChangeArrowheads="1"/>
            </p:cNvSpPr>
            <p:nvPr/>
          </p:nvSpPr>
          <p:spPr bwMode="auto">
            <a:xfrm>
              <a:off x="7405688" y="1752600"/>
              <a:ext cx="331787" cy="361950"/>
            </a:xfrm>
            <a:prstGeom prst="rect">
              <a:avLst/>
            </a:prstGeom>
            <a:noFill/>
            <a:ln w="12700">
              <a:solidFill>
                <a:schemeClr val="tx1"/>
              </a:solidFill>
              <a:miter lim="800000"/>
              <a:headEnd/>
              <a:tailEnd/>
            </a:ln>
            <a:effectLst/>
          </p:spPr>
          <p:txBody>
            <a:bodyPr wrap="none" lIns="61912" tIns="30162" rIns="61912" bIns="30162" anchor="ctr"/>
            <a:lstStyle/>
            <a:p>
              <a:pPr algn="ctr" defTabSz="400050"/>
              <a:r>
                <a:rPr lang="en-US" sz="1300" b="0">
                  <a:latin typeface="Arial" pitchFamily="34" charset="0"/>
                </a:rPr>
                <a:t>CF</a:t>
              </a:r>
            </a:p>
          </p:txBody>
        </p:sp>
        <p:sp>
          <p:nvSpPr>
            <p:cNvPr id="334860" name="Line 12"/>
            <p:cNvSpPr>
              <a:spLocks noChangeShapeType="1"/>
            </p:cNvSpPr>
            <p:nvPr/>
          </p:nvSpPr>
          <p:spPr bwMode="auto">
            <a:xfrm>
              <a:off x="6850063" y="1946275"/>
              <a:ext cx="549275"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61" name="Line 13"/>
            <p:cNvSpPr>
              <a:spLocks noChangeShapeType="1"/>
            </p:cNvSpPr>
            <p:nvPr/>
          </p:nvSpPr>
          <p:spPr bwMode="auto">
            <a:xfrm flipH="1">
              <a:off x="5202238" y="1544638"/>
              <a:ext cx="395287"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62" name="Line 14"/>
            <p:cNvSpPr>
              <a:spLocks noChangeShapeType="1"/>
            </p:cNvSpPr>
            <p:nvPr/>
          </p:nvSpPr>
          <p:spPr bwMode="auto">
            <a:xfrm>
              <a:off x="5202238" y="1535113"/>
              <a:ext cx="0" cy="39846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63" name="Line 15"/>
            <p:cNvSpPr>
              <a:spLocks noChangeShapeType="1"/>
            </p:cNvSpPr>
            <p:nvPr/>
          </p:nvSpPr>
          <p:spPr bwMode="auto">
            <a:xfrm>
              <a:off x="5202238" y="1933575"/>
              <a:ext cx="344487"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64" name="Line 16"/>
            <p:cNvSpPr>
              <a:spLocks noChangeShapeType="1"/>
            </p:cNvSpPr>
            <p:nvPr/>
          </p:nvSpPr>
          <p:spPr bwMode="auto">
            <a:xfrm flipV="1">
              <a:off x="5597525" y="1544638"/>
              <a:ext cx="0" cy="18415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65" name="Line 17"/>
            <p:cNvSpPr>
              <a:spLocks noChangeShapeType="1"/>
            </p:cNvSpPr>
            <p:nvPr/>
          </p:nvSpPr>
          <p:spPr bwMode="auto">
            <a:xfrm>
              <a:off x="5629275" y="1724025"/>
              <a:ext cx="0" cy="376238"/>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66" name="Rectangle 18"/>
            <p:cNvSpPr>
              <a:spLocks noChangeArrowheads="1"/>
            </p:cNvSpPr>
            <p:nvPr/>
          </p:nvSpPr>
          <p:spPr bwMode="auto">
            <a:xfrm>
              <a:off x="919163" y="1100138"/>
              <a:ext cx="3111500" cy="339725"/>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1800" u="sng">
                  <a:latin typeface="Arial" pitchFamily="34" charset="0"/>
                </a:rPr>
                <a:t>LSL : Logical Left Shift</a:t>
              </a:r>
            </a:p>
          </p:txBody>
        </p:sp>
        <p:sp>
          <p:nvSpPr>
            <p:cNvPr id="334867" name="Rectangle 19"/>
            <p:cNvSpPr>
              <a:spLocks noChangeArrowheads="1"/>
            </p:cNvSpPr>
            <p:nvPr/>
          </p:nvSpPr>
          <p:spPr bwMode="auto">
            <a:xfrm>
              <a:off x="4953000" y="1143000"/>
              <a:ext cx="3332163" cy="339725"/>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1800" u="sng">
                  <a:latin typeface="Arial" pitchFamily="34" charset="0"/>
                </a:rPr>
                <a:t>ASR: Arithmetic Right Shift</a:t>
              </a:r>
            </a:p>
          </p:txBody>
        </p:sp>
        <p:sp>
          <p:nvSpPr>
            <p:cNvPr id="334868" name="Rectangle 20"/>
            <p:cNvSpPr>
              <a:spLocks noChangeArrowheads="1"/>
            </p:cNvSpPr>
            <p:nvPr/>
          </p:nvSpPr>
          <p:spPr bwMode="auto">
            <a:xfrm>
              <a:off x="1395413" y="2152650"/>
              <a:ext cx="3161122" cy="342274"/>
            </a:xfrm>
            <a:prstGeom prst="rect">
              <a:avLst/>
            </a:prstGeom>
            <a:noFill/>
            <a:ln w="9525">
              <a:noFill/>
              <a:miter lim="800000"/>
              <a:headEnd/>
              <a:tailEnd/>
            </a:ln>
            <a:effectLst/>
          </p:spPr>
          <p:txBody>
            <a:bodyPr wrap="none" lIns="92075" tIns="46038" rIns="92075" bIns="46038">
              <a:spAutoFit/>
            </a:bodyPr>
            <a:lstStyle/>
            <a:p>
              <a:pPr defTabSz="911225">
                <a:lnSpc>
                  <a:spcPct val="90000"/>
                </a:lnSpc>
              </a:pPr>
              <a:r>
                <a:rPr lang="en-US" b="0" dirty="0">
                  <a:latin typeface="Arial" pitchFamily="34" charset="0"/>
                </a:rPr>
                <a:t>Multiplication by a power of 2</a:t>
              </a:r>
            </a:p>
          </p:txBody>
        </p:sp>
        <p:sp>
          <p:nvSpPr>
            <p:cNvPr id="334869" name="Rectangle 21"/>
            <p:cNvSpPr>
              <a:spLocks noChangeArrowheads="1"/>
            </p:cNvSpPr>
            <p:nvPr/>
          </p:nvSpPr>
          <p:spPr bwMode="auto">
            <a:xfrm>
              <a:off x="5144425" y="2152650"/>
              <a:ext cx="2763577" cy="591573"/>
            </a:xfrm>
            <a:prstGeom prst="rect">
              <a:avLst/>
            </a:prstGeom>
            <a:noFill/>
            <a:ln w="9525">
              <a:noFill/>
              <a:miter lim="800000"/>
              <a:headEnd/>
              <a:tailEnd/>
            </a:ln>
            <a:effectLst/>
          </p:spPr>
          <p:txBody>
            <a:bodyPr wrap="none" lIns="92075" tIns="46038" rIns="92075" bIns="46038">
              <a:spAutoFit/>
            </a:bodyPr>
            <a:lstStyle/>
            <a:p>
              <a:pPr algn="ctr" defTabSz="911225">
                <a:lnSpc>
                  <a:spcPct val="90000"/>
                </a:lnSpc>
              </a:pPr>
              <a:r>
                <a:rPr lang="en-US" b="0">
                  <a:latin typeface="Arial" pitchFamily="34" charset="0"/>
                </a:rPr>
                <a:t>Division by a power of 2, </a:t>
              </a:r>
              <a:br>
                <a:rPr lang="en-US" b="0">
                  <a:latin typeface="Arial" pitchFamily="34" charset="0"/>
                </a:rPr>
              </a:br>
              <a:r>
                <a:rPr lang="en-US" b="0">
                  <a:latin typeface="Arial" pitchFamily="34" charset="0"/>
                </a:rPr>
                <a:t>preserving the sign bit</a:t>
              </a:r>
            </a:p>
          </p:txBody>
        </p:sp>
        <p:sp>
          <p:nvSpPr>
            <p:cNvPr id="334870" name="Rectangle 22"/>
            <p:cNvSpPr>
              <a:spLocks noChangeArrowheads="1"/>
            </p:cNvSpPr>
            <p:nvPr/>
          </p:nvSpPr>
          <p:spPr bwMode="auto">
            <a:xfrm>
              <a:off x="1676400" y="3479800"/>
              <a:ext cx="1371600" cy="387350"/>
            </a:xfrm>
            <a:prstGeom prst="rect">
              <a:avLst/>
            </a:prstGeom>
            <a:noFill/>
            <a:ln w="12700">
              <a:solidFill>
                <a:schemeClr val="tx1"/>
              </a:solidFill>
              <a:miter lim="800000"/>
              <a:headEnd/>
              <a:tailEnd/>
            </a:ln>
            <a:effectLst/>
          </p:spPr>
          <p:txBody>
            <a:bodyPr wrap="none" lIns="65088" tIns="33338" rIns="65088" bIns="33338" anchor="ctr"/>
            <a:lstStyle/>
            <a:p>
              <a:pPr algn="ctr" defTabSz="449263"/>
              <a:r>
                <a:rPr lang="en-US" sz="1700" b="0">
                  <a:latin typeface="Arial" pitchFamily="34" charset="0"/>
                </a:rPr>
                <a:t>Destination</a:t>
              </a:r>
            </a:p>
          </p:txBody>
        </p:sp>
        <p:sp>
          <p:nvSpPr>
            <p:cNvPr id="334871" name="Rectangle 23"/>
            <p:cNvSpPr>
              <a:spLocks noChangeArrowheads="1"/>
            </p:cNvSpPr>
            <p:nvPr/>
          </p:nvSpPr>
          <p:spPr bwMode="auto">
            <a:xfrm>
              <a:off x="3646488" y="3489325"/>
              <a:ext cx="350837" cy="387350"/>
            </a:xfrm>
            <a:prstGeom prst="rect">
              <a:avLst/>
            </a:prstGeom>
            <a:noFill/>
            <a:ln w="12700">
              <a:solidFill>
                <a:schemeClr val="tx1"/>
              </a:solidFill>
              <a:miter lim="800000"/>
              <a:headEnd/>
              <a:tailEnd/>
            </a:ln>
            <a:effectLst/>
          </p:spPr>
          <p:txBody>
            <a:bodyPr wrap="none" lIns="65088" tIns="33338" rIns="65088" bIns="33338" anchor="ctr"/>
            <a:lstStyle/>
            <a:p>
              <a:pPr algn="ctr" defTabSz="449263"/>
              <a:r>
                <a:rPr lang="en-US" sz="1300" b="0">
                  <a:latin typeface="Arial" pitchFamily="34" charset="0"/>
                </a:rPr>
                <a:t>CF</a:t>
              </a:r>
            </a:p>
          </p:txBody>
        </p:sp>
        <p:sp>
          <p:nvSpPr>
            <p:cNvPr id="334872" name="Line 24"/>
            <p:cNvSpPr>
              <a:spLocks noChangeShapeType="1"/>
            </p:cNvSpPr>
            <p:nvPr/>
          </p:nvSpPr>
          <p:spPr bwMode="auto">
            <a:xfrm>
              <a:off x="3054350" y="3668713"/>
              <a:ext cx="585788"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73" name="Line 25"/>
            <p:cNvSpPr>
              <a:spLocks noChangeShapeType="1"/>
            </p:cNvSpPr>
            <p:nvPr/>
          </p:nvSpPr>
          <p:spPr bwMode="auto">
            <a:xfrm>
              <a:off x="1308100" y="3668713"/>
              <a:ext cx="361950"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74" name="Rectangle 26"/>
            <p:cNvSpPr>
              <a:spLocks noChangeArrowheads="1"/>
            </p:cNvSpPr>
            <p:nvPr/>
          </p:nvSpPr>
          <p:spPr bwMode="auto">
            <a:xfrm>
              <a:off x="969963" y="3571875"/>
              <a:ext cx="328612" cy="238125"/>
            </a:xfrm>
            <a:prstGeom prst="rect">
              <a:avLst/>
            </a:prstGeom>
            <a:noFill/>
            <a:ln w="9525">
              <a:noFill/>
              <a:miter lim="800000"/>
              <a:headEnd/>
              <a:tailEnd/>
            </a:ln>
            <a:effectLst/>
          </p:spPr>
          <p:txBody>
            <a:bodyPr lIns="44450" tIns="17462" rIns="44450" bIns="17462">
              <a:spAutoFit/>
            </a:bodyPr>
            <a:lstStyle/>
            <a:p>
              <a:pPr marL="239713" indent="-239713" defTabSz="449263">
                <a:lnSpc>
                  <a:spcPct val="102000"/>
                </a:lnSpc>
                <a:spcBef>
                  <a:spcPct val="51000"/>
                </a:spcBef>
              </a:pPr>
              <a:r>
                <a:rPr lang="en-US" sz="1300" b="0">
                  <a:latin typeface="Arial" pitchFamily="34" charset="0"/>
                </a:rPr>
                <a:t>...0</a:t>
              </a:r>
            </a:p>
          </p:txBody>
        </p:sp>
        <p:sp>
          <p:nvSpPr>
            <p:cNvPr id="334875" name="Rectangle 27"/>
            <p:cNvSpPr>
              <a:spLocks noChangeArrowheads="1"/>
            </p:cNvSpPr>
            <p:nvPr/>
          </p:nvSpPr>
          <p:spPr bwMode="auto">
            <a:xfrm>
              <a:off x="5548313" y="3479800"/>
              <a:ext cx="1371600" cy="387350"/>
            </a:xfrm>
            <a:prstGeom prst="rect">
              <a:avLst/>
            </a:prstGeom>
            <a:noFill/>
            <a:ln w="12700">
              <a:solidFill>
                <a:schemeClr val="tx1"/>
              </a:solidFill>
              <a:miter lim="800000"/>
              <a:headEnd/>
              <a:tailEnd/>
            </a:ln>
            <a:effectLst/>
          </p:spPr>
          <p:txBody>
            <a:bodyPr wrap="none" lIns="65088" tIns="33338" rIns="65088" bIns="33338" anchor="ctr"/>
            <a:lstStyle/>
            <a:p>
              <a:pPr algn="ctr" defTabSz="449263"/>
              <a:r>
                <a:rPr lang="en-US" sz="1700" b="0">
                  <a:latin typeface="Arial" pitchFamily="34" charset="0"/>
                </a:rPr>
                <a:t>Destination</a:t>
              </a:r>
            </a:p>
          </p:txBody>
        </p:sp>
        <p:sp>
          <p:nvSpPr>
            <p:cNvPr id="334876" name="Rectangle 28"/>
            <p:cNvSpPr>
              <a:spLocks noChangeArrowheads="1"/>
            </p:cNvSpPr>
            <p:nvPr/>
          </p:nvSpPr>
          <p:spPr bwMode="auto">
            <a:xfrm>
              <a:off x="7516813" y="3489325"/>
              <a:ext cx="352425" cy="387350"/>
            </a:xfrm>
            <a:prstGeom prst="rect">
              <a:avLst/>
            </a:prstGeom>
            <a:noFill/>
            <a:ln w="12700">
              <a:solidFill>
                <a:schemeClr val="tx1"/>
              </a:solidFill>
              <a:miter lim="800000"/>
              <a:headEnd/>
              <a:tailEnd/>
            </a:ln>
            <a:effectLst/>
          </p:spPr>
          <p:txBody>
            <a:bodyPr wrap="none" lIns="65088" tIns="33338" rIns="65088" bIns="33338" anchor="ctr"/>
            <a:lstStyle/>
            <a:p>
              <a:pPr algn="ctr" defTabSz="449263"/>
              <a:r>
                <a:rPr lang="en-US" sz="1300" b="0">
                  <a:latin typeface="Arial" pitchFamily="34" charset="0"/>
                </a:rPr>
                <a:t>CF</a:t>
              </a:r>
            </a:p>
          </p:txBody>
        </p:sp>
        <p:sp>
          <p:nvSpPr>
            <p:cNvPr id="334877" name="Line 29"/>
            <p:cNvSpPr>
              <a:spLocks noChangeShapeType="1"/>
            </p:cNvSpPr>
            <p:nvPr/>
          </p:nvSpPr>
          <p:spPr bwMode="auto">
            <a:xfrm>
              <a:off x="6926263" y="3668713"/>
              <a:ext cx="584200"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78" name="Line 30"/>
            <p:cNvSpPr>
              <a:spLocks noChangeShapeType="1"/>
            </p:cNvSpPr>
            <p:nvPr/>
          </p:nvSpPr>
          <p:spPr bwMode="auto">
            <a:xfrm>
              <a:off x="5113338" y="3649663"/>
              <a:ext cx="395287"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79" name="Line 31"/>
            <p:cNvSpPr>
              <a:spLocks noChangeShapeType="1"/>
            </p:cNvSpPr>
            <p:nvPr/>
          </p:nvSpPr>
          <p:spPr bwMode="auto">
            <a:xfrm flipV="1">
              <a:off x="7107238" y="3289300"/>
              <a:ext cx="0" cy="37465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80" name="Line 32"/>
            <p:cNvSpPr>
              <a:spLocks noChangeShapeType="1"/>
            </p:cNvSpPr>
            <p:nvPr/>
          </p:nvSpPr>
          <p:spPr bwMode="auto">
            <a:xfrm flipH="1">
              <a:off x="5118100" y="3289300"/>
              <a:ext cx="1993900"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81" name="Line 33"/>
            <p:cNvSpPr>
              <a:spLocks noChangeShapeType="1"/>
            </p:cNvSpPr>
            <p:nvPr/>
          </p:nvSpPr>
          <p:spPr bwMode="auto">
            <a:xfrm>
              <a:off x="5118100" y="3284538"/>
              <a:ext cx="0" cy="36036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82" name="Rectangle 34"/>
            <p:cNvSpPr>
              <a:spLocks noChangeArrowheads="1"/>
            </p:cNvSpPr>
            <p:nvPr/>
          </p:nvSpPr>
          <p:spPr bwMode="auto">
            <a:xfrm>
              <a:off x="1081088" y="2801938"/>
              <a:ext cx="3111500" cy="339725"/>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1800" u="sng">
                  <a:latin typeface="Arial" pitchFamily="34" charset="0"/>
                </a:rPr>
                <a:t>LSR : Logical Shift Right</a:t>
              </a:r>
            </a:p>
          </p:txBody>
        </p:sp>
        <p:sp>
          <p:nvSpPr>
            <p:cNvPr id="334883" name="Rectangle 35"/>
            <p:cNvSpPr>
              <a:spLocks noChangeArrowheads="1"/>
            </p:cNvSpPr>
            <p:nvPr/>
          </p:nvSpPr>
          <p:spPr bwMode="auto">
            <a:xfrm>
              <a:off x="5027613" y="2801938"/>
              <a:ext cx="3113087" cy="339725"/>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1800" u="sng">
                  <a:latin typeface="Arial" pitchFamily="34" charset="0"/>
                </a:rPr>
                <a:t>ROR: Rotate Right</a:t>
              </a:r>
            </a:p>
          </p:txBody>
        </p:sp>
        <p:sp>
          <p:nvSpPr>
            <p:cNvPr id="334884" name="Rectangle 36"/>
            <p:cNvSpPr>
              <a:spLocks noChangeArrowheads="1"/>
            </p:cNvSpPr>
            <p:nvPr/>
          </p:nvSpPr>
          <p:spPr bwMode="auto">
            <a:xfrm>
              <a:off x="1622425" y="4054475"/>
              <a:ext cx="2635337" cy="342274"/>
            </a:xfrm>
            <a:prstGeom prst="rect">
              <a:avLst/>
            </a:prstGeom>
            <a:noFill/>
            <a:ln w="9525">
              <a:noFill/>
              <a:miter lim="800000"/>
              <a:headEnd/>
              <a:tailEnd/>
            </a:ln>
            <a:effectLst/>
          </p:spPr>
          <p:txBody>
            <a:bodyPr wrap="none" lIns="92075" tIns="46038" rIns="92075" bIns="46038">
              <a:spAutoFit/>
            </a:bodyPr>
            <a:lstStyle/>
            <a:p>
              <a:pPr defTabSz="911225">
                <a:lnSpc>
                  <a:spcPct val="90000"/>
                </a:lnSpc>
              </a:pPr>
              <a:r>
                <a:rPr lang="en-US" b="0">
                  <a:latin typeface="Arial" pitchFamily="34" charset="0"/>
                </a:rPr>
                <a:t>Division by a power of 2</a:t>
              </a:r>
            </a:p>
          </p:txBody>
        </p:sp>
        <p:sp>
          <p:nvSpPr>
            <p:cNvPr id="334885" name="Rectangle 37"/>
            <p:cNvSpPr>
              <a:spLocks noChangeArrowheads="1"/>
            </p:cNvSpPr>
            <p:nvPr/>
          </p:nvSpPr>
          <p:spPr bwMode="auto">
            <a:xfrm>
              <a:off x="5265856" y="4054475"/>
              <a:ext cx="2930289" cy="591573"/>
            </a:xfrm>
            <a:prstGeom prst="rect">
              <a:avLst/>
            </a:prstGeom>
            <a:noFill/>
            <a:ln w="9525">
              <a:noFill/>
              <a:miter lim="800000"/>
              <a:headEnd/>
              <a:tailEnd/>
            </a:ln>
            <a:effectLst/>
          </p:spPr>
          <p:txBody>
            <a:bodyPr wrap="none" lIns="92075" tIns="46038" rIns="92075" bIns="46038">
              <a:spAutoFit/>
            </a:bodyPr>
            <a:lstStyle/>
            <a:p>
              <a:pPr algn="ctr" defTabSz="911225">
                <a:lnSpc>
                  <a:spcPct val="90000"/>
                </a:lnSpc>
              </a:pPr>
              <a:r>
                <a:rPr lang="en-US" b="0">
                  <a:latin typeface="Arial" pitchFamily="34" charset="0"/>
                </a:rPr>
                <a:t>Bit rotate with wrap around</a:t>
              </a:r>
              <a:br>
                <a:rPr lang="en-US" b="0">
                  <a:latin typeface="Arial" pitchFamily="34" charset="0"/>
                </a:rPr>
              </a:br>
              <a:r>
                <a:rPr lang="en-US" b="0">
                  <a:latin typeface="Arial" pitchFamily="34" charset="0"/>
                </a:rPr>
                <a:t>from LSB to MSB</a:t>
              </a:r>
            </a:p>
          </p:txBody>
        </p:sp>
        <p:sp>
          <p:nvSpPr>
            <p:cNvPr id="334886" name="Rectangle 38"/>
            <p:cNvSpPr>
              <a:spLocks noChangeArrowheads="1"/>
            </p:cNvSpPr>
            <p:nvPr/>
          </p:nvSpPr>
          <p:spPr bwMode="auto">
            <a:xfrm>
              <a:off x="3525838" y="5272088"/>
              <a:ext cx="1371600" cy="387350"/>
            </a:xfrm>
            <a:prstGeom prst="rect">
              <a:avLst/>
            </a:prstGeom>
            <a:noFill/>
            <a:ln w="12700">
              <a:solidFill>
                <a:schemeClr val="tx1"/>
              </a:solidFill>
              <a:miter lim="800000"/>
              <a:headEnd/>
              <a:tailEnd/>
            </a:ln>
            <a:effectLst/>
          </p:spPr>
          <p:txBody>
            <a:bodyPr wrap="none" lIns="65088" tIns="33338" rIns="65088" bIns="33338" anchor="ctr"/>
            <a:lstStyle/>
            <a:p>
              <a:pPr algn="ctr" defTabSz="449263"/>
              <a:r>
                <a:rPr lang="en-US" sz="1700" b="0">
                  <a:latin typeface="Arial" pitchFamily="34" charset="0"/>
                </a:rPr>
                <a:t>Destination</a:t>
              </a:r>
            </a:p>
          </p:txBody>
        </p:sp>
        <p:sp>
          <p:nvSpPr>
            <p:cNvPr id="334887" name="Line 39"/>
            <p:cNvSpPr>
              <a:spLocks noChangeShapeType="1"/>
            </p:cNvSpPr>
            <p:nvPr/>
          </p:nvSpPr>
          <p:spPr bwMode="auto">
            <a:xfrm>
              <a:off x="4903788" y="5461000"/>
              <a:ext cx="584200"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88" name="Line 40"/>
            <p:cNvSpPr>
              <a:spLocks noChangeShapeType="1"/>
            </p:cNvSpPr>
            <p:nvPr/>
          </p:nvSpPr>
          <p:spPr bwMode="auto">
            <a:xfrm>
              <a:off x="3090863" y="5441950"/>
              <a:ext cx="395287" cy="0"/>
            </a:xfrm>
            <a:prstGeom prst="line">
              <a:avLst/>
            </a:prstGeom>
            <a:noFill/>
            <a:ln w="12700">
              <a:solidFill>
                <a:schemeClr val="tx1"/>
              </a:solidFill>
              <a:round/>
              <a:headEnd type="none" w="sm" len="sm"/>
              <a:tailEnd type="stealth" w="med" len="lg"/>
            </a:ln>
            <a:effectLst/>
          </p:spPr>
          <p:txBody>
            <a:bodyPr wrap="none" anchor="ctr"/>
            <a:lstStyle/>
            <a:p>
              <a:endParaRPr lang="en-IN"/>
            </a:p>
          </p:txBody>
        </p:sp>
        <p:sp>
          <p:nvSpPr>
            <p:cNvPr id="334889" name="Line 41"/>
            <p:cNvSpPr>
              <a:spLocks noChangeShapeType="1"/>
            </p:cNvSpPr>
            <p:nvPr/>
          </p:nvSpPr>
          <p:spPr bwMode="auto">
            <a:xfrm flipV="1">
              <a:off x="5673725" y="5068888"/>
              <a:ext cx="0" cy="22860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90" name="Line 42"/>
            <p:cNvSpPr>
              <a:spLocks noChangeShapeType="1"/>
            </p:cNvSpPr>
            <p:nvPr/>
          </p:nvSpPr>
          <p:spPr bwMode="auto">
            <a:xfrm flipH="1">
              <a:off x="3082925" y="5068888"/>
              <a:ext cx="2590800"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91" name="Line 43"/>
            <p:cNvSpPr>
              <a:spLocks noChangeShapeType="1"/>
            </p:cNvSpPr>
            <p:nvPr/>
          </p:nvSpPr>
          <p:spPr bwMode="auto">
            <a:xfrm>
              <a:off x="3095625" y="5076825"/>
              <a:ext cx="0" cy="360363"/>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34892" name="Rectangle 44"/>
            <p:cNvSpPr>
              <a:spLocks noChangeArrowheads="1"/>
            </p:cNvSpPr>
            <p:nvPr/>
          </p:nvSpPr>
          <p:spPr bwMode="auto">
            <a:xfrm>
              <a:off x="2854325" y="4687888"/>
              <a:ext cx="3351213" cy="339725"/>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1800" u="sng">
                  <a:latin typeface="Arial" pitchFamily="34" charset="0"/>
                </a:rPr>
                <a:t>RRX: Rotate Right Extended</a:t>
              </a:r>
            </a:p>
          </p:txBody>
        </p:sp>
        <p:sp>
          <p:nvSpPr>
            <p:cNvPr id="334893" name="Rectangle 45"/>
            <p:cNvSpPr>
              <a:spLocks noChangeArrowheads="1"/>
            </p:cNvSpPr>
            <p:nvPr/>
          </p:nvSpPr>
          <p:spPr bwMode="auto">
            <a:xfrm>
              <a:off x="2675737" y="5846763"/>
              <a:ext cx="3609964" cy="591573"/>
            </a:xfrm>
            <a:prstGeom prst="rect">
              <a:avLst/>
            </a:prstGeom>
            <a:noFill/>
            <a:ln w="9525">
              <a:noFill/>
              <a:miter lim="800000"/>
              <a:headEnd/>
              <a:tailEnd/>
            </a:ln>
            <a:effectLst/>
          </p:spPr>
          <p:txBody>
            <a:bodyPr wrap="none" lIns="92075" tIns="46038" rIns="92075" bIns="46038">
              <a:spAutoFit/>
            </a:bodyPr>
            <a:lstStyle/>
            <a:p>
              <a:pPr algn="ctr" defTabSz="911225">
                <a:lnSpc>
                  <a:spcPct val="90000"/>
                </a:lnSpc>
              </a:pPr>
              <a:r>
                <a:rPr lang="en-US" b="0">
                  <a:latin typeface="Arial" pitchFamily="34" charset="0"/>
                </a:rPr>
                <a:t>Single bit rotate with wrap around</a:t>
              </a:r>
              <a:br>
                <a:rPr lang="en-US" b="0">
                  <a:latin typeface="Arial" pitchFamily="34" charset="0"/>
                </a:rPr>
              </a:br>
              <a:r>
                <a:rPr lang="en-US" b="0">
                  <a:latin typeface="Arial" pitchFamily="34" charset="0"/>
                </a:rPr>
                <a:t>from CF to MSB</a:t>
              </a:r>
            </a:p>
          </p:txBody>
        </p:sp>
        <p:sp>
          <p:nvSpPr>
            <p:cNvPr id="334894" name="Rectangle 46"/>
            <p:cNvSpPr>
              <a:spLocks noChangeArrowheads="1"/>
            </p:cNvSpPr>
            <p:nvPr/>
          </p:nvSpPr>
          <p:spPr bwMode="auto">
            <a:xfrm>
              <a:off x="5494338" y="5281613"/>
              <a:ext cx="352425" cy="387350"/>
            </a:xfrm>
            <a:prstGeom prst="rect">
              <a:avLst/>
            </a:prstGeom>
            <a:solidFill>
              <a:schemeClr val="bg1"/>
            </a:solidFill>
            <a:ln w="12700">
              <a:solidFill>
                <a:schemeClr val="tx1"/>
              </a:solidFill>
              <a:miter lim="800000"/>
              <a:headEnd/>
              <a:tailEnd/>
            </a:ln>
            <a:effectLst/>
          </p:spPr>
          <p:txBody>
            <a:bodyPr wrap="none" lIns="65088" tIns="33338" rIns="65088" bIns="33338" anchor="ctr"/>
            <a:lstStyle/>
            <a:p>
              <a:pPr algn="ctr" defTabSz="449263"/>
              <a:r>
                <a:rPr lang="en-US" sz="1300" b="0">
                  <a:latin typeface="Arial" pitchFamily="34" charset="0"/>
                </a:rPr>
                <a:t>CF</a:t>
              </a:r>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175</a:t>
            </a:fld>
            <a:endParaRPr lang="en-US"/>
          </a:p>
        </p:txBody>
      </p:sp>
    </p:spTree>
    <p:extLst>
      <p:ext uri="{BB962C8B-B14F-4D97-AF65-F5344CB8AC3E}">
        <p14:creationId xmlns:p14="http://schemas.microsoft.com/office/powerpoint/2010/main" val="3285996695"/>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24" name="Rectangle 1052"/>
          <p:cNvSpPr>
            <a:spLocks noGrp="1" noChangeArrowheads="1"/>
          </p:cNvSpPr>
          <p:nvPr>
            <p:ph type="title"/>
          </p:nvPr>
        </p:nvSpPr>
        <p:spPr>
          <a:xfrm>
            <a:off x="457200" y="908720"/>
            <a:ext cx="8229600" cy="864096"/>
          </a:xfrm>
        </p:spPr>
        <p:txBody>
          <a:bodyPr>
            <a:noAutofit/>
          </a:bodyPr>
          <a:lstStyle/>
          <a:p>
            <a:pPr algn="l"/>
            <a:r>
              <a:rPr lang="en-US" sz="3200" b="1" dirty="0"/>
              <a:t>Using the Barrel </a:t>
            </a:r>
            <a:r>
              <a:rPr lang="en-US" sz="3200" b="1" dirty="0" smtClean="0"/>
              <a:t>Shifter: The </a:t>
            </a:r>
            <a:r>
              <a:rPr lang="en-US" sz="3200" b="1" dirty="0"/>
              <a:t>Second Operand</a:t>
            </a:r>
          </a:p>
        </p:txBody>
      </p:sp>
      <p:sp>
        <p:nvSpPr>
          <p:cNvPr id="336898" name="Rectangle 1026"/>
          <p:cNvSpPr>
            <a:spLocks noGrp="1" noChangeArrowheads="1"/>
          </p:cNvSpPr>
          <p:nvPr>
            <p:ph idx="1"/>
          </p:nvPr>
        </p:nvSpPr>
        <p:spPr>
          <a:xfrm>
            <a:off x="4267200" y="2308945"/>
            <a:ext cx="4724400" cy="4167808"/>
          </a:xfrm>
        </p:spPr>
        <p:txBody>
          <a:bodyPr>
            <a:normAutofit fontScale="70000" lnSpcReduction="20000"/>
          </a:bodyPr>
          <a:lstStyle/>
          <a:p>
            <a:pPr>
              <a:buFont typeface="Wingdings" pitchFamily="2" charset="2"/>
              <a:buNone/>
            </a:pPr>
            <a:r>
              <a:rPr lang="en-US" dirty="0"/>
              <a:t>Register, optionally with shift operation</a:t>
            </a:r>
          </a:p>
          <a:p>
            <a:pPr lvl="1"/>
            <a:r>
              <a:rPr lang="en-US" dirty="0"/>
              <a:t>Shift value can be either be:</a:t>
            </a:r>
          </a:p>
          <a:p>
            <a:pPr lvl="2"/>
            <a:r>
              <a:rPr lang="en-US" dirty="0"/>
              <a:t> 5 bit unsigned integer</a:t>
            </a:r>
          </a:p>
          <a:p>
            <a:pPr lvl="2"/>
            <a:r>
              <a:rPr lang="en-US" dirty="0"/>
              <a:t>Specified in bottom byte of another register.</a:t>
            </a:r>
          </a:p>
          <a:p>
            <a:pPr lvl="1"/>
            <a:r>
              <a:rPr lang="en-US" dirty="0"/>
              <a:t>Used for multiplication by constant</a:t>
            </a:r>
          </a:p>
          <a:p>
            <a:pPr>
              <a:buFont typeface="Wingdings" pitchFamily="2" charset="2"/>
              <a:buNone/>
            </a:pPr>
            <a:endParaRPr lang="en-US" dirty="0"/>
          </a:p>
          <a:p>
            <a:pPr>
              <a:buFont typeface="Wingdings" pitchFamily="2" charset="2"/>
              <a:buNone/>
            </a:pPr>
            <a:r>
              <a:rPr lang="en-US" dirty="0"/>
              <a:t>Immediate value</a:t>
            </a:r>
          </a:p>
          <a:p>
            <a:pPr lvl="1"/>
            <a:r>
              <a:rPr lang="en-US" dirty="0"/>
              <a:t>8 bit number, with a range of 0-255.</a:t>
            </a:r>
          </a:p>
          <a:p>
            <a:pPr lvl="2"/>
            <a:r>
              <a:rPr lang="en-US" dirty="0"/>
              <a:t>Rotated right through even number of positions </a:t>
            </a:r>
          </a:p>
          <a:p>
            <a:pPr lvl="1"/>
            <a:r>
              <a:rPr lang="en-US" dirty="0"/>
              <a:t>Allows increased range of 32-bit constants to be loaded directly into </a:t>
            </a:r>
            <a:r>
              <a:rPr lang="en-US" dirty="0" smtClean="0"/>
              <a:t>registers</a:t>
            </a:r>
            <a:endParaRPr lang="en-GB" dirty="0"/>
          </a:p>
        </p:txBody>
      </p:sp>
      <p:sp>
        <p:nvSpPr>
          <p:cNvPr id="336899" name="Rectangle 1027"/>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6900" name="Rectangle 1028"/>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6901" name="Rectangle 1029"/>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36902" name="Rectangle 1030"/>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36903" name="Rectangle 1031"/>
          <p:cNvSpPr>
            <a:spLocks noChangeArrowheads="1"/>
          </p:cNvSpPr>
          <p:nvPr/>
        </p:nvSpPr>
        <p:spPr bwMode="auto">
          <a:xfrm>
            <a:off x="4038600" y="3657600"/>
            <a:ext cx="4586288" cy="2362200"/>
          </a:xfrm>
          <a:prstGeom prst="rect">
            <a:avLst/>
          </a:prstGeom>
          <a:noFill/>
          <a:ln w="9525">
            <a:noFill/>
            <a:miter lim="800000"/>
            <a:headEnd/>
            <a:tailEnd/>
          </a:ln>
          <a:effectLst/>
        </p:spPr>
        <p:txBody>
          <a:bodyPr lIns="95250" tIns="47625" rIns="95250" bIns="47625"/>
          <a:lstStyle/>
          <a:p>
            <a:pPr marL="293688" indent="-293688" defTabSz="938213">
              <a:lnSpc>
                <a:spcPct val="90000"/>
              </a:lnSpc>
              <a:spcBef>
                <a:spcPct val="30000"/>
              </a:spcBef>
            </a:pPr>
            <a:endParaRPr lang="en-GB" sz="1800">
              <a:solidFill>
                <a:schemeClr val="hlink"/>
              </a:solidFill>
              <a:latin typeface="Times New Roman" pitchFamily="18" charset="0"/>
            </a:endParaRPr>
          </a:p>
        </p:txBody>
      </p:sp>
      <p:sp>
        <p:nvSpPr>
          <p:cNvPr id="336904" name="Line 1032"/>
          <p:cNvSpPr>
            <a:spLocks noChangeShapeType="1"/>
          </p:cNvSpPr>
          <p:nvPr/>
        </p:nvSpPr>
        <p:spPr bwMode="auto">
          <a:xfrm>
            <a:off x="3429000" y="2265218"/>
            <a:ext cx="739598" cy="155670"/>
          </a:xfrm>
          <a:prstGeom prst="line">
            <a:avLst/>
          </a:prstGeom>
          <a:noFill/>
          <a:ln w="25400">
            <a:solidFill>
              <a:schemeClr val="tx1"/>
            </a:solidFill>
            <a:prstDash val="sysDot"/>
            <a:round/>
            <a:headEnd type="stealth" w="med" len="lg"/>
            <a:tailEnd type="none" w="sm" len="sm"/>
          </a:ln>
          <a:effectLst/>
        </p:spPr>
        <p:txBody>
          <a:bodyPr wrap="none" anchor="ctr"/>
          <a:lstStyle/>
          <a:p>
            <a:endParaRPr lang="en-IN"/>
          </a:p>
        </p:txBody>
      </p:sp>
      <p:sp>
        <p:nvSpPr>
          <p:cNvPr id="336905" name="Line 1033"/>
          <p:cNvSpPr>
            <a:spLocks noChangeShapeType="1"/>
          </p:cNvSpPr>
          <p:nvPr/>
        </p:nvSpPr>
        <p:spPr bwMode="auto">
          <a:xfrm>
            <a:off x="3125788" y="2420888"/>
            <a:ext cx="1042810" cy="2010544"/>
          </a:xfrm>
          <a:prstGeom prst="line">
            <a:avLst/>
          </a:prstGeom>
          <a:noFill/>
          <a:ln w="25400">
            <a:solidFill>
              <a:schemeClr val="tx1"/>
            </a:solidFill>
            <a:prstDash val="sysDot"/>
            <a:round/>
            <a:headEnd type="stealth" w="med" len="lg"/>
            <a:tailEnd type="none" w="sm" len="sm"/>
          </a:ln>
          <a:effectLst/>
        </p:spPr>
        <p:txBody>
          <a:bodyPr wrap="none" anchor="ctr"/>
          <a:lstStyle/>
          <a:p>
            <a:endParaRPr lang="en-IN"/>
          </a:p>
        </p:txBody>
      </p:sp>
      <p:grpSp>
        <p:nvGrpSpPr>
          <p:cNvPr id="2" name="Group 1034"/>
          <p:cNvGrpSpPr>
            <a:grpSpLocks/>
          </p:cNvGrpSpPr>
          <p:nvPr/>
        </p:nvGrpSpPr>
        <p:grpSpPr bwMode="auto">
          <a:xfrm>
            <a:off x="323528" y="1916832"/>
            <a:ext cx="3062288" cy="4756150"/>
            <a:chOff x="3740" y="864"/>
            <a:chExt cx="1929" cy="2996"/>
          </a:xfrm>
        </p:grpSpPr>
        <p:sp>
          <p:nvSpPr>
            <p:cNvPr id="336907" name="Rectangle 1035"/>
            <p:cNvSpPr>
              <a:spLocks noChangeArrowheads="1"/>
            </p:cNvSpPr>
            <p:nvPr/>
          </p:nvSpPr>
          <p:spPr bwMode="auto">
            <a:xfrm>
              <a:off x="4235" y="3595"/>
              <a:ext cx="916" cy="265"/>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2400">
                  <a:latin typeface="Arial" pitchFamily="34" charset="0"/>
                </a:rPr>
                <a:t>Result</a:t>
              </a:r>
            </a:p>
          </p:txBody>
        </p:sp>
        <p:grpSp>
          <p:nvGrpSpPr>
            <p:cNvPr id="3" name="Group 1036"/>
            <p:cNvGrpSpPr>
              <a:grpSpLocks/>
            </p:cNvGrpSpPr>
            <p:nvPr/>
          </p:nvGrpSpPr>
          <p:grpSpPr bwMode="auto">
            <a:xfrm>
              <a:off x="3740" y="875"/>
              <a:ext cx="916" cy="1621"/>
              <a:chOff x="4700" y="816"/>
              <a:chExt cx="916" cy="1621"/>
            </a:xfrm>
          </p:grpSpPr>
          <p:sp>
            <p:nvSpPr>
              <p:cNvPr id="336909" name="Rectangle 1037"/>
              <p:cNvSpPr>
                <a:spLocks noChangeArrowheads="1"/>
              </p:cNvSpPr>
              <p:nvPr/>
            </p:nvSpPr>
            <p:spPr bwMode="auto">
              <a:xfrm>
                <a:off x="4700" y="816"/>
                <a:ext cx="916" cy="472"/>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2400">
                    <a:latin typeface="Arial" pitchFamily="34" charset="0"/>
                  </a:rPr>
                  <a:t>Operand 1</a:t>
                </a:r>
              </a:p>
            </p:txBody>
          </p:sp>
          <p:sp>
            <p:nvSpPr>
              <p:cNvPr id="336910" name="Line 1038"/>
              <p:cNvSpPr>
                <a:spLocks noChangeShapeType="1"/>
              </p:cNvSpPr>
              <p:nvPr/>
            </p:nvSpPr>
            <p:spPr bwMode="auto">
              <a:xfrm>
                <a:off x="5179" y="1287"/>
                <a:ext cx="0" cy="1150"/>
              </a:xfrm>
              <a:prstGeom prst="line">
                <a:avLst/>
              </a:prstGeom>
              <a:noFill/>
              <a:ln w="25400">
                <a:solidFill>
                  <a:schemeClr val="tx1"/>
                </a:solidFill>
                <a:round/>
                <a:headEnd type="none" w="sm" len="sm"/>
                <a:tailEnd type="stealth" w="med" len="lg"/>
              </a:ln>
              <a:effectLst/>
            </p:spPr>
            <p:txBody>
              <a:bodyPr wrap="none" anchor="ctr"/>
              <a:lstStyle/>
              <a:p>
                <a:endParaRPr lang="en-IN"/>
              </a:p>
            </p:txBody>
          </p:sp>
        </p:grpSp>
        <p:grpSp>
          <p:nvGrpSpPr>
            <p:cNvPr id="4" name="Group 1039"/>
            <p:cNvGrpSpPr>
              <a:grpSpLocks/>
            </p:cNvGrpSpPr>
            <p:nvPr/>
          </p:nvGrpSpPr>
          <p:grpSpPr bwMode="auto">
            <a:xfrm>
              <a:off x="4752" y="864"/>
              <a:ext cx="917" cy="1639"/>
              <a:chOff x="3691" y="816"/>
              <a:chExt cx="917" cy="1639"/>
            </a:xfrm>
          </p:grpSpPr>
          <p:grpSp>
            <p:nvGrpSpPr>
              <p:cNvPr id="5" name="Group 1040"/>
              <p:cNvGrpSpPr>
                <a:grpSpLocks/>
              </p:cNvGrpSpPr>
              <p:nvPr/>
            </p:nvGrpSpPr>
            <p:grpSpPr bwMode="auto">
              <a:xfrm>
                <a:off x="3709" y="1669"/>
                <a:ext cx="803" cy="435"/>
                <a:chOff x="3709" y="1669"/>
                <a:chExt cx="803" cy="435"/>
              </a:xfrm>
            </p:grpSpPr>
            <p:sp>
              <p:nvSpPr>
                <p:cNvPr id="336913" name="Rectangle 1041"/>
                <p:cNvSpPr>
                  <a:spLocks noChangeArrowheads="1"/>
                </p:cNvSpPr>
                <p:nvPr/>
              </p:nvSpPr>
              <p:spPr bwMode="ltGray">
                <a:xfrm>
                  <a:off x="3709" y="1669"/>
                  <a:ext cx="803" cy="435"/>
                </a:xfrm>
                <a:prstGeom prst="rect">
                  <a:avLst/>
                </a:prstGeom>
                <a:solidFill>
                  <a:schemeClr val="tx2"/>
                </a:solidFill>
                <a:ln w="9525">
                  <a:noFill/>
                  <a:miter lim="800000"/>
                  <a:headEnd/>
                  <a:tailEnd/>
                </a:ln>
                <a:effectLst/>
              </p:spPr>
              <p:txBody>
                <a:bodyPr wrap="none" anchor="ctr"/>
                <a:lstStyle/>
                <a:p>
                  <a:endParaRPr lang="en-IN"/>
                </a:p>
              </p:txBody>
            </p:sp>
            <p:sp>
              <p:nvSpPr>
                <p:cNvPr id="336914" name="Rectangle 1042"/>
                <p:cNvSpPr>
                  <a:spLocks noChangeArrowheads="1"/>
                </p:cNvSpPr>
                <p:nvPr/>
              </p:nvSpPr>
              <p:spPr bwMode="ltGray">
                <a:xfrm>
                  <a:off x="3739" y="1678"/>
                  <a:ext cx="749" cy="386"/>
                </a:xfrm>
                <a:prstGeom prst="rect">
                  <a:avLst/>
                </a:prstGeom>
                <a:noFill/>
                <a:ln w="9525">
                  <a:noFill/>
                  <a:miter lim="800000"/>
                  <a:headEnd/>
                  <a:tailEnd/>
                </a:ln>
                <a:effectLst/>
              </p:spPr>
              <p:txBody>
                <a:bodyPr wrap="none" lIns="92075" tIns="46038" rIns="92075" bIns="46038" anchor="ctr"/>
                <a:lstStyle/>
                <a:p>
                  <a:pPr algn="ctr">
                    <a:lnSpc>
                      <a:spcPct val="90000"/>
                    </a:lnSpc>
                    <a:spcBef>
                      <a:spcPct val="50000"/>
                    </a:spcBef>
                  </a:pPr>
                  <a:r>
                    <a:rPr lang="en-US" sz="1600">
                      <a:solidFill>
                        <a:schemeClr val="bg1"/>
                      </a:solidFill>
                      <a:latin typeface="Arial" pitchFamily="34" charset="0"/>
                    </a:rPr>
                    <a:t>Barrel</a:t>
                  </a:r>
                  <a:br>
                    <a:rPr lang="en-US" sz="1600">
                      <a:solidFill>
                        <a:schemeClr val="bg1"/>
                      </a:solidFill>
                      <a:latin typeface="Arial" pitchFamily="34" charset="0"/>
                    </a:rPr>
                  </a:br>
                  <a:r>
                    <a:rPr lang="en-US" sz="1600">
                      <a:solidFill>
                        <a:schemeClr val="bg1"/>
                      </a:solidFill>
                      <a:latin typeface="Arial" pitchFamily="34" charset="0"/>
                    </a:rPr>
                    <a:t>Shifter</a:t>
                  </a:r>
                </a:p>
              </p:txBody>
            </p:sp>
          </p:grpSp>
          <p:sp>
            <p:nvSpPr>
              <p:cNvPr id="336915" name="Line 1043"/>
              <p:cNvSpPr>
                <a:spLocks noChangeShapeType="1"/>
              </p:cNvSpPr>
              <p:nvPr/>
            </p:nvSpPr>
            <p:spPr bwMode="auto">
              <a:xfrm>
                <a:off x="4146" y="1287"/>
                <a:ext cx="0" cy="360"/>
              </a:xfrm>
              <a:prstGeom prst="line">
                <a:avLst/>
              </a:prstGeom>
              <a:noFill/>
              <a:ln w="25400">
                <a:solidFill>
                  <a:schemeClr val="tx1"/>
                </a:solidFill>
                <a:round/>
                <a:headEnd type="none" w="sm" len="sm"/>
                <a:tailEnd type="stealth" w="med" len="lg"/>
              </a:ln>
              <a:effectLst/>
            </p:spPr>
            <p:txBody>
              <a:bodyPr wrap="none" anchor="ctr"/>
              <a:lstStyle/>
              <a:p>
                <a:endParaRPr lang="en-IN"/>
              </a:p>
            </p:txBody>
          </p:sp>
          <p:sp>
            <p:nvSpPr>
              <p:cNvPr id="336916" name="Line 1044"/>
              <p:cNvSpPr>
                <a:spLocks noChangeShapeType="1"/>
              </p:cNvSpPr>
              <p:nvPr/>
            </p:nvSpPr>
            <p:spPr bwMode="auto">
              <a:xfrm>
                <a:off x="4146" y="2120"/>
                <a:ext cx="0" cy="335"/>
              </a:xfrm>
              <a:prstGeom prst="line">
                <a:avLst/>
              </a:prstGeom>
              <a:noFill/>
              <a:ln w="25400">
                <a:solidFill>
                  <a:schemeClr val="tx1"/>
                </a:solidFill>
                <a:round/>
                <a:headEnd type="none" w="sm" len="sm"/>
                <a:tailEnd type="stealth" w="med" len="lg"/>
              </a:ln>
              <a:effectLst/>
            </p:spPr>
            <p:txBody>
              <a:bodyPr wrap="none" anchor="ctr"/>
              <a:lstStyle/>
              <a:p>
                <a:endParaRPr lang="en-IN"/>
              </a:p>
            </p:txBody>
          </p:sp>
          <p:sp>
            <p:nvSpPr>
              <p:cNvPr id="336917" name="Rectangle 1045"/>
              <p:cNvSpPr>
                <a:spLocks noChangeArrowheads="1"/>
              </p:cNvSpPr>
              <p:nvPr/>
            </p:nvSpPr>
            <p:spPr bwMode="auto">
              <a:xfrm>
                <a:off x="3691" y="816"/>
                <a:ext cx="917" cy="472"/>
              </a:xfrm>
              <a:prstGeom prst="rect">
                <a:avLst/>
              </a:prstGeom>
              <a:noFill/>
              <a:ln w="9525">
                <a:noFill/>
                <a:miter lim="800000"/>
                <a:headEnd/>
                <a:tailEnd/>
              </a:ln>
              <a:effectLst/>
            </p:spPr>
            <p:txBody>
              <a:bodyPr lIns="92075" tIns="46038" rIns="92075" bIns="46038">
                <a:spAutoFit/>
              </a:bodyPr>
              <a:lstStyle/>
              <a:p>
                <a:pPr algn="ctr">
                  <a:lnSpc>
                    <a:spcPct val="90000"/>
                  </a:lnSpc>
                  <a:spcBef>
                    <a:spcPct val="50000"/>
                  </a:spcBef>
                </a:pPr>
                <a:r>
                  <a:rPr lang="en-US" sz="2400">
                    <a:latin typeface="Arial" pitchFamily="34" charset="0"/>
                  </a:rPr>
                  <a:t>Operand 2</a:t>
                </a:r>
              </a:p>
            </p:txBody>
          </p:sp>
        </p:grpSp>
        <p:sp>
          <p:nvSpPr>
            <p:cNvPr id="336918" name="Line 1046"/>
            <p:cNvSpPr>
              <a:spLocks noChangeShapeType="1"/>
            </p:cNvSpPr>
            <p:nvPr/>
          </p:nvSpPr>
          <p:spPr bwMode="auto">
            <a:xfrm>
              <a:off x="4684" y="3246"/>
              <a:ext cx="0" cy="335"/>
            </a:xfrm>
            <a:prstGeom prst="line">
              <a:avLst/>
            </a:prstGeom>
            <a:noFill/>
            <a:ln w="25400">
              <a:solidFill>
                <a:schemeClr val="tx1"/>
              </a:solidFill>
              <a:round/>
              <a:headEnd type="none" w="sm" len="sm"/>
              <a:tailEnd type="stealth" w="med" len="lg"/>
            </a:ln>
            <a:effectLst/>
          </p:spPr>
          <p:txBody>
            <a:bodyPr wrap="none" anchor="ctr"/>
            <a:lstStyle/>
            <a:p>
              <a:endParaRPr lang="en-IN"/>
            </a:p>
          </p:txBody>
        </p:sp>
        <p:grpSp>
          <p:nvGrpSpPr>
            <p:cNvPr id="6" name="Group 1047"/>
            <p:cNvGrpSpPr>
              <a:grpSpLocks/>
            </p:cNvGrpSpPr>
            <p:nvPr/>
          </p:nvGrpSpPr>
          <p:grpSpPr bwMode="auto">
            <a:xfrm>
              <a:off x="3936" y="2448"/>
              <a:ext cx="1488" cy="768"/>
              <a:chOff x="3926" y="2438"/>
              <a:chExt cx="1488" cy="768"/>
            </a:xfrm>
          </p:grpSpPr>
          <p:sp>
            <p:nvSpPr>
              <p:cNvPr id="336920" name="AutoShape 1048"/>
              <p:cNvSpPr>
                <a:spLocks noChangeArrowheads="1"/>
              </p:cNvSpPr>
              <p:nvPr/>
            </p:nvSpPr>
            <p:spPr bwMode="ltGray">
              <a:xfrm rot="-10800000" flipH="1" flipV="1">
                <a:off x="3926" y="2486"/>
                <a:ext cx="1488" cy="72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2"/>
              </a:solidFill>
              <a:ln w="9525">
                <a:noFill/>
                <a:miter lim="800000"/>
                <a:headEnd/>
                <a:tailEnd/>
              </a:ln>
              <a:effectLst/>
            </p:spPr>
            <p:txBody>
              <a:bodyPr wrap="none" anchor="ctr"/>
              <a:lstStyle/>
              <a:p>
                <a:endParaRPr lang="en-IN"/>
              </a:p>
            </p:txBody>
          </p:sp>
          <p:sp>
            <p:nvSpPr>
              <p:cNvPr id="336921" name="AutoShape 1049"/>
              <p:cNvSpPr>
                <a:spLocks noChangeArrowheads="1"/>
              </p:cNvSpPr>
              <p:nvPr/>
            </p:nvSpPr>
            <p:spPr bwMode="ltGray">
              <a:xfrm rot="-10800000" flipH="1" flipV="1">
                <a:off x="4372" y="2438"/>
                <a:ext cx="595" cy="336"/>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bg1"/>
              </a:solidFill>
              <a:ln w="9525">
                <a:noFill/>
                <a:miter lim="800000"/>
                <a:headEnd/>
                <a:tailEnd/>
              </a:ln>
              <a:effectLst/>
            </p:spPr>
            <p:txBody>
              <a:bodyPr wrap="none" anchor="ctr"/>
              <a:lstStyle/>
              <a:p>
                <a:endParaRPr lang="en-IN"/>
              </a:p>
            </p:txBody>
          </p:sp>
          <p:sp>
            <p:nvSpPr>
              <p:cNvPr id="336922" name="Rectangle 1050"/>
              <p:cNvSpPr>
                <a:spLocks noChangeArrowheads="1"/>
              </p:cNvSpPr>
              <p:nvPr/>
            </p:nvSpPr>
            <p:spPr bwMode="ltGray">
              <a:xfrm>
                <a:off x="4403" y="2895"/>
                <a:ext cx="546" cy="197"/>
              </a:xfrm>
              <a:prstGeom prst="rect">
                <a:avLst/>
              </a:prstGeom>
              <a:solidFill>
                <a:schemeClr val="tx2"/>
              </a:solidFill>
              <a:ln w="9525">
                <a:noFill/>
                <a:miter lim="800000"/>
                <a:headEnd/>
                <a:tailEnd/>
              </a:ln>
              <a:effectLst/>
            </p:spPr>
            <p:txBody>
              <a:bodyPr lIns="92075" tIns="46038" rIns="92075" bIns="46038">
                <a:spAutoFit/>
              </a:bodyPr>
              <a:lstStyle/>
              <a:p>
                <a:pPr algn="ctr">
                  <a:lnSpc>
                    <a:spcPct val="90000"/>
                  </a:lnSpc>
                  <a:spcBef>
                    <a:spcPct val="50000"/>
                  </a:spcBef>
                </a:pPr>
                <a:r>
                  <a:rPr lang="en-US" sz="1600">
                    <a:solidFill>
                      <a:schemeClr val="bg1"/>
                    </a:solidFill>
                    <a:latin typeface="Arial" pitchFamily="34" charset="0"/>
                  </a:rPr>
                  <a:t>ALU</a:t>
                </a:r>
              </a:p>
            </p:txBody>
          </p:sp>
        </p:grpSp>
      </p:grpSp>
      <p:sp>
        <p:nvSpPr>
          <p:cNvPr id="336923" name="Rectangle 1051"/>
          <p:cNvSpPr>
            <a:spLocks noChangeArrowheads="1"/>
          </p:cNvSpPr>
          <p:nvPr/>
        </p:nvSpPr>
        <p:spPr bwMode="auto">
          <a:xfrm>
            <a:off x="290513" y="1098550"/>
            <a:ext cx="4357687" cy="2374900"/>
          </a:xfrm>
          <a:prstGeom prst="rect">
            <a:avLst/>
          </a:prstGeom>
          <a:noFill/>
          <a:ln w="9525">
            <a:noFill/>
            <a:miter lim="800000"/>
            <a:headEnd/>
            <a:tailEnd/>
          </a:ln>
          <a:effectLst/>
        </p:spPr>
        <p:txBody>
          <a:bodyPr wrap="none" anchor="ctr"/>
          <a:lstStyle/>
          <a:p>
            <a:endParaRPr lang="en-IN"/>
          </a:p>
        </p:txBody>
      </p:sp>
      <p:sp>
        <p:nvSpPr>
          <p:cNvPr id="7" name="Slide Number Placeholder 6"/>
          <p:cNvSpPr>
            <a:spLocks noGrp="1"/>
          </p:cNvSpPr>
          <p:nvPr>
            <p:ph type="sldNum" sz="quarter" idx="12"/>
          </p:nvPr>
        </p:nvSpPr>
        <p:spPr/>
        <p:txBody>
          <a:bodyPr/>
          <a:lstStyle/>
          <a:p>
            <a:fld id="{A1A6BA4E-CDAE-4DEF-A7CA-99055C502B84}" type="slidenum">
              <a:rPr lang="en-US" smtClean="0"/>
              <a:pPr/>
              <a:t>176</a:t>
            </a:fld>
            <a:endParaRPr lang="en-US"/>
          </a:p>
        </p:txBody>
      </p:sp>
    </p:spTree>
    <p:extLst>
      <p:ext uri="{BB962C8B-B14F-4D97-AF65-F5344CB8AC3E}">
        <p14:creationId xmlns:p14="http://schemas.microsoft.com/office/powerpoint/2010/main" val="3741957559"/>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71612"/>
            <a:ext cx="8496944" cy="46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2910" y="1071546"/>
            <a:ext cx="1903085" cy="584775"/>
          </a:xfrm>
          <a:prstGeom prst="rect">
            <a:avLst/>
          </a:prstGeom>
          <a:noFill/>
        </p:spPr>
        <p:txBody>
          <a:bodyPr wrap="none" rtlCol="0">
            <a:spAutoFit/>
          </a:bodyPr>
          <a:lstStyle/>
          <a:p>
            <a:r>
              <a:rPr lang="en-US" sz="3200" b="1" dirty="0" smtClean="0"/>
              <a:t>EXAMPLE </a:t>
            </a:r>
            <a:endParaRPr lang="en-IN" sz="3200" b="1"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177</a:t>
            </a:fld>
            <a:endParaRPr lang="en-US"/>
          </a:p>
        </p:txBody>
      </p:sp>
    </p:spTree>
    <p:extLst>
      <p:ext uri="{BB962C8B-B14F-4D97-AF65-F5344CB8AC3E}">
        <p14:creationId xmlns:p14="http://schemas.microsoft.com/office/powerpoint/2010/main" val="638469913"/>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23938"/>
            <a:ext cx="8136904" cy="564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178</a:t>
            </a:fld>
            <a:endParaRPr lang="en-US"/>
          </a:p>
        </p:txBody>
      </p:sp>
    </p:spTree>
    <p:extLst>
      <p:ext uri="{BB962C8B-B14F-4D97-AF65-F5344CB8AC3E}">
        <p14:creationId xmlns:p14="http://schemas.microsoft.com/office/powerpoint/2010/main" val="494067927"/>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1026"/>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51235" name="Rectangle 1027"/>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51236" name="Rectangle 1028"/>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51237" name="Rectangle 1029"/>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51238" name="Rectangle 1030"/>
          <p:cNvSpPr>
            <a:spLocks noGrp="1" noChangeArrowheads="1"/>
          </p:cNvSpPr>
          <p:nvPr>
            <p:ph type="title"/>
          </p:nvPr>
        </p:nvSpPr>
        <p:spPr>
          <a:xfrm>
            <a:off x="457200" y="1052736"/>
            <a:ext cx="8229600" cy="580926"/>
          </a:xfrm>
        </p:spPr>
        <p:txBody>
          <a:bodyPr>
            <a:normAutofit fontScale="90000"/>
          </a:bodyPr>
          <a:lstStyle/>
          <a:p>
            <a:r>
              <a:rPr lang="en-US" b="1" dirty="0"/>
              <a:t>Single register data transfer</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8280920" cy="448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179</a:t>
            </a:fld>
            <a:endParaRPr lang="en-US"/>
          </a:p>
        </p:txBody>
      </p:sp>
    </p:spTree>
    <p:extLst>
      <p:ext uri="{BB962C8B-B14F-4D97-AF65-F5344CB8AC3E}">
        <p14:creationId xmlns:p14="http://schemas.microsoft.com/office/powerpoint/2010/main" val="353839713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2999"/>
            <a:ext cx="8014585" cy="5325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18</a:t>
            </a:fld>
            <a:endParaRPr lang="en-US"/>
          </a:p>
        </p:txBody>
      </p:sp>
    </p:spTree>
    <p:extLst>
      <p:ext uri="{BB962C8B-B14F-4D97-AF65-F5344CB8AC3E}">
        <p14:creationId xmlns:p14="http://schemas.microsoft.com/office/powerpoint/2010/main" val="2436918140"/>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7"/>
            <a:ext cx="8784976"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180</a:t>
            </a:fld>
            <a:endParaRPr lang="en-US"/>
          </a:p>
        </p:txBody>
      </p:sp>
    </p:spTree>
    <p:extLst>
      <p:ext uri="{BB962C8B-B14F-4D97-AF65-F5344CB8AC3E}">
        <p14:creationId xmlns:p14="http://schemas.microsoft.com/office/powerpoint/2010/main" val="1764851595"/>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395536" y="1124744"/>
            <a:ext cx="8571780" cy="5472608"/>
            <a:chOff x="395536" y="1124744"/>
            <a:chExt cx="8571780" cy="5472608"/>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568951"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06981" y="1457074"/>
              <a:ext cx="2160335" cy="584775"/>
            </a:xfrm>
            <a:prstGeom prst="rect">
              <a:avLst/>
            </a:prstGeom>
            <a:noFill/>
          </p:spPr>
          <p:txBody>
            <a:bodyPr wrap="none" rtlCol="0">
              <a:spAutoFit/>
            </a:bodyPr>
            <a:lstStyle/>
            <a:p>
              <a:r>
                <a:rPr lang="en-US" sz="3200" b="1" dirty="0" smtClean="0">
                  <a:solidFill>
                    <a:srgbClr val="0070C0"/>
                  </a:solidFill>
                </a:rPr>
                <a:t>(LDM/STM)</a:t>
              </a:r>
              <a:endParaRPr lang="en-IN" sz="3200" b="1" dirty="0">
                <a:solidFill>
                  <a:srgbClr val="0070C0"/>
                </a:solidFill>
              </a:endParaRPr>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181</a:t>
            </a:fld>
            <a:endParaRPr lang="en-US"/>
          </a:p>
        </p:txBody>
      </p:sp>
    </p:spTree>
    <p:extLst>
      <p:ext uri="{BB962C8B-B14F-4D97-AF65-F5344CB8AC3E}">
        <p14:creationId xmlns:p14="http://schemas.microsoft.com/office/powerpoint/2010/main" val="4067026087"/>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22" y="1643050"/>
            <a:ext cx="8521757" cy="488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4" y="16201"/>
            <a:ext cx="4451027" cy="1569660"/>
          </a:xfrm>
          <a:prstGeom prst="rect">
            <a:avLst/>
          </a:prstGeom>
          <a:noFill/>
        </p:spPr>
        <p:txBody>
          <a:bodyPr wrap="none" rtlCol="0">
            <a:spAutoFit/>
          </a:bodyPr>
          <a:lstStyle/>
          <a:p>
            <a:endParaRPr lang="en-US" sz="3200" b="1" dirty="0" smtClean="0">
              <a:solidFill>
                <a:srgbClr val="0070C0"/>
              </a:solidFill>
            </a:endParaRPr>
          </a:p>
          <a:p>
            <a:endParaRPr lang="en-US" sz="3200" b="1" dirty="0" smtClean="0">
              <a:solidFill>
                <a:srgbClr val="0070C0"/>
              </a:solidFill>
            </a:endParaRPr>
          </a:p>
          <a:p>
            <a:r>
              <a:rPr lang="en-US" sz="3200" b="1" dirty="0" smtClean="0">
                <a:solidFill>
                  <a:srgbClr val="0070C0"/>
                </a:solidFill>
              </a:rPr>
              <a:t>(LDM/STM) OPERATIONS</a:t>
            </a:r>
            <a:endParaRPr lang="en-IN" sz="3200" b="1" dirty="0">
              <a:solidFill>
                <a:srgbClr val="0070C0"/>
              </a:solidFill>
            </a:endParaRPr>
          </a:p>
        </p:txBody>
      </p:sp>
      <p:sp>
        <p:nvSpPr>
          <p:cNvPr id="2" name="Slide Number Placeholder 1"/>
          <p:cNvSpPr>
            <a:spLocks noGrp="1"/>
          </p:cNvSpPr>
          <p:nvPr>
            <p:ph type="sldNum" sz="quarter" idx="12"/>
          </p:nvPr>
        </p:nvSpPr>
        <p:spPr/>
        <p:txBody>
          <a:bodyPr/>
          <a:lstStyle/>
          <a:p>
            <a:fld id="{A1A6BA4E-CDAE-4DEF-A7CA-99055C502B84}" type="slidenum">
              <a:rPr lang="en-US" smtClean="0"/>
              <a:pPr/>
              <a:t>182</a:t>
            </a:fld>
            <a:endParaRPr lang="en-US"/>
          </a:p>
        </p:txBody>
      </p:sp>
    </p:spTree>
    <p:extLst>
      <p:ext uri="{BB962C8B-B14F-4D97-AF65-F5344CB8AC3E}">
        <p14:creationId xmlns:p14="http://schemas.microsoft.com/office/powerpoint/2010/main" val="2098910104"/>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666" name="Rectangle 2"/>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69667" name="Rectangle 3"/>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69668" name="Rectangle 4"/>
          <p:cNvSpPr>
            <a:spLocks noChangeArrowheads="1"/>
          </p:cNvSpPr>
          <p:nvPr/>
        </p:nvSpPr>
        <p:spPr bwMode="auto">
          <a:xfrm>
            <a:off x="690563" y="6243638"/>
            <a:ext cx="1903412" cy="455612"/>
          </a:xfrm>
          <a:prstGeom prst="rect">
            <a:avLst/>
          </a:prstGeom>
          <a:noFill/>
          <a:ln w="9525">
            <a:noFill/>
            <a:miter lim="800000"/>
            <a:headEnd/>
            <a:tailEnd/>
          </a:ln>
          <a:effectLst/>
        </p:spPr>
        <p:txBody>
          <a:bodyPr wrap="none" anchor="ctr"/>
          <a:lstStyle/>
          <a:p>
            <a:endParaRPr lang="en-IN"/>
          </a:p>
        </p:txBody>
      </p:sp>
      <p:sp>
        <p:nvSpPr>
          <p:cNvPr id="369669" name="Rectangle 5"/>
          <p:cNvSpPr>
            <a:spLocks noChangeArrowheads="1"/>
          </p:cNvSpPr>
          <p:nvPr/>
        </p:nvSpPr>
        <p:spPr bwMode="auto">
          <a:xfrm>
            <a:off x="3125788" y="6243638"/>
            <a:ext cx="2892425" cy="455612"/>
          </a:xfrm>
          <a:prstGeom prst="rect">
            <a:avLst/>
          </a:prstGeom>
          <a:noFill/>
          <a:ln w="9525">
            <a:noFill/>
            <a:miter lim="800000"/>
            <a:headEnd/>
            <a:tailEnd/>
          </a:ln>
          <a:effectLst/>
        </p:spPr>
        <p:txBody>
          <a:bodyPr wrap="none" anchor="ctr"/>
          <a:lstStyle/>
          <a:p>
            <a:endParaRPr lang="en-IN"/>
          </a:p>
        </p:txBody>
      </p:sp>
      <p:sp>
        <p:nvSpPr>
          <p:cNvPr id="369670" name="Rectangle 6"/>
          <p:cNvSpPr>
            <a:spLocks noGrp="1" noChangeArrowheads="1"/>
          </p:cNvSpPr>
          <p:nvPr>
            <p:ph type="title"/>
          </p:nvPr>
        </p:nvSpPr>
        <p:spPr>
          <a:xfrm>
            <a:off x="323528" y="975866"/>
            <a:ext cx="8229600" cy="652934"/>
          </a:xfrm>
          <a:noFill/>
          <a:ln/>
        </p:spPr>
        <p:txBody>
          <a:bodyPr lIns="92075" tIns="46038" rIns="92075" bIns="46038">
            <a:normAutofit/>
          </a:bodyPr>
          <a:lstStyle/>
          <a:p>
            <a:pPr defTabSz="938213"/>
            <a:r>
              <a:rPr lang="en-US" sz="3600" b="1" dirty="0"/>
              <a:t>Software Interrupt (SWI)</a:t>
            </a:r>
          </a:p>
        </p:txBody>
      </p:sp>
      <p:sp>
        <p:nvSpPr>
          <p:cNvPr id="369671" name="Rectangle 7"/>
          <p:cNvSpPr>
            <a:spLocks noGrp="1" noChangeArrowheads="1"/>
          </p:cNvSpPr>
          <p:nvPr>
            <p:ph idx="1"/>
          </p:nvPr>
        </p:nvSpPr>
        <p:spPr>
          <a:xfrm>
            <a:off x="304800" y="2998043"/>
            <a:ext cx="8534400" cy="3743325"/>
          </a:xfrm>
          <a:noFill/>
          <a:ln/>
        </p:spPr>
        <p:txBody>
          <a:bodyPr lIns="92075" tIns="46038" rIns="92075" bIns="46038" anchorCtr="1">
            <a:normAutofit fontScale="92500" lnSpcReduction="20000"/>
          </a:bodyPr>
          <a:lstStyle/>
          <a:p>
            <a:pPr defTabSz="938213"/>
            <a:r>
              <a:rPr lang="en-US" dirty="0"/>
              <a:t>Causes an exception trap to the SWI hardware vector </a:t>
            </a:r>
          </a:p>
          <a:p>
            <a:pPr defTabSz="938213"/>
            <a:r>
              <a:rPr lang="en-US" dirty="0"/>
              <a:t>The SWI handler can examine the SWI number to decide what operation has been requested.</a:t>
            </a:r>
          </a:p>
          <a:p>
            <a:pPr defTabSz="938213"/>
            <a:r>
              <a:rPr lang="en-US" dirty="0"/>
              <a:t>By using the SWI mechanism, an operating system can implement a set of privileged operations which applications running in user mode can request.</a:t>
            </a:r>
          </a:p>
          <a:p>
            <a:pPr defTabSz="938213"/>
            <a:r>
              <a:rPr lang="en-US" dirty="0"/>
              <a:t>Syntax:</a:t>
            </a:r>
          </a:p>
          <a:p>
            <a:pPr marL="457200" lvl="1" indent="0" defTabSz="938213">
              <a:buNone/>
            </a:pPr>
            <a:r>
              <a:rPr lang="en-US" sz="1800" dirty="0"/>
              <a:t> </a:t>
            </a:r>
            <a:r>
              <a:rPr lang="en-US" sz="1800" dirty="0" smtClean="0"/>
              <a:t>    </a:t>
            </a:r>
            <a:r>
              <a:rPr lang="en-US" sz="2200" b="1" dirty="0" smtClean="0">
                <a:solidFill>
                  <a:srgbClr val="C00000"/>
                </a:solidFill>
                <a:latin typeface="Courier New" pitchFamily="49" charset="0"/>
              </a:rPr>
              <a:t>SWI</a:t>
            </a:r>
            <a:r>
              <a:rPr lang="en-US" sz="2200" b="1" dirty="0">
                <a:solidFill>
                  <a:srgbClr val="C00000"/>
                </a:solidFill>
                <a:latin typeface="Courier New" pitchFamily="49" charset="0"/>
              </a:rPr>
              <a:t>{&lt;</a:t>
            </a:r>
            <a:r>
              <a:rPr lang="en-US" sz="2200" b="1" dirty="0" err="1">
                <a:solidFill>
                  <a:srgbClr val="C00000"/>
                </a:solidFill>
                <a:latin typeface="Courier New" pitchFamily="49" charset="0"/>
              </a:rPr>
              <a:t>cond</a:t>
            </a:r>
            <a:r>
              <a:rPr lang="en-US" sz="2200" b="1" dirty="0">
                <a:solidFill>
                  <a:srgbClr val="C00000"/>
                </a:solidFill>
                <a:latin typeface="Courier New" pitchFamily="49" charset="0"/>
              </a:rPr>
              <a:t>&gt;} &lt;SWI number&gt;</a:t>
            </a:r>
            <a:endParaRPr lang="en-US" sz="3500" b="1" dirty="0">
              <a:solidFill>
                <a:srgbClr val="C00000"/>
              </a:solidFill>
            </a:endParaRPr>
          </a:p>
        </p:txBody>
      </p:sp>
      <p:grpSp>
        <p:nvGrpSpPr>
          <p:cNvPr id="2" name="Group 2"/>
          <p:cNvGrpSpPr/>
          <p:nvPr/>
        </p:nvGrpSpPr>
        <p:grpSpPr>
          <a:xfrm>
            <a:off x="1143000" y="1539057"/>
            <a:ext cx="6413500" cy="1385887"/>
            <a:chOff x="1143000" y="1128713"/>
            <a:chExt cx="6413500" cy="1385887"/>
          </a:xfrm>
        </p:grpSpPr>
        <p:sp>
          <p:nvSpPr>
            <p:cNvPr id="369672" name="Line 8"/>
            <p:cNvSpPr>
              <a:spLocks noChangeShapeType="1"/>
            </p:cNvSpPr>
            <p:nvPr/>
          </p:nvSpPr>
          <p:spPr bwMode="auto">
            <a:xfrm>
              <a:off x="2332038"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3" name="Line 9"/>
            <p:cNvSpPr>
              <a:spLocks noChangeShapeType="1"/>
            </p:cNvSpPr>
            <p:nvPr/>
          </p:nvSpPr>
          <p:spPr bwMode="auto">
            <a:xfrm>
              <a:off x="2535238"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4" name="Line 10"/>
            <p:cNvSpPr>
              <a:spLocks noChangeShapeType="1"/>
            </p:cNvSpPr>
            <p:nvPr/>
          </p:nvSpPr>
          <p:spPr bwMode="auto">
            <a:xfrm>
              <a:off x="2738438" y="1370013"/>
              <a:ext cx="0" cy="37306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5" name="Line 11"/>
            <p:cNvSpPr>
              <a:spLocks noChangeShapeType="1"/>
            </p:cNvSpPr>
            <p:nvPr/>
          </p:nvSpPr>
          <p:spPr bwMode="auto">
            <a:xfrm>
              <a:off x="294005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6" name="Line 12"/>
            <p:cNvSpPr>
              <a:spLocks noChangeShapeType="1"/>
            </p:cNvSpPr>
            <p:nvPr/>
          </p:nvSpPr>
          <p:spPr bwMode="auto">
            <a:xfrm>
              <a:off x="314325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7" name="Line 13"/>
            <p:cNvSpPr>
              <a:spLocks noChangeShapeType="1"/>
            </p:cNvSpPr>
            <p:nvPr/>
          </p:nvSpPr>
          <p:spPr bwMode="auto">
            <a:xfrm>
              <a:off x="334645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8" name="Line 14"/>
            <p:cNvSpPr>
              <a:spLocks noChangeShapeType="1"/>
            </p:cNvSpPr>
            <p:nvPr/>
          </p:nvSpPr>
          <p:spPr bwMode="auto">
            <a:xfrm>
              <a:off x="3548063"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79" name="Line 15"/>
            <p:cNvSpPr>
              <a:spLocks noChangeShapeType="1"/>
            </p:cNvSpPr>
            <p:nvPr/>
          </p:nvSpPr>
          <p:spPr bwMode="auto">
            <a:xfrm>
              <a:off x="3751263"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0" name="Line 16"/>
            <p:cNvSpPr>
              <a:spLocks noChangeShapeType="1"/>
            </p:cNvSpPr>
            <p:nvPr/>
          </p:nvSpPr>
          <p:spPr bwMode="auto">
            <a:xfrm>
              <a:off x="3967163"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1" name="Line 17"/>
            <p:cNvSpPr>
              <a:spLocks noChangeShapeType="1"/>
            </p:cNvSpPr>
            <p:nvPr/>
          </p:nvSpPr>
          <p:spPr bwMode="auto">
            <a:xfrm>
              <a:off x="4156075"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2" name="Line 18"/>
            <p:cNvSpPr>
              <a:spLocks noChangeShapeType="1"/>
            </p:cNvSpPr>
            <p:nvPr/>
          </p:nvSpPr>
          <p:spPr bwMode="auto">
            <a:xfrm>
              <a:off x="4384675"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3" name="Line 19"/>
            <p:cNvSpPr>
              <a:spLocks noChangeShapeType="1"/>
            </p:cNvSpPr>
            <p:nvPr/>
          </p:nvSpPr>
          <p:spPr bwMode="auto">
            <a:xfrm>
              <a:off x="4586288"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4" name="Line 20"/>
            <p:cNvSpPr>
              <a:spLocks noChangeShapeType="1"/>
            </p:cNvSpPr>
            <p:nvPr/>
          </p:nvSpPr>
          <p:spPr bwMode="auto">
            <a:xfrm>
              <a:off x="4789488"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5" name="Line 21"/>
            <p:cNvSpPr>
              <a:spLocks noChangeShapeType="1"/>
            </p:cNvSpPr>
            <p:nvPr/>
          </p:nvSpPr>
          <p:spPr bwMode="auto">
            <a:xfrm>
              <a:off x="4992688"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6" name="Line 22"/>
            <p:cNvSpPr>
              <a:spLocks noChangeShapeType="1"/>
            </p:cNvSpPr>
            <p:nvPr/>
          </p:nvSpPr>
          <p:spPr bwMode="auto">
            <a:xfrm>
              <a:off x="519430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7" name="Line 23"/>
            <p:cNvSpPr>
              <a:spLocks noChangeShapeType="1"/>
            </p:cNvSpPr>
            <p:nvPr/>
          </p:nvSpPr>
          <p:spPr bwMode="auto">
            <a:xfrm>
              <a:off x="539750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8" name="Line 24"/>
            <p:cNvSpPr>
              <a:spLocks noChangeShapeType="1"/>
            </p:cNvSpPr>
            <p:nvPr/>
          </p:nvSpPr>
          <p:spPr bwMode="auto">
            <a:xfrm>
              <a:off x="560070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89" name="Line 25"/>
            <p:cNvSpPr>
              <a:spLocks noChangeShapeType="1"/>
            </p:cNvSpPr>
            <p:nvPr/>
          </p:nvSpPr>
          <p:spPr bwMode="auto">
            <a:xfrm>
              <a:off x="5802313"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90" name="Line 26"/>
            <p:cNvSpPr>
              <a:spLocks noChangeShapeType="1"/>
            </p:cNvSpPr>
            <p:nvPr/>
          </p:nvSpPr>
          <p:spPr bwMode="auto">
            <a:xfrm>
              <a:off x="6816725"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91" name="Line 27"/>
            <p:cNvSpPr>
              <a:spLocks noChangeShapeType="1"/>
            </p:cNvSpPr>
            <p:nvPr/>
          </p:nvSpPr>
          <p:spPr bwMode="auto">
            <a:xfrm>
              <a:off x="6992938"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92" name="Line 28"/>
            <p:cNvSpPr>
              <a:spLocks noChangeShapeType="1"/>
            </p:cNvSpPr>
            <p:nvPr/>
          </p:nvSpPr>
          <p:spPr bwMode="auto">
            <a:xfrm>
              <a:off x="7183438" y="1382713"/>
              <a:ext cx="0" cy="873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93" name="Line 29"/>
            <p:cNvSpPr>
              <a:spLocks noChangeShapeType="1"/>
            </p:cNvSpPr>
            <p:nvPr/>
          </p:nvSpPr>
          <p:spPr bwMode="auto">
            <a:xfrm>
              <a:off x="7359650"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694" name="Rectangle 30"/>
            <p:cNvSpPr>
              <a:spLocks noChangeArrowheads="1"/>
            </p:cNvSpPr>
            <p:nvPr/>
          </p:nvSpPr>
          <p:spPr bwMode="auto">
            <a:xfrm>
              <a:off x="1738313" y="1166813"/>
              <a:ext cx="266700" cy="203200"/>
            </a:xfrm>
            <a:prstGeom prst="rect">
              <a:avLst/>
            </a:prstGeom>
            <a:noFill/>
            <a:ln w="9525">
              <a:noFill/>
              <a:miter lim="800000"/>
              <a:headEnd/>
              <a:tailEnd/>
            </a:ln>
            <a:effectLst/>
          </p:spPr>
          <p:txBody>
            <a:bodyPr wrap="none" lIns="63500" tIns="25400" rIns="63500" bIns="25400">
              <a:spAutoFit/>
            </a:bodyPr>
            <a:lstStyle/>
            <a:p>
              <a:r>
                <a:rPr lang="en-US" sz="1000" b="0">
                  <a:solidFill>
                    <a:schemeClr val="hlink"/>
                  </a:solidFill>
                  <a:latin typeface="Arial" pitchFamily="34" charset="0"/>
                </a:rPr>
                <a:t>28</a:t>
              </a:r>
            </a:p>
          </p:txBody>
        </p:sp>
        <p:sp>
          <p:nvSpPr>
            <p:cNvPr id="369695" name="Rectangle 31"/>
            <p:cNvSpPr>
              <a:spLocks noChangeArrowheads="1"/>
            </p:cNvSpPr>
            <p:nvPr/>
          </p:nvSpPr>
          <p:spPr bwMode="auto">
            <a:xfrm>
              <a:off x="1143000" y="1166813"/>
              <a:ext cx="347663" cy="203200"/>
            </a:xfrm>
            <a:prstGeom prst="rect">
              <a:avLst/>
            </a:prstGeom>
            <a:noFill/>
            <a:ln w="9525">
              <a:noFill/>
              <a:miter lim="800000"/>
              <a:headEnd/>
              <a:tailEnd/>
            </a:ln>
            <a:effectLst/>
          </p:spPr>
          <p:txBody>
            <a:bodyPr lIns="63500" tIns="25400" rIns="63500" bIns="25400">
              <a:spAutoFit/>
            </a:bodyPr>
            <a:lstStyle/>
            <a:p>
              <a:r>
                <a:rPr lang="en-US" sz="1000" b="0">
                  <a:solidFill>
                    <a:schemeClr val="hlink"/>
                  </a:solidFill>
                  <a:latin typeface="Arial" pitchFamily="34" charset="0"/>
                </a:rPr>
                <a:t>31</a:t>
              </a:r>
            </a:p>
          </p:txBody>
        </p:sp>
        <p:sp>
          <p:nvSpPr>
            <p:cNvPr id="369696" name="Rectangle 32"/>
            <p:cNvSpPr>
              <a:spLocks noChangeArrowheads="1"/>
            </p:cNvSpPr>
            <p:nvPr/>
          </p:nvSpPr>
          <p:spPr bwMode="auto">
            <a:xfrm>
              <a:off x="2511425" y="1166813"/>
              <a:ext cx="266700" cy="203200"/>
            </a:xfrm>
            <a:prstGeom prst="rect">
              <a:avLst/>
            </a:prstGeom>
            <a:noFill/>
            <a:ln w="9525">
              <a:noFill/>
              <a:miter lim="800000"/>
              <a:headEnd/>
              <a:tailEnd/>
            </a:ln>
            <a:effectLst/>
          </p:spPr>
          <p:txBody>
            <a:bodyPr wrap="none" lIns="63500" tIns="25400" rIns="63500" bIns="25400">
              <a:spAutoFit/>
            </a:bodyPr>
            <a:lstStyle/>
            <a:p>
              <a:r>
                <a:rPr lang="en-US" sz="1000" b="0">
                  <a:solidFill>
                    <a:schemeClr val="hlink"/>
                  </a:solidFill>
                  <a:latin typeface="Arial" pitchFamily="34" charset="0"/>
                </a:rPr>
                <a:t>24</a:t>
              </a:r>
            </a:p>
          </p:txBody>
        </p:sp>
        <p:sp>
          <p:nvSpPr>
            <p:cNvPr id="369697" name="Rectangle 33"/>
            <p:cNvSpPr>
              <a:spLocks noChangeArrowheads="1"/>
            </p:cNvSpPr>
            <p:nvPr/>
          </p:nvSpPr>
          <p:spPr bwMode="auto">
            <a:xfrm>
              <a:off x="1954213" y="1166813"/>
              <a:ext cx="266700" cy="203200"/>
            </a:xfrm>
            <a:prstGeom prst="rect">
              <a:avLst/>
            </a:prstGeom>
            <a:noFill/>
            <a:ln w="9525">
              <a:noFill/>
              <a:miter lim="800000"/>
              <a:headEnd/>
              <a:tailEnd/>
            </a:ln>
            <a:effectLst/>
          </p:spPr>
          <p:txBody>
            <a:bodyPr wrap="none" lIns="63500" tIns="25400" rIns="63500" bIns="25400">
              <a:spAutoFit/>
            </a:bodyPr>
            <a:lstStyle/>
            <a:p>
              <a:r>
                <a:rPr lang="en-US" sz="1000" b="0">
                  <a:solidFill>
                    <a:schemeClr val="hlink"/>
                  </a:solidFill>
                  <a:latin typeface="Arial" pitchFamily="34" charset="0"/>
                </a:rPr>
                <a:t>27</a:t>
              </a:r>
            </a:p>
          </p:txBody>
        </p:sp>
        <p:sp>
          <p:nvSpPr>
            <p:cNvPr id="369698" name="Rectangle 34"/>
            <p:cNvSpPr>
              <a:spLocks noChangeArrowheads="1"/>
            </p:cNvSpPr>
            <p:nvPr/>
          </p:nvSpPr>
          <p:spPr bwMode="auto">
            <a:xfrm>
              <a:off x="2728913" y="1192213"/>
              <a:ext cx="146050" cy="152400"/>
            </a:xfrm>
            <a:prstGeom prst="rect">
              <a:avLst/>
            </a:prstGeom>
            <a:noFill/>
            <a:ln w="9525">
              <a:noFill/>
              <a:miter lim="800000"/>
              <a:headEnd/>
              <a:tailEnd/>
            </a:ln>
            <a:effectLst/>
          </p:spPr>
          <p:txBody>
            <a:bodyPr wrap="none" anchor="ctr"/>
            <a:lstStyle/>
            <a:p>
              <a:endParaRPr lang="en-IN"/>
            </a:p>
          </p:txBody>
        </p:sp>
        <p:sp>
          <p:nvSpPr>
            <p:cNvPr id="369699" name="Rectangle 35"/>
            <p:cNvSpPr>
              <a:spLocks noChangeArrowheads="1"/>
            </p:cNvSpPr>
            <p:nvPr/>
          </p:nvSpPr>
          <p:spPr bwMode="auto">
            <a:xfrm>
              <a:off x="7359650" y="1128713"/>
              <a:ext cx="196850" cy="203200"/>
            </a:xfrm>
            <a:prstGeom prst="rect">
              <a:avLst/>
            </a:prstGeom>
            <a:noFill/>
            <a:ln w="9525">
              <a:noFill/>
              <a:miter lim="800000"/>
              <a:headEnd/>
              <a:tailEnd/>
            </a:ln>
            <a:effectLst/>
          </p:spPr>
          <p:txBody>
            <a:bodyPr wrap="none" lIns="63500" tIns="25400" rIns="63500" bIns="25400">
              <a:spAutoFit/>
            </a:bodyPr>
            <a:lstStyle/>
            <a:p>
              <a:r>
                <a:rPr lang="en-US" sz="1000" b="0">
                  <a:solidFill>
                    <a:schemeClr val="hlink"/>
                  </a:solidFill>
                  <a:latin typeface="Arial" pitchFamily="34" charset="0"/>
                </a:rPr>
                <a:t>0</a:t>
              </a:r>
            </a:p>
          </p:txBody>
        </p:sp>
        <p:sp>
          <p:nvSpPr>
            <p:cNvPr id="369700" name="Line 36"/>
            <p:cNvSpPr>
              <a:spLocks noChangeShapeType="1"/>
            </p:cNvSpPr>
            <p:nvPr/>
          </p:nvSpPr>
          <p:spPr bwMode="auto">
            <a:xfrm flipH="1">
              <a:off x="1938338" y="1370013"/>
              <a:ext cx="1587" cy="382587"/>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1" name="Line 37"/>
            <p:cNvSpPr>
              <a:spLocks noChangeShapeType="1"/>
            </p:cNvSpPr>
            <p:nvPr/>
          </p:nvSpPr>
          <p:spPr bwMode="auto">
            <a:xfrm>
              <a:off x="2130425"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2" name="Line 38"/>
            <p:cNvSpPr>
              <a:spLocks noChangeShapeType="1"/>
            </p:cNvSpPr>
            <p:nvPr/>
          </p:nvSpPr>
          <p:spPr bwMode="auto">
            <a:xfrm>
              <a:off x="6005513" y="13827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3" name="Line 39"/>
            <p:cNvSpPr>
              <a:spLocks noChangeShapeType="1"/>
            </p:cNvSpPr>
            <p:nvPr/>
          </p:nvSpPr>
          <p:spPr bwMode="auto">
            <a:xfrm>
              <a:off x="6207125" y="13827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4" name="Line 40"/>
            <p:cNvSpPr>
              <a:spLocks noChangeShapeType="1"/>
            </p:cNvSpPr>
            <p:nvPr/>
          </p:nvSpPr>
          <p:spPr bwMode="auto">
            <a:xfrm>
              <a:off x="6410325" y="13827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5" name="Line 41"/>
            <p:cNvSpPr>
              <a:spLocks noChangeShapeType="1"/>
            </p:cNvSpPr>
            <p:nvPr/>
          </p:nvSpPr>
          <p:spPr bwMode="auto">
            <a:xfrm>
              <a:off x="6613525" y="13827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6" name="Line 42"/>
            <p:cNvSpPr>
              <a:spLocks noChangeShapeType="1"/>
            </p:cNvSpPr>
            <p:nvPr/>
          </p:nvSpPr>
          <p:spPr bwMode="auto">
            <a:xfrm>
              <a:off x="1535113" y="13700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7" name="Line 43"/>
            <p:cNvSpPr>
              <a:spLocks noChangeShapeType="1"/>
            </p:cNvSpPr>
            <p:nvPr/>
          </p:nvSpPr>
          <p:spPr bwMode="auto">
            <a:xfrm>
              <a:off x="1738313" y="13827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8" name="Line 44"/>
            <p:cNvSpPr>
              <a:spLocks noChangeShapeType="1"/>
            </p:cNvSpPr>
            <p:nvPr/>
          </p:nvSpPr>
          <p:spPr bwMode="auto">
            <a:xfrm>
              <a:off x="1331913" y="1382713"/>
              <a:ext cx="0" cy="100012"/>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09" name="Rectangle 45"/>
            <p:cNvSpPr>
              <a:spLocks noChangeArrowheads="1"/>
            </p:cNvSpPr>
            <p:nvPr/>
          </p:nvSpPr>
          <p:spPr bwMode="auto">
            <a:xfrm>
              <a:off x="1171575" y="1470025"/>
              <a:ext cx="1812925" cy="241300"/>
            </a:xfrm>
            <a:prstGeom prst="rect">
              <a:avLst/>
            </a:prstGeom>
            <a:noFill/>
            <a:ln w="9525">
              <a:noFill/>
              <a:miter lim="800000"/>
              <a:headEnd/>
              <a:tailEnd/>
            </a:ln>
            <a:effectLst/>
          </p:spPr>
          <p:txBody>
            <a:bodyPr lIns="63500" tIns="25400" rIns="63500" bIns="25400">
              <a:spAutoFit/>
            </a:bodyPr>
            <a:lstStyle/>
            <a:p>
              <a:pPr marL="342900" indent="-342900">
                <a:lnSpc>
                  <a:spcPct val="104000"/>
                </a:lnSpc>
                <a:spcBef>
                  <a:spcPct val="52000"/>
                </a:spcBef>
              </a:pPr>
              <a:r>
                <a:rPr lang="en-US" sz="1200" dirty="0">
                  <a:solidFill>
                    <a:schemeClr val="hlink"/>
                  </a:solidFill>
                  <a:latin typeface="Arial" pitchFamily="34" charset="0"/>
                </a:rPr>
                <a:t>   Cond      1   1  1   1</a:t>
              </a:r>
            </a:p>
          </p:txBody>
        </p:sp>
        <p:sp>
          <p:nvSpPr>
            <p:cNvPr id="369710" name="Rectangle 46"/>
            <p:cNvSpPr>
              <a:spLocks noChangeArrowheads="1"/>
            </p:cNvSpPr>
            <p:nvPr/>
          </p:nvSpPr>
          <p:spPr bwMode="auto">
            <a:xfrm>
              <a:off x="2851150" y="1481138"/>
              <a:ext cx="4648200" cy="241300"/>
            </a:xfrm>
            <a:prstGeom prst="rect">
              <a:avLst/>
            </a:prstGeom>
            <a:noFill/>
            <a:ln w="9525">
              <a:noFill/>
              <a:miter lim="800000"/>
              <a:headEnd/>
              <a:tailEnd/>
            </a:ln>
            <a:effectLst/>
          </p:spPr>
          <p:txBody>
            <a:bodyPr lIns="63500" tIns="25400" rIns="63500" bIns="25400">
              <a:spAutoFit/>
            </a:bodyPr>
            <a:lstStyle/>
            <a:p>
              <a:pPr marL="342900" indent="-342900" algn="ctr">
                <a:lnSpc>
                  <a:spcPct val="104000"/>
                </a:lnSpc>
                <a:spcBef>
                  <a:spcPct val="52000"/>
                </a:spcBef>
              </a:pPr>
              <a:r>
                <a:rPr lang="en-US" sz="1200" dirty="0">
                  <a:solidFill>
                    <a:schemeClr val="hlink"/>
                  </a:solidFill>
                  <a:latin typeface="Arial" pitchFamily="34" charset="0"/>
                </a:rPr>
                <a:t>SWI number (ignored by processor)</a:t>
              </a:r>
            </a:p>
          </p:txBody>
        </p:sp>
        <p:sp>
          <p:nvSpPr>
            <p:cNvPr id="369711" name="Rectangle 47"/>
            <p:cNvSpPr>
              <a:spLocks noChangeArrowheads="1"/>
            </p:cNvSpPr>
            <p:nvPr/>
          </p:nvSpPr>
          <p:spPr bwMode="auto">
            <a:xfrm>
              <a:off x="2714625" y="1166813"/>
              <a:ext cx="266700" cy="203200"/>
            </a:xfrm>
            <a:prstGeom prst="rect">
              <a:avLst/>
            </a:prstGeom>
            <a:noFill/>
            <a:ln w="9525">
              <a:noFill/>
              <a:miter lim="800000"/>
              <a:headEnd/>
              <a:tailEnd/>
            </a:ln>
            <a:effectLst/>
          </p:spPr>
          <p:txBody>
            <a:bodyPr wrap="none" lIns="63500" tIns="25400" rIns="63500" bIns="25400">
              <a:spAutoFit/>
            </a:bodyPr>
            <a:lstStyle/>
            <a:p>
              <a:r>
                <a:rPr lang="en-US" sz="1000" b="0">
                  <a:solidFill>
                    <a:schemeClr val="hlink"/>
                  </a:solidFill>
                  <a:latin typeface="Arial" pitchFamily="34" charset="0"/>
                </a:rPr>
                <a:t>23</a:t>
              </a:r>
            </a:p>
          </p:txBody>
        </p:sp>
        <p:sp>
          <p:nvSpPr>
            <p:cNvPr id="369712" name="Rectangle 48"/>
            <p:cNvSpPr>
              <a:spLocks noChangeArrowheads="1"/>
            </p:cNvSpPr>
            <p:nvPr/>
          </p:nvSpPr>
          <p:spPr bwMode="auto">
            <a:xfrm>
              <a:off x="1173163" y="1376363"/>
              <a:ext cx="6332537" cy="365125"/>
            </a:xfrm>
            <a:prstGeom prst="rect">
              <a:avLst/>
            </a:prstGeom>
            <a:noFill/>
            <a:ln w="12700">
              <a:solidFill>
                <a:schemeClr val="tx1"/>
              </a:solidFill>
              <a:miter lim="800000"/>
              <a:headEnd/>
              <a:tailEnd/>
            </a:ln>
            <a:effectLst/>
          </p:spPr>
          <p:txBody>
            <a:bodyPr wrap="none" anchor="ctr"/>
            <a:lstStyle/>
            <a:p>
              <a:endParaRPr lang="en-IN"/>
            </a:p>
          </p:txBody>
        </p:sp>
        <p:sp>
          <p:nvSpPr>
            <p:cNvPr id="369713" name="Line 49"/>
            <p:cNvSpPr>
              <a:spLocks noChangeShapeType="1"/>
            </p:cNvSpPr>
            <p:nvPr/>
          </p:nvSpPr>
          <p:spPr bwMode="auto">
            <a:xfrm>
              <a:off x="1150938" y="1781175"/>
              <a:ext cx="0" cy="119063"/>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14" name="Line 50"/>
            <p:cNvSpPr>
              <a:spLocks noChangeShapeType="1"/>
            </p:cNvSpPr>
            <p:nvPr/>
          </p:nvSpPr>
          <p:spPr bwMode="auto">
            <a:xfrm>
              <a:off x="1943100" y="1781175"/>
              <a:ext cx="0" cy="119063"/>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15" name="Line 51"/>
            <p:cNvSpPr>
              <a:spLocks noChangeShapeType="1"/>
            </p:cNvSpPr>
            <p:nvPr/>
          </p:nvSpPr>
          <p:spPr bwMode="auto">
            <a:xfrm flipH="1">
              <a:off x="1143000" y="1900238"/>
              <a:ext cx="800100"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16" name="Line 52"/>
            <p:cNvSpPr>
              <a:spLocks noChangeShapeType="1"/>
            </p:cNvSpPr>
            <p:nvPr/>
          </p:nvSpPr>
          <p:spPr bwMode="auto">
            <a:xfrm>
              <a:off x="1485900" y="1900238"/>
              <a:ext cx="0" cy="420687"/>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17" name="Line 53"/>
            <p:cNvSpPr>
              <a:spLocks noChangeShapeType="1"/>
            </p:cNvSpPr>
            <p:nvPr/>
          </p:nvSpPr>
          <p:spPr bwMode="auto">
            <a:xfrm>
              <a:off x="1485900" y="2320925"/>
              <a:ext cx="758825" cy="0"/>
            </a:xfrm>
            <a:prstGeom prst="line">
              <a:avLst/>
            </a:prstGeom>
            <a:noFill/>
            <a:ln w="12700">
              <a:solidFill>
                <a:schemeClr val="tx1"/>
              </a:solidFill>
              <a:round/>
              <a:headEnd type="none" w="sm" len="sm"/>
              <a:tailEnd type="none" w="sm" len="sm"/>
            </a:ln>
            <a:effectLst/>
          </p:spPr>
          <p:txBody>
            <a:bodyPr wrap="none" anchor="ctr"/>
            <a:lstStyle/>
            <a:p>
              <a:endParaRPr lang="en-IN"/>
            </a:p>
          </p:txBody>
        </p:sp>
        <p:sp>
          <p:nvSpPr>
            <p:cNvPr id="369718" name="Rectangle 54"/>
            <p:cNvSpPr>
              <a:spLocks noChangeArrowheads="1"/>
            </p:cNvSpPr>
            <p:nvPr/>
          </p:nvSpPr>
          <p:spPr bwMode="auto">
            <a:xfrm>
              <a:off x="2208213" y="2165350"/>
              <a:ext cx="2376487" cy="349250"/>
            </a:xfrm>
            <a:prstGeom prst="rect">
              <a:avLst/>
            </a:prstGeom>
            <a:noFill/>
            <a:ln w="9525">
              <a:noFill/>
              <a:miter lim="800000"/>
              <a:headEnd/>
              <a:tailEnd/>
            </a:ln>
            <a:effectLst/>
          </p:spPr>
          <p:txBody>
            <a:bodyPr lIns="66675" tIns="26988" rIns="66675" bIns="26988">
              <a:spAutoFit/>
            </a:bodyPr>
            <a:lstStyle/>
            <a:p>
              <a:pPr marL="357188" indent="-357188" defTabSz="950913">
                <a:lnSpc>
                  <a:spcPct val="102000"/>
                </a:lnSpc>
                <a:spcBef>
                  <a:spcPct val="51000"/>
                </a:spcBef>
              </a:pPr>
              <a:r>
                <a:rPr lang="en-US" sz="1900" dirty="0">
                  <a:latin typeface="Arial" pitchFamily="34" charset="0"/>
                </a:rPr>
                <a:t>Condition Field</a:t>
              </a:r>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183</a:t>
            </a:fld>
            <a:endParaRPr lang="en-US"/>
          </a:p>
        </p:txBody>
      </p:sp>
    </p:spTree>
    <p:extLst>
      <p:ext uri="{BB962C8B-B14F-4D97-AF65-F5344CB8AC3E}">
        <p14:creationId xmlns:p14="http://schemas.microsoft.com/office/powerpoint/2010/main" val="2809635628"/>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66" name="Rectangle 18"/>
          <p:cNvSpPr>
            <a:spLocks noGrp="1" noChangeArrowheads="1"/>
          </p:cNvSpPr>
          <p:nvPr>
            <p:ph type="title"/>
          </p:nvPr>
        </p:nvSpPr>
        <p:spPr bwMode="ltGray">
          <a:xfrm>
            <a:off x="285720" y="857232"/>
            <a:ext cx="3384376" cy="850106"/>
          </a:xfrm>
          <a:noFill/>
          <a:ln/>
        </p:spPr>
        <p:txBody>
          <a:bodyPr lIns="92075" tIns="46038" rIns="92075" bIns="46038">
            <a:normAutofit/>
          </a:bodyPr>
          <a:lstStyle/>
          <a:p>
            <a:r>
              <a:rPr lang="en-US" sz="4000" b="1" dirty="0"/>
              <a:t>Thumb</a:t>
            </a:r>
          </a:p>
        </p:txBody>
      </p:sp>
      <p:sp>
        <p:nvSpPr>
          <p:cNvPr id="130067" name="Rectangle 19"/>
          <p:cNvSpPr>
            <a:spLocks noGrp="1" noChangeArrowheads="1"/>
          </p:cNvSpPr>
          <p:nvPr>
            <p:ph idx="1"/>
          </p:nvPr>
        </p:nvSpPr>
        <p:spPr>
          <a:xfrm>
            <a:off x="428596" y="1714488"/>
            <a:ext cx="8439150" cy="1981200"/>
          </a:xfrm>
          <a:noFill/>
          <a:ln/>
        </p:spPr>
        <p:txBody>
          <a:bodyPr lIns="92075" tIns="46038" rIns="92075" bIns="46038">
            <a:normAutofit fontScale="70000" lnSpcReduction="20000"/>
          </a:bodyPr>
          <a:lstStyle/>
          <a:p>
            <a:r>
              <a:rPr lang="en-US" dirty="0"/>
              <a:t>Thumb is a 16-bit instruction set</a:t>
            </a:r>
          </a:p>
          <a:p>
            <a:pPr lvl="1"/>
            <a:r>
              <a:rPr lang="en-US" dirty="0" smtClean="0"/>
              <a:t>Optimized </a:t>
            </a:r>
            <a:r>
              <a:rPr lang="en-US" dirty="0"/>
              <a:t>for code density from C code (~65% of ARM code size)</a:t>
            </a:r>
          </a:p>
          <a:p>
            <a:pPr lvl="1"/>
            <a:r>
              <a:rPr lang="en-US" dirty="0"/>
              <a:t>Improved performance from narrow memory</a:t>
            </a:r>
          </a:p>
          <a:p>
            <a:pPr lvl="1"/>
            <a:r>
              <a:rPr lang="en-US" dirty="0"/>
              <a:t>Subset of the functionality of the ARM instruction set</a:t>
            </a:r>
          </a:p>
          <a:p>
            <a:r>
              <a:rPr lang="en-US" dirty="0"/>
              <a:t>Core has additional execution state - Thumb</a:t>
            </a:r>
          </a:p>
          <a:p>
            <a:pPr lvl="1"/>
            <a:r>
              <a:rPr lang="en-US" dirty="0"/>
              <a:t>Switch between ARM and Thumb using </a:t>
            </a:r>
            <a:r>
              <a:rPr lang="en-US" dirty="0">
                <a:latin typeface="Courier New" pitchFamily="49" charset="0"/>
              </a:rPr>
              <a:t>BX</a:t>
            </a:r>
            <a:r>
              <a:rPr lang="en-US" dirty="0"/>
              <a:t> instruction</a:t>
            </a:r>
          </a:p>
        </p:txBody>
      </p:sp>
      <p:grpSp>
        <p:nvGrpSpPr>
          <p:cNvPr id="2" name="Group 20"/>
          <p:cNvGrpSpPr>
            <a:grpSpLocks/>
          </p:cNvGrpSpPr>
          <p:nvPr/>
        </p:nvGrpSpPr>
        <p:grpSpPr bwMode="auto">
          <a:xfrm>
            <a:off x="500034" y="3997325"/>
            <a:ext cx="2651125" cy="2860675"/>
            <a:chOff x="336" y="1920"/>
            <a:chExt cx="1670" cy="2042"/>
          </a:xfrm>
        </p:grpSpPr>
        <p:sp>
          <p:nvSpPr>
            <p:cNvPr id="130069" name="Rectangle 21"/>
            <p:cNvSpPr>
              <a:spLocks noChangeArrowheads="1"/>
            </p:cNvSpPr>
            <p:nvPr/>
          </p:nvSpPr>
          <p:spPr bwMode="gray">
            <a:xfrm>
              <a:off x="1569" y="3504"/>
              <a:ext cx="140" cy="134"/>
            </a:xfrm>
            <a:prstGeom prst="rect">
              <a:avLst/>
            </a:prstGeom>
            <a:noFill/>
            <a:ln w="9525">
              <a:noFill/>
              <a:miter lim="800000"/>
              <a:headEnd/>
              <a:tailEnd/>
            </a:ln>
            <a:effectLst/>
          </p:spPr>
          <p:txBody>
            <a:bodyPr wrap="none" lIns="76200" tIns="30162" rIns="76200" bIns="30162">
              <a:spAutoFit/>
            </a:bodyPr>
            <a:lstStyle/>
            <a:p>
              <a:pPr defTabSz="1316038"/>
              <a:r>
                <a:rPr lang="en-US" sz="1000">
                  <a:latin typeface="Arial" pitchFamily="34" charset="0"/>
                </a:rPr>
                <a:t>0</a:t>
              </a:r>
            </a:p>
          </p:txBody>
        </p:sp>
        <p:sp>
          <p:nvSpPr>
            <p:cNvPr id="130070" name="Rectangle 22"/>
            <p:cNvSpPr>
              <a:spLocks noChangeArrowheads="1"/>
            </p:cNvSpPr>
            <p:nvPr/>
          </p:nvSpPr>
          <p:spPr bwMode="gray">
            <a:xfrm>
              <a:off x="624" y="3504"/>
              <a:ext cx="192" cy="134"/>
            </a:xfrm>
            <a:prstGeom prst="rect">
              <a:avLst/>
            </a:prstGeom>
            <a:noFill/>
            <a:ln w="9525">
              <a:noFill/>
              <a:miter lim="800000"/>
              <a:headEnd/>
              <a:tailEnd/>
            </a:ln>
            <a:effectLst/>
          </p:spPr>
          <p:txBody>
            <a:bodyPr lIns="76200" tIns="30162" rIns="76200" bIns="30162">
              <a:spAutoFit/>
            </a:bodyPr>
            <a:lstStyle/>
            <a:p>
              <a:pPr defTabSz="1316038"/>
              <a:r>
                <a:rPr lang="en-US" sz="1000">
                  <a:latin typeface="Arial" pitchFamily="34" charset="0"/>
                </a:rPr>
                <a:t>15</a:t>
              </a:r>
            </a:p>
          </p:txBody>
        </p:sp>
        <p:sp>
          <p:nvSpPr>
            <p:cNvPr id="130071" name="AutoShape 23"/>
            <p:cNvSpPr>
              <a:spLocks noChangeArrowheads="1"/>
            </p:cNvSpPr>
            <p:nvPr/>
          </p:nvSpPr>
          <p:spPr bwMode="gray">
            <a:xfrm>
              <a:off x="480" y="2448"/>
              <a:ext cx="1344" cy="1008"/>
            </a:xfrm>
            <a:prstGeom prst="downArrow">
              <a:avLst>
                <a:gd name="adj1" fmla="val 50000"/>
                <a:gd name="adj2" fmla="val 50005"/>
              </a:avLst>
            </a:prstGeom>
            <a:solidFill>
              <a:schemeClr val="tx2"/>
            </a:solidFill>
            <a:ln w="12700">
              <a:solidFill>
                <a:schemeClr val="tx1"/>
              </a:solidFill>
              <a:miter lim="800000"/>
              <a:headEnd/>
              <a:tailEnd/>
            </a:ln>
            <a:effectLst/>
          </p:spPr>
          <p:txBody>
            <a:bodyPr wrap="none" anchor="ctr"/>
            <a:lstStyle/>
            <a:p>
              <a:endParaRPr lang="en-IN"/>
            </a:p>
          </p:txBody>
        </p:sp>
        <p:sp>
          <p:nvSpPr>
            <p:cNvPr id="130072" name="Rectangle 24"/>
            <p:cNvSpPr>
              <a:spLocks noChangeArrowheads="1"/>
            </p:cNvSpPr>
            <p:nvPr/>
          </p:nvSpPr>
          <p:spPr bwMode="gray">
            <a:xfrm>
              <a:off x="336" y="1920"/>
              <a:ext cx="240" cy="134"/>
            </a:xfrm>
            <a:prstGeom prst="rect">
              <a:avLst/>
            </a:prstGeom>
            <a:noFill/>
            <a:ln w="9525">
              <a:noFill/>
              <a:miter lim="800000"/>
              <a:headEnd/>
              <a:tailEnd/>
            </a:ln>
            <a:effectLst/>
          </p:spPr>
          <p:txBody>
            <a:bodyPr lIns="76200" tIns="30162" rIns="76200" bIns="30162">
              <a:spAutoFit/>
            </a:bodyPr>
            <a:lstStyle/>
            <a:p>
              <a:pPr defTabSz="1316038"/>
              <a:r>
                <a:rPr lang="en-US" sz="1000">
                  <a:latin typeface="Arial" pitchFamily="34" charset="0"/>
                </a:rPr>
                <a:t>31</a:t>
              </a:r>
            </a:p>
          </p:txBody>
        </p:sp>
        <p:sp>
          <p:nvSpPr>
            <p:cNvPr id="130073" name="Rectangle 25"/>
            <p:cNvSpPr>
              <a:spLocks noChangeArrowheads="1"/>
            </p:cNvSpPr>
            <p:nvPr/>
          </p:nvSpPr>
          <p:spPr bwMode="gray">
            <a:xfrm>
              <a:off x="1801" y="1920"/>
              <a:ext cx="140" cy="134"/>
            </a:xfrm>
            <a:prstGeom prst="rect">
              <a:avLst/>
            </a:prstGeom>
            <a:noFill/>
            <a:ln w="9525">
              <a:noFill/>
              <a:miter lim="800000"/>
              <a:headEnd/>
              <a:tailEnd/>
            </a:ln>
            <a:effectLst/>
          </p:spPr>
          <p:txBody>
            <a:bodyPr wrap="none" lIns="76200" tIns="30162" rIns="76200" bIns="30162">
              <a:spAutoFit/>
            </a:bodyPr>
            <a:lstStyle/>
            <a:p>
              <a:pPr defTabSz="1316038"/>
              <a:r>
                <a:rPr lang="en-US" sz="1000">
                  <a:latin typeface="Arial" pitchFamily="34" charset="0"/>
                </a:rPr>
                <a:t>0</a:t>
              </a:r>
            </a:p>
          </p:txBody>
        </p:sp>
        <p:sp>
          <p:nvSpPr>
            <p:cNvPr id="130074" name="Rectangle 26"/>
            <p:cNvSpPr>
              <a:spLocks noChangeArrowheads="1"/>
            </p:cNvSpPr>
            <p:nvPr/>
          </p:nvSpPr>
          <p:spPr bwMode="gray">
            <a:xfrm>
              <a:off x="384" y="1920"/>
              <a:ext cx="1541" cy="240"/>
            </a:xfrm>
            <a:prstGeom prst="rect">
              <a:avLst/>
            </a:prstGeom>
            <a:solidFill>
              <a:schemeClr val="bg2"/>
            </a:solidFill>
            <a:ln w="12700">
              <a:solidFill>
                <a:schemeClr val="tx1"/>
              </a:solidFill>
              <a:miter lim="800000"/>
              <a:headEnd/>
              <a:tailEnd/>
            </a:ln>
            <a:effectLst/>
          </p:spPr>
          <p:txBody>
            <a:bodyPr wrap="none" anchor="ctr"/>
            <a:lstStyle/>
            <a:p>
              <a:pPr algn="ctr"/>
              <a:r>
                <a:rPr lang="en-US" sz="1600" dirty="0">
                  <a:solidFill>
                    <a:srgbClr val="C00000"/>
                  </a:solidFill>
                </a:rPr>
                <a:t>ADDS r2,r2,#1</a:t>
              </a:r>
            </a:p>
          </p:txBody>
        </p:sp>
        <p:sp>
          <p:nvSpPr>
            <p:cNvPr id="130075" name="Rectangle 27"/>
            <p:cNvSpPr>
              <a:spLocks noChangeArrowheads="1"/>
            </p:cNvSpPr>
            <p:nvPr/>
          </p:nvSpPr>
          <p:spPr bwMode="gray">
            <a:xfrm>
              <a:off x="672" y="3504"/>
              <a:ext cx="996" cy="232"/>
            </a:xfrm>
            <a:prstGeom prst="rect">
              <a:avLst/>
            </a:prstGeom>
            <a:solidFill>
              <a:schemeClr val="bg2"/>
            </a:solidFill>
            <a:ln w="12700">
              <a:solidFill>
                <a:schemeClr val="tx1"/>
              </a:solidFill>
              <a:miter lim="800000"/>
              <a:headEnd/>
              <a:tailEnd/>
            </a:ln>
            <a:effectLst/>
          </p:spPr>
          <p:txBody>
            <a:bodyPr wrap="none" anchor="ctr"/>
            <a:lstStyle/>
            <a:p>
              <a:pPr algn="ctr"/>
              <a:r>
                <a:rPr lang="en-US" sz="1600" dirty="0">
                  <a:solidFill>
                    <a:srgbClr val="C00000"/>
                  </a:solidFill>
                </a:rPr>
                <a:t>ADD r2,#1</a:t>
              </a:r>
            </a:p>
          </p:txBody>
        </p:sp>
        <p:sp>
          <p:nvSpPr>
            <p:cNvPr id="130076" name="Rectangle 28"/>
            <p:cNvSpPr>
              <a:spLocks noChangeArrowheads="1"/>
            </p:cNvSpPr>
            <p:nvPr/>
          </p:nvSpPr>
          <p:spPr bwMode="gray">
            <a:xfrm>
              <a:off x="384" y="2160"/>
              <a:ext cx="1536" cy="218"/>
            </a:xfrm>
            <a:prstGeom prst="rect">
              <a:avLst/>
            </a:prstGeom>
            <a:noFill/>
            <a:ln w="12700">
              <a:noFill/>
              <a:miter lim="800000"/>
              <a:headEnd type="none" w="sm" len="sm"/>
              <a:tailEnd type="none" w="sm" len="sm"/>
            </a:ln>
            <a:effectLst/>
          </p:spPr>
          <p:txBody>
            <a:bodyPr>
              <a:spAutoFit/>
            </a:bodyPr>
            <a:lstStyle/>
            <a:p>
              <a:pPr algn="ctr">
                <a:lnSpc>
                  <a:spcPct val="104000"/>
                </a:lnSpc>
                <a:spcBef>
                  <a:spcPct val="52000"/>
                </a:spcBef>
              </a:pPr>
              <a:r>
                <a:rPr lang="en-US" sz="1600" b="0">
                  <a:latin typeface="Arial" pitchFamily="34" charset="0"/>
                </a:rPr>
                <a:t>32-bit ARM Instruction</a:t>
              </a:r>
              <a:endParaRPr lang="en-US" sz="1600" b="0" u="sng">
                <a:solidFill>
                  <a:srgbClr val="006D82"/>
                </a:solidFill>
                <a:latin typeface="Arial" pitchFamily="34" charset="0"/>
              </a:endParaRPr>
            </a:p>
          </p:txBody>
        </p:sp>
        <p:sp>
          <p:nvSpPr>
            <p:cNvPr id="130077" name="Rectangle 29"/>
            <p:cNvSpPr>
              <a:spLocks noChangeArrowheads="1"/>
            </p:cNvSpPr>
            <p:nvPr/>
          </p:nvSpPr>
          <p:spPr bwMode="gray">
            <a:xfrm>
              <a:off x="374" y="3744"/>
              <a:ext cx="1632" cy="218"/>
            </a:xfrm>
            <a:prstGeom prst="rect">
              <a:avLst/>
            </a:prstGeom>
            <a:noFill/>
            <a:ln w="12700">
              <a:noFill/>
              <a:miter lim="800000"/>
              <a:headEnd type="none" w="sm" len="sm"/>
              <a:tailEnd type="none" w="sm" len="sm"/>
            </a:ln>
            <a:effectLst/>
          </p:spPr>
          <p:txBody>
            <a:bodyPr>
              <a:spAutoFit/>
            </a:bodyPr>
            <a:lstStyle/>
            <a:p>
              <a:pPr algn="ctr">
                <a:lnSpc>
                  <a:spcPct val="104000"/>
                </a:lnSpc>
                <a:spcBef>
                  <a:spcPct val="52000"/>
                </a:spcBef>
              </a:pPr>
              <a:r>
                <a:rPr lang="en-US" sz="1600" b="0">
                  <a:latin typeface="Arial" pitchFamily="34" charset="0"/>
                </a:rPr>
                <a:t>16-bit Thumb Instruction</a:t>
              </a:r>
              <a:endParaRPr lang="en-US" sz="1600" b="0" u="sng">
                <a:solidFill>
                  <a:srgbClr val="006D82"/>
                </a:solidFill>
                <a:latin typeface="Arial" pitchFamily="34" charset="0"/>
              </a:endParaRPr>
            </a:p>
          </p:txBody>
        </p:sp>
      </p:grpSp>
      <p:sp>
        <p:nvSpPr>
          <p:cNvPr id="130078" name="Rectangle 30"/>
          <p:cNvSpPr>
            <a:spLocks noChangeArrowheads="1"/>
          </p:cNvSpPr>
          <p:nvPr/>
        </p:nvSpPr>
        <p:spPr bwMode="auto">
          <a:xfrm>
            <a:off x="3727450" y="4286256"/>
            <a:ext cx="5416550" cy="2268537"/>
          </a:xfrm>
          <a:prstGeom prst="rect">
            <a:avLst/>
          </a:prstGeom>
          <a:noFill/>
          <a:ln w="12700">
            <a:noFill/>
            <a:miter lim="800000"/>
            <a:headEnd type="none" w="sm" len="sm"/>
            <a:tailEnd type="none" w="sm" len="sm"/>
          </a:ln>
          <a:effectLst/>
        </p:spPr>
        <p:txBody>
          <a:bodyPr>
            <a:spAutoFit/>
          </a:bodyPr>
          <a:lstStyle/>
          <a:p>
            <a:pPr>
              <a:lnSpc>
                <a:spcPct val="90000"/>
              </a:lnSpc>
              <a:spcBef>
                <a:spcPct val="50000"/>
              </a:spcBef>
            </a:pPr>
            <a:r>
              <a:rPr lang="en-US" sz="1800" dirty="0">
                <a:latin typeface="Arial" pitchFamily="34" charset="0"/>
              </a:rPr>
              <a:t>For most instructions generated by compiler:</a:t>
            </a:r>
            <a:endParaRPr lang="en-US" sz="1600" dirty="0">
              <a:solidFill>
                <a:srgbClr val="2C67FC"/>
              </a:solidFill>
              <a:latin typeface="Arial" pitchFamily="34" charset="0"/>
            </a:endParaRPr>
          </a:p>
          <a:p>
            <a:pPr>
              <a:lnSpc>
                <a:spcPct val="90000"/>
              </a:lnSpc>
              <a:spcBef>
                <a:spcPct val="50000"/>
              </a:spcBef>
              <a:buClr>
                <a:srgbClr val="0070C0"/>
              </a:buClr>
              <a:buSzPct val="80000"/>
              <a:buFont typeface="Wingdings" pitchFamily="2" charset="2"/>
              <a:buChar char="n"/>
            </a:pPr>
            <a:r>
              <a:rPr lang="en-US" sz="1800" b="0" dirty="0">
                <a:latin typeface="Arial" pitchFamily="34" charset="0"/>
              </a:rPr>
              <a:t>    Conditional execution is not used</a:t>
            </a:r>
          </a:p>
          <a:p>
            <a:pPr>
              <a:lnSpc>
                <a:spcPct val="90000"/>
              </a:lnSpc>
              <a:spcBef>
                <a:spcPct val="50000"/>
              </a:spcBef>
              <a:buClr>
                <a:srgbClr val="0070C0"/>
              </a:buClr>
              <a:buSzPct val="80000"/>
              <a:buFont typeface="Wingdings" pitchFamily="2" charset="2"/>
              <a:buChar char="n"/>
            </a:pPr>
            <a:r>
              <a:rPr lang="en-US" sz="1800" b="0" dirty="0">
                <a:latin typeface="Arial" pitchFamily="34" charset="0"/>
              </a:rPr>
              <a:t>    Source and destination registers identical</a:t>
            </a:r>
          </a:p>
          <a:p>
            <a:pPr>
              <a:lnSpc>
                <a:spcPct val="90000"/>
              </a:lnSpc>
              <a:spcBef>
                <a:spcPct val="50000"/>
              </a:spcBef>
              <a:buClr>
                <a:srgbClr val="0070C0"/>
              </a:buClr>
              <a:buSzPct val="80000"/>
              <a:buFont typeface="Wingdings" pitchFamily="2" charset="2"/>
              <a:buChar char="n"/>
            </a:pPr>
            <a:r>
              <a:rPr lang="en-US" sz="1800" b="0" dirty="0">
                <a:latin typeface="Arial" pitchFamily="34" charset="0"/>
              </a:rPr>
              <a:t>    Only Low registers used</a:t>
            </a:r>
          </a:p>
          <a:p>
            <a:pPr>
              <a:lnSpc>
                <a:spcPct val="90000"/>
              </a:lnSpc>
              <a:spcBef>
                <a:spcPct val="50000"/>
              </a:spcBef>
              <a:buClr>
                <a:srgbClr val="0070C0"/>
              </a:buClr>
              <a:buSzPct val="80000"/>
              <a:buFont typeface="Wingdings" pitchFamily="2" charset="2"/>
              <a:buChar char="n"/>
            </a:pPr>
            <a:r>
              <a:rPr lang="en-US" sz="1800" b="0" dirty="0">
                <a:latin typeface="Arial" pitchFamily="34" charset="0"/>
              </a:rPr>
              <a:t>    Constants are of limited size</a:t>
            </a:r>
          </a:p>
          <a:p>
            <a:pPr>
              <a:lnSpc>
                <a:spcPct val="90000"/>
              </a:lnSpc>
              <a:spcBef>
                <a:spcPct val="50000"/>
              </a:spcBef>
              <a:buClr>
                <a:srgbClr val="0070C0"/>
              </a:buClr>
              <a:buSzPct val="80000"/>
              <a:buFont typeface="Wingdings" pitchFamily="2" charset="2"/>
              <a:buChar char="n"/>
            </a:pPr>
            <a:r>
              <a:rPr lang="en-US" sz="1800" b="0" dirty="0">
                <a:latin typeface="Arial" pitchFamily="34" charset="0"/>
              </a:rPr>
              <a:t>    Inline barrel shifter not used</a:t>
            </a:r>
            <a:endParaRPr lang="en-US" sz="1800" dirty="0">
              <a:solidFill>
                <a:srgbClr val="2C67FC"/>
              </a:solidFill>
              <a:latin typeface="Arial" pitchFamily="34" charset="0"/>
            </a:endParaRPr>
          </a:p>
        </p:txBody>
      </p:sp>
      <p:sp>
        <p:nvSpPr>
          <p:cNvPr id="3" name="Slide Number Placeholder 2"/>
          <p:cNvSpPr>
            <a:spLocks noGrp="1"/>
          </p:cNvSpPr>
          <p:nvPr>
            <p:ph type="sldNum" sz="quarter" idx="12"/>
          </p:nvPr>
        </p:nvSpPr>
        <p:spPr/>
        <p:txBody>
          <a:bodyPr/>
          <a:lstStyle/>
          <a:p>
            <a:fld id="{A1A6BA4E-CDAE-4DEF-A7CA-99055C502B84}" type="slidenum">
              <a:rPr lang="en-US" smtClean="0"/>
              <a:pPr/>
              <a:t>184</a:t>
            </a:fld>
            <a:endParaRPr lang="en-US"/>
          </a:p>
        </p:txBody>
      </p:sp>
    </p:spTree>
    <p:extLst>
      <p:ext uri="{BB962C8B-B14F-4D97-AF65-F5344CB8AC3E}">
        <p14:creationId xmlns:p14="http://schemas.microsoft.com/office/powerpoint/2010/main" val="493845473"/>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371475" y="826815"/>
            <a:ext cx="8229600" cy="801985"/>
          </a:xfrm>
          <a:noFill/>
          <a:ln/>
        </p:spPr>
        <p:txBody>
          <a:bodyPr lIns="92075" tIns="46038" rIns="92075" bIns="46038">
            <a:normAutofit/>
          </a:bodyPr>
          <a:lstStyle/>
          <a:p>
            <a:r>
              <a:rPr lang="en-US" sz="4000" b="1" dirty="0"/>
              <a:t>Example ARM-based System</a:t>
            </a:r>
          </a:p>
        </p:txBody>
      </p:sp>
      <p:sp>
        <p:nvSpPr>
          <p:cNvPr id="138244" name="Rectangle 4"/>
          <p:cNvSpPr>
            <a:spLocks noChangeArrowheads="1"/>
          </p:cNvSpPr>
          <p:nvPr/>
        </p:nvSpPr>
        <p:spPr bwMode="gray">
          <a:xfrm>
            <a:off x="3143250" y="1852613"/>
            <a:ext cx="4265613" cy="3370262"/>
          </a:xfrm>
          <a:prstGeom prst="rect">
            <a:avLst/>
          </a:prstGeom>
          <a:solidFill>
            <a:srgbClr val="A5D0E3"/>
          </a:solidFill>
          <a:ln w="28575">
            <a:solidFill>
              <a:schemeClr val="tx1"/>
            </a:solidFill>
            <a:miter lim="800000"/>
            <a:headEnd/>
            <a:tailEnd/>
          </a:ln>
          <a:effectLst/>
        </p:spPr>
        <p:txBody>
          <a:bodyPr wrap="none" anchor="ctr"/>
          <a:lstStyle/>
          <a:p>
            <a:endParaRPr lang="en-IN"/>
          </a:p>
        </p:txBody>
      </p:sp>
      <p:sp>
        <p:nvSpPr>
          <p:cNvPr id="138246" name="Rectangle 6"/>
          <p:cNvSpPr>
            <a:spLocks noChangeArrowheads="1"/>
          </p:cNvSpPr>
          <p:nvPr/>
        </p:nvSpPr>
        <p:spPr bwMode="gray">
          <a:xfrm>
            <a:off x="795338" y="2009775"/>
            <a:ext cx="1919287" cy="688975"/>
          </a:xfrm>
          <a:prstGeom prst="rect">
            <a:avLst/>
          </a:prstGeom>
          <a:solidFill>
            <a:schemeClr val="bg2"/>
          </a:solidFill>
          <a:ln w="25400">
            <a:solidFill>
              <a:srgbClr val="000000"/>
            </a:solidFill>
            <a:miter lim="800000"/>
            <a:headEnd/>
            <a:tailEnd/>
          </a:ln>
          <a:effectLst/>
        </p:spPr>
        <p:txBody>
          <a:bodyPr wrap="none" anchor="ctr"/>
          <a:lstStyle/>
          <a:p>
            <a:endParaRPr lang="en-IN" b="1" dirty="0">
              <a:solidFill>
                <a:srgbClr val="C00000"/>
              </a:solidFill>
            </a:endParaRPr>
          </a:p>
        </p:txBody>
      </p:sp>
      <p:sp>
        <p:nvSpPr>
          <p:cNvPr id="138247" name="Rectangle 7"/>
          <p:cNvSpPr>
            <a:spLocks noChangeArrowheads="1"/>
          </p:cNvSpPr>
          <p:nvPr/>
        </p:nvSpPr>
        <p:spPr bwMode="gray">
          <a:xfrm>
            <a:off x="795338" y="4251325"/>
            <a:ext cx="1919287" cy="830263"/>
          </a:xfrm>
          <a:prstGeom prst="rect">
            <a:avLst/>
          </a:prstGeom>
          <a:solidFill>
            <a:schemeClr val="bg2"/>
          </a:solidFill>
          <a:ln w="25400">
            <a:solidFill>
              <a:srgbClr val="000000"/>
            </a:solidFill>
            <a:miter lim="800000"/>
            <a:headEnd/>
            <a:tailEnd/>
          </a:ln>
          <a:effectLst/>
        </p:spPr>
        <p:txBody>
          <a:bodyPr wrap="none" anchor="ctr"/>
          <a:lstStyle/>
          <a:p>
            <a:endParaRPr lang="en-IN"/>
          </a:p>
        </p:txBody>
      </p:sp>
      <p:sp>
        <p:nvSpPr>
          <p:cNvPr id="138248" name="Line 8"/>
          <p:cNvSpPr>
            <a:spLocks noChangeShapeType="1"/>
          </p:cNvSpPr>
          <p:nvPr/>
        </p:nvSpPr>
        <p:spPr bwMode="gray">
          <a:xfrm flipH="1">
            <a:off x="1987550" y="3251200"/>
            <a:ext cx="11430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49" name="Line 9"/>
          <p:cNvSpPr>
            <a:spLocks noChangeShapeType="1"/>
          </p:cNvSpPr>
          <p:nvPr/>
        </p:nvSpPr>
        <p:spPr bwMode="gray">
          <a:xfrm>
            <a:off x="1989138" y="2705100"/>
            <a:ext cx="0" cy="1541463"/>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50" name="Line 10"/>
          <p:cNvSpPr>
            <a:spLocks noChangeShapeType="1"/>
          </p:cNvSpPr>
          <p:nvPr/>
        </p:nvSpPr>
        <p:spPr bwMode="gray">
          <a:xfrm flipH="1">
            <a:off x="1517650" y="3838575"/>
            <a:ext cx="1611313"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51" name="Line 11"/>
          <p:cNvSpPr>
            <a:spLocks noChangeShapeType="1"/>
          </p:cNvSpPr>
          <p:nvPr/>
        </p:nvSpPr>
        <p:spPr bwMode="gray">
          <a:xfrm flipV="1">
            <a:off x="1519238" y="2705100"/>
            <a:ext cx="0" cy="1541463"/>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52" name="Rectangle 12"/>
          <p:cNvSpPr>
            <a:spLocks noChangeArrowheads="1"/>
          </p:cNvSpPr>
          <p:nvPr/>
        </p:nvSpPr>
        <p:spPr bwMode="gray">
          <a:xfrm>
            <a:off x="823913" y="2176463"/>
            <a:ext cx="1903412" cy="334962"/>
          </a:xfrm>
          <a:prstGeom prst="rect">
            <a:avLst/>
          </a:prstGeom>
          <a:noFill/>
          <a:ln w="9525">
            <a:noFill/>
            <a:miter lim="800000"/>
            <a:headEnd/>
            <a:tailEnd/>
          </a:ln>
          <a:effectLst/>
        </p:spPr>
        <p:txBody>
          <a:bodyPr lIns="114300" tIns="57150" rIns="114300" bIns="57150">
            <a:spAutoFit/>
          </a:bodyPr>
          <a:lstStyle/>
          <a:p>
            <a:pPr algn="ctr" defTabSz="1385888">
              <a:lnSpc>
                <a:spcPct val="90000"/>
              </a:lnSpc>
            </a:pPr>
            <a:r>
              <a:rPr lang="en-US" sz="1600" b="1" dirty="0">
                <a:solidFill>
                  <a:srgbClr val="C00000"/>
                </a:solidFill>
                <a:latin typeface="Arial" pitchFamily="34" charset="0"/>
              </a:rPr>
              <a:t>16 bit RAM</a:t>
            </a:r>
          </a:p>
        </p:txBody>
      </p:sp>
      <p:sp>
        <p:nvSpPr>
          <p:cNvPr id="138253" name="Rectangle 13"/>
          <p:cNvSpPr>
            <a:spLocks noChangeArrowheads="1"/>
          </p:cNvSpPr>
          <p:nvPr/>
        </p:nvSpPr>
        <p:spPr bwMode="gray">
          <a:xfrm>
            <a:off x="762000" y="4495800"/>
            <a:ext cx="1944688" cy="334963"/>
          </a:xfrm>
          <a:prstGeom prst="rect">
            <a:avLst/>
          </a:prstGeom>
          <a:noFill/>
          <a:ln w="9525">
            <a:noFill/>
            <a:miter lim="800000"/>
            <a:headEnd/>
            <a:tailEnd/>
          </a:ln>
          <a:effectLst/>
        </p:spPr>
        <p:txBody>
          <a:bodyPr lIns="114300" tIns="57150" rIns="114300" bIns="57150">
            <a:spAutoFit/>
          </a:bodyPr>
          <a:lstStyle/>
          <a:p>
            <a:pPr algn="ctr" defTabSz="1385888">
              <a:lnSpc>
                <a:spcPct val="90000"/>
              </a:lnSpc>
            </a:pPr>
            <a:r>
              <a:rPr lang="en-US" sz="1600" b="1" dirty="0">
                <a:solidFill>
                  <a:srgbClr val="C00000"/>
                </a:solidFill>
                <a:latin typeface="Arial" pitchFamily="34" charset="0"/>
              </a:rPr>
              <a:t>8 bit ROM</a:t>
            </a:r>
          </a:p>
        </p:txBody>
      </p:sp>
      <p:sp>
        <p:nvSpPr>
          <p:cNvPr id="138255" name="Rectangle 15"/>
          <p:cNvSpPr>
            <a:spLocks noChangeArrowheads="1"/>
          </p:cNvSpPr>
          <p:nvPr/>
        </p:nvSpPr>
        <p:spPr bwMode="gray">
          <a:xfrm>
            <a:off x="3336925" y="2003425"/>
            <a:ext cx="1914525" cy="663575"/>
          </a:xfrm>
          <a:prstGeom prst="rect">
            <a:avLst/>
          </a:prstGeom>
          <a:solidFill>
            <a:schemeClr val="bg2"/>
          </a:solidFill>
          <a:ln w="12700">
            <a:solidFill>
              <a:srgbClr val="000000"/>
            </a:solidFill>
            <a:miter lim="800000"/>
            <a:headEnd/>
            <a:tailEnd/>
          </a:ln>
          <a:effectLst/>
        </p:spPr>
        <p:txBody>
          <a:bodyPr wrap="none" anchor="ctr"/>
          <a:lstStyle/>
          <a:p>
            <a:pPr algn="ctr"/>
            <a:r>
              <a:rPr lang="en-US" sz="1600" b="1">
                <a:solidFill>
                  <a:srgbClr val="C00000"/>
                </a:solidFill>
                <a:latin typeface="Arial" pitchFamily="34" charset="0"/>
              </a:rPr>
              <a:t>32 bit RAM</a:t>
            </a:r>
          </a:p>
        </p:txBody>
      </p:sp>
      <p:grpSp>
        <p:nvGrpSpPr>
          <p:cNvPr id="2" name="Group 18"/>
          <p:cNvGrpSpPr>
            <a:grpSpLocks/>
          </p:cNvGrpSpPr>
          <p:nvPr/>
        </p:nvGrpSpPr>
        <p:grpSpPr bwMode="auto">
          <a:xfrm>
            <a:off x="3352800" y="3810000"/>
            <a:ext cx="1828800" cy="1263650"/>
            <a:chOff x="2102" y="2367"/>
            <a:chExt cx="1152" cy="796"/>
          </a:xfrm>
        </p:grpSpPr>
        <p:sp>
          <p:nvSpPr>
            <p:cNvPr id="138259" name="Rectangle 19"/>
            <p:cNvSpPr>
              <a:spLocks noChangeArrowheads="1"/>
            </p:cNvSpPr>
            <p:nvPr/>
          </p:nvSpPr>
          <p:spPr bwMode="gray">
            <a:xfrm>
              <a:off x="2102" y="2367"/>
              <a:ext cx="1148" cy="796"/>
            </a:xfrm>
            <a:prstGeom prst="rect">
              <a:avLst/>
            </a:prstGeom>
            <a:solidFill>
              <a:schemeClr val="tx2"/>
            </a:solidFill>
            <a:ln w="12700">
              <a:solidFill>
                <a:srgbClr val="000000"/>
              </a:solidFill>
              <a:miter lim="800000"/>
              <a:headEnd/>
              <a:tailEnd/>
            </a:ln>
            <a:effectLst/>
          </p:spPr>
          <p:txBody>
            <a:bodyPr wrap="none" anchor="ctr"/>
            <a:lstStyle/>
            <a:p>
              <a:endParaRPr lang="en-IN"/>
            </a:p>
          </p:txBody>
        </p:sp>
        <p:sp>
          <p:nvSpPr>
            <p:cNvPr id="138260" name="Rectangle 20"/>
            <p:cNvSpPr>
              <a:spLocks noChangeArrowheads="1"/>
            </p:cNvSpPr>
            <p:nvPr/>
          </p:nvSpPr>
          <p:spPr bwMode="gray">
            <a:xfrm>
              <a:off x="2121" y="2575"/>
              <a:ext cx="1133" cy="350"/>
            </a:xfrm>
            <a:prstGeom prst="rect">
              <a:avLst/>
            </a:prstGeom>
            <a:solidFill>
              <a:schemeClr val="tx2"/>
            </a:solidFill>
            <a:ln w="9525">
              <a:noFill/>
              <a:miter lim="800000"/>
              <a:headEnd/>
              <a:tailEnd/>
            </a:ln>
            <a:effectLst/>
          </p:spPr>
          <p:txBody>
            <a:bodyPr lIns="114300" tIns="57150" rIns="114300" bIns="57150">
              <a:spAutoFit/>
            </a:bodyPr>
            <a:lstStyle/>
            <a:p>
              <a:pPr algn="ctr" defTabSz="1385888">
                <a:lnSpc>
                  <a:spcPct val="90000"/>
                </a:lnSpc>
              </a:pPr>
              <a:r>
                <a:rPr lang="en-US" sz="1600">
                  <a:solidFill>
                    <a:schemeClr val="bg1"/>
                  </a:solidFill>
                  <a:latin typeface="Arial" pitchFamily="34" charset="0"/>
                </a:rPr>
                <a:t>ARM</a:t>
              </a:r>
            </a:p>
            <a:p>
              <a:pPr algn="ctr" defTabSz="1385888">
                <a:lnSpc>
                  <a:spcPct val="90000"/>
                </a:lnSpc>
              </a:pPr>
              <a:r>
                <a:rPr lang="en-US" sz="1600">
                  <a:solidFill>
                    <a:schemeClr val="bg1"/>
                  </a:solidFill>
                  <a:latin typeface="Arial" pitchFamily="34" charset="0"/>
                </a:rPr>
                <a:t>Core</a:t>
              </a:r>
            </a:p>
          </p:txBody>
        </p:sp>
      </p:grpSp>
      <p:sp>
        <p:nvSpPr>
          <p:cNvPr id="138261" name="Line 21"/>
          <p:cNvSpPr>
            <a:spLocks noChangeShapeType="1"/>
          </p:cNvSpPr>
          <p:nvPr/>
        </p:nvSpPr>
        <p:spPr bwMode="gray">
          <a:xfrm>
            <a:off x="7413625" y="3251200"/>
            <a:ext cx="922338" cy="0"/>
          </a:xfrm>
          <a:prstGeom prst="line">
            <a:avLst/>
          </a:prstGeom>
          <a:noFill/>
          <a:ln w="38100">
            <a:solidFill>
              <a:schemeClr val="tx1"/>
            </a:solidFill>
            <a:round/>
            <a:headEnd type="none" w="sm" len="sm"/>
            <a:tailEnd type="stealth" w="med" len="med"/>
          </a:ln>
          <a:effectLst/>
        </p:spPr>
        <p:txBody>
          <a:bodyPr wrap="none" anchor="ctr"/>
          <a:lstStyle/>
          <a:p>
            <a:endParaRPr lang="en-IN"/>
          </a:p>
        </p:txBody>
      </p:sp>
      <p:sp>
        <p:nvSpPr>
          <p:cNvPr id="138262" name="Line 22"/>
          <p:cNvSpPr>
            <a:spLocks noChangeShapeType="1"/>
          </p:cNvSpPr>
          <p:nvPr/>
        </p:nvSpPr>
        <p:spPr bwMode="gray">
          <a:xfrm flipH="1">
            <a:off x="7413625" y="3838575"/>
            <a:ext cx="922338" cy="0"/>
          </a:xfrm>
          <a:prstGeom prst="line">
            <a:avLst/>
          </a:prstGeom>
          <a:noFill/>
          <a:ln w="38100">
            <a:solidFill>
              <a:schemeClr val="tx1"/>
            </a:solidFill>
            <a:round/>
            <a:headEnd type="none" w="sm" len="sm"/>
            <a:tailEnd type="stealth" w="med" len="med"/>
          </a:ln>
          <a:effectLst/>
        </p:spPr>
        <p:txBody>
          <a:bodyPr wrap="none" anchor="ctr"/>
          <a:lstStyle/>
          <a:p>
            <a:endParaRPr lang="en-IN"/>
          </a:p>
        </p:txBody>
      </p:sp>
      <p:sp>
        <p:nvSpPr>
          <p:cNvPr id="138263" name="Rectangle 23"/>
          <p:cNvSpPr>
            <a:spLocks noChangeArrowheads="1"/>
          </p:cNvSpPr>
          <p:nvPr/>
        </p:nvSpPr>
        <p:spPr bwMode="auto">
          <a:xfrm>
            <a:off x="8277225" y="3336925"/>
            <a:ext cx="647700" cy="334963"/>
          </a:xfrm>
          <a:prstGeom prst="rect">
            <a:avLst/>
          </a:prstGeom>
          <a:noFill/>
          <a:ln w="9525">
            <a:noFill/>
            <a:miter lim="800000"/>
            <a:headEnd/>
            <a:tailEnd/>
          </a:ln>
          <a:effectLst/>
        </p:spPr>
        <p:txBody>
          <a:bodyPr lIns="114300" tIns="57150" rIns="114300" bIns="57150">
            <a:spAutoFit/>
          </a:bodyPr>
          <a:lstStyle/>
          <a:p>
            <a:pPr algn="ctr" defTabSz="1385888">
              <a:lnSpc>
                <a:spcPct val="90000"/>
              </a:lnSpc>
            </a:pPr>
            <a:r>
              <a:rPr lang="en-US" sz="1600">
                <a:solidFill>
                  <a:srgbClr val="000000"/>
                </a:solidFill>
                <a:latin typeface="Arial" pitchFamily="34" charset="0"/>
              </a:rPr>
              <a:t>I/O</a:t>
            </a:r>
          </a:p>
        </p:txBody>
      </p:sp>
      <p:sp>
        <p:nvSpPr>
          <p:cNvPr id="138265" name="Line 25"/>
          <p:cNvSpPr>
            <a:spLocks noChangeShapeType="1"/>
          </p:cNvSpPr>
          <p:nvPr/>
        </p:nvSpPr>
        <p:spPr bwMode="gray">
          <a:xfrm flipH="1">
            <a:off x="4572000" y="2971800"/>
            <a:ext cx="981075"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66" name="Line 26"/>
          <p:cNvSpPr>
            <a:spLocks noChangeShapeType="1"/>
          </p:cNvSpPr>
          <p:nvPr/>
        </p:nvSpPr>
        <p:spPr bwMode="gray">
          <a:xfrm flipH="1">
            <a:off x="4572000" y="30480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67" name="Line 27"/>
          <p:cNvSpPr>
            <a:spLocks noChangeShapeType="1"/>
          </p:cNvSpPr>
          <p:nvPr/>
        </p:nvSpPr>
        <p:spPr bwMode="gray">
          <a:xfrm flipH="1">
            <a:off x="4572000" y="31242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68" name="Line 28"/>
          <p:cNvSpPr>
            <a:spLocks noChangeShapeType="1"/>
          </p:cNvSpPr>
          <p:nvPr/>
        </p:nvSpPr>
        <p:spPr bwMode="gray">
          <a:xfrm flipH="1">
            <a:off x="4572000" y="32004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69" name="Line 29"/>
          <p:cNvSpPr>
            <a:spLocks noChangeShapeType="1"/>
          </p:cNvSpPr>
          <p:nvPr/>
        </p:nvSpPr>
        <p:spPr bwMode="gray">
          <a:xfrm flipH="1">
            <a:off x="4572000" y="28956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70" name="Line 30"/>
          <p:cNvSpPr>
            <a:spLocks noChangeShapeType="1"/>
          </p:cNvSpPr>
          <p:nvPr/>
        </p:nvSpPr>
        <p:spPr bwMode="gray">
          <a:xfrm flipH="1">
            <a:off x="4572000" y="32766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45" name="Rectangle 5"/>
          <p:cNvSpPr>
            <a:spLocks noChangeArrowheads="1"/>
          </p:cNvSpPr>
          <p:nvPr/>
        </p:nvSpPr>
        <p:spPr bwMode="gray">
          <a:xfrm>
            <a:off x="5486400" y="1981200"/>
            <a:ext cx="1741488" cy="3084513"/>
          </a:xfrm>
          <a:prstGeom prst="rect">
            <a:avLst/>
          </a:prstGeom>
          <a:solidFill>
            <a:srgbClr val="C0C0C0"/>
          </a:solidFill>
          <a:ln w="12700">
            <a:solidFill>
              <a:srgbClr val="000000"/>
            </a:solidFill>
            <a:miter lim="800000"/>
            <a:headEnd/>
            <a:tailEnd/>
          </a:ln>
          <a:effectLst/>
        </p:spPr>
        <p:txBody>
          <a:bodyPr wrap="none" anchor="ctr"/>
          <a:lstStyle/>
          <a:p>
            <a:pPr algn="ctr"/>
            <a:r>
              <a:rPr lang="en-US" sz="1600">
                <a:latin typeface="Arial" pitchFamily="34" charset="0"/>
              </a:rPr>
              <a:t>Peripherals</a:t>
            </a:r>
            <a:endParaRPr lang="en-US" sz="1600" b="0">
              <a:latin typeface="Arial" pitchFamily="34" charset="0"/>
            </a:endParaRPr>
          </a:p>
        </p:txBody>
      </p:sp>
      <p:sp>
        <p:nvSpPr>
          <p:cNvPr id="138271" name="Line 31"/>
          <p:cNvSpPr>
            <a:spLocks noChangeShapeType="1"/>
          </p:cNvSpPr>
          <p:nvPr/>
        </p:nvSpPr>
        <p:spPr bwMode="gray">
          <a:xfrm flipH="1">
            <a:off x="4572000" y="33528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72" name="Line 32"/>
          <p:cNvSpPr>
            <a:spLocks noChangeShapeType="1"/>
          </p:cNvSpPr>
          <p:nvPr/>
        </p:nvSpPr>
        <p:spPr bwMode="gray">
          <a:xfrm flipH="1">
            <a:off x="4572000" y="3429000"/>
            <a:ext cx="914400" cy="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73" name="Line 33"/>
          <p:cNvSpPr>
            <a:spLocks noChangeShapeType="1"/>
          </p:cNvSpPr>
          <p:nvPr/>
        </p:nvSpPr>
        <p:spPr bwMode="gray">
          <a:xfrm flipH="1" flipV="1">
            <a:off x="3733800" y="3429000"/>
            <a:ext cx="0" cy="38100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74" name="Line 34"/>
          <p:cNvSpPr>
            <a:spLocks noChangeShapeType="1"/>
          </p:cNvSpPr>
          <p:nvPr/>
        </p:nvSpPr>
        <p:spPr bwMode="gray">
          <a:xfrm flipH="1" flipV="1">
            <a:off x="4343400" y="3429000"/>
            <a:ext cx="0" cy="381000"/>
          </a:xfrm>
          <a:prstGeom prst="line">
            <a:avLst/>
          </a:prstGeom>
          <a:noFill/>
          <a:ln w="25400">
            <a:solidFill>
              <a:srgbClr val="000000"/>
            </a:solidFill>
            <a:round/>
            <a:headEnd type="none" w="sm" len="sm"/>
            <a:tailEnd type="none" w="sm" len="sm"/>
          </a:ln>
          <a:effectLst/>
        </p:spPr>
        <p:txBody>
          <a:bodyPr wrap="none" anchor="ctr"/>
          <a:lstStyle/>
          <a:p>
            <a:endParaRPr lang="en-IN"/>
          </a:p>
        </p:txBody>
      </p:sp>
      <p:sp>
        <p:nvSpPr>
          <p:cNvPr id="138264" name="Rectangle 24"/>
          <p:cNvSpPr>
            <a:spLocks noChangeArrowheads="1"/>
          </p:cNvSpPr>
          <p:nvPr/>
        </p:nvSpPr>
        <p:spPr bwMode="gray">
          <a:xfrm>
            <a:off x="3505200" y="2819400"/>
            <a:ext cx="1066800" cy="663575"/>
          </a:xfrm>
          <a:prstGeom prst="rect">
            <a:avLst/>
          </a:prstGeom>
          <a:solidFill>
            <a:schemeClr val="folHlink"/>
          </a:solidFill>
          <a:ln w="12700">
            <a:solidFill>
              <a:srgbClr val="000000"/>
            </a:solidFill>
            <a:miter lim="800000"/>
            <a:headEnd/>
            <a:tailEnd/>
          </a:ln>
          <a:effectLst/>
        </p:spPr>
        <p:txBody>
          <a:bodyPr wrap="none" anchor="ctr"/>
          <a:lstStyle/>
          <a:p>
            <a:pPr algn="ctr"/>
            <a:r>
              <a:rPr lang="en-US" sz="1600">
                <a:solidFill>
                  <a:schemeClr val="bg1"/>
                </a:solidFill>
                <a:latin typeface="Arial" pitchFamily="34" charset="0"/>
              </a:rPr>
              <a:t>Interrupt</a:t>
            </a:r>
          </a:p>
          <a:p>
            <a:pPr algn="ctr"/>
            <a:r>
              <a:rPr lang="en-US" sz="1600">
                <a:solidFill>
                  <a:schemeClr val="bg1"/>
                </a:solidFill>
                <a:latin typeface="Arial" pitchFamily="34" charset="0"/>
              </a:rPr>
              <a:t>Controller</a:t>
            </a:r>
            <a:endParaRPr lang="en-US" sz="1600" b="0">
              <a:solidFill>
                <a:schemeClr val="bg1"/>
              </a:solidFill>
              <a:latin typeface="Arial" pitchFamily="34" charset="0"/>
            </a:endParaRPr>
          </a:p>
        </p:txBody>
      </p:sp>
      <p:sp>
        <p:nvSpPr>
          <p:cNvPr id="138275" name="Rectangle 35"/>
          <p:cNvSpPr>
            <a:spLocks noChangeArrowheads="1"/>
          </p:cNvSpPr>
          <p:nvPr/>
        </p:nvSpPr>
        <p:spPr bwMode="gray">
          <a:xfrm>
            <a:off x="4343400" y="3505200"/>
            <a:ext cx="533400" cy="242888"/>
          </a:xfrm>
          <a:prstGeom prst="rect">
            <a:avLst/>
          </a:prstGeom>
          <a:noFill/>
          <a:ln w="9525">
            <a:noFill/>
            <a:miter lim="800000"/>
            <a:headEnd/>
            <a:tailEnd/>
          </a:ln>
          <a:effectLst/>
        </p:spPr>
        <p:txBody>
          <a:bodyPr lIns="76200" tIns="30162" rIns="76200" bIns="30162">
            <a:spAutoFit/>
          </a:bodyPr>
          <a:lstStyle/>
          <a:p>
            <a:pPr defTabSz="1316038"/>
            <a:r>
              <a:rPr lang="en-US" sz="1200">
                <a:latin typeface="Arial" pitchFamily="34" charset="0"/>
              </a:rPr>
              <a:t>nFIQ</a:t>
            </a:r>
          </a:p>
        </p:txBody>
      </p:sp>
      <p:sp>
        <p:nvSpPr>
          <p:cNvPr id="138277" name="Rectangle 37"/>
          <p:cNvSpPr>
            <a:spLocks noChangeArrowheads="1"/>
          </p:cNvSpPr>
          <p:nvPr/>
        </p:nvSpPr>
        <p:spPr bwMode="gray">
          <a:xfrm>
            <a:off x="3733800" y="3505200"/>
            <a:ext cx="533400" cy="242888"/>
          </a:xfrm>
          <a:prstGeom prst="rect">
            <a:avLst/>
          </a:prstGeom>
          <a:noFill/>
          <a:ln w="9525">
            <a:noFill/>
            <a:miter lim="800000"/>
            <a:headEnd/>
            <a:tailEnd/>
          </a:ln>
          <a:effectLst/>
        </p:spPr>
        <p:txBody>
          <a:bodyPr lIns="76200" tIns="30162" rIns="76200" bIns="30162">
            <a:spAutoFit/>
          </a:bodyPr>
          <a:lstStyle/>
          <a:p>
            <a:pPr defTabSz="1316038"/>
            <a:r>
              <a:rPr lang="en-US" sz="1200">
                <a:latin typeface="Arial" pitchFamily="34" charset="0"/>
              </a:rPr>
              <a:t>nIRQ</a:t>
            </a:r>
          </a:p>
        </p:txBody>
      </p:sp>
      <p:sp>
        <p:nvSpPr>
          <p:cNvPr id="3" name="Slide Number Placeholder 2"/>
          <p:cNvSpPr>
            <a:spLocks noGrp="1"/>
          </p:cNvSpPr>
          <p:nvPr>
            <p:ph type="sldNum" sz="quarter" idx="12"/>
          </p:nvPr>
        </p:nvSpPr>
        <p:spPr/>
        <p:txBody>
          <a:bodyPr/>
          <a:lstStyle/>
          <a:p>
            <a:fld id="{A1A6BA4E-CDAE-4DEF-A7CA-99055C502B84}" type="slidenum">
              <a:rPr lang="en-US" smtClean="0"/>
              <a:pPr/>
              <a:t>185</a:t>
            </a:fld>
            <a:endParaRPr lang="en-US"/>
          </a:p>
        </p:txBody>
      </p:sp>
    </p:spTree>
    <p:extLst>
      <p:ext uri="{BB962C8B-B14F-4D97-AF65-F5344CB8AC3E}">
        <p14:creationId xmlns:p14="http://schemas.microsoft.com/office/powerpoint/2010/main" val="388119033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ChangeArrowheads="1"/>
          </p:cNvSpPr>
          <p:nvPr/>
        </p:nvSpPr>
        <p:spPr bwMode="auto">
          <a:xfrm>
            <a:off x="0" y="1071546"/>
            <a:ext cx="8915400" cy="1815882"/>
          </a:xfrm>
          <a:prstGeom prst="rect">
            <a:avLst/>
          </a:prstGeom>
          <a:solidFill>
            <a:schemeClr val="bg1"/>
          </a:solidFill>
          <a:ln w="9525">
            <a:noFill/>
            <a:miter lim="800000"/>
            <a:headEnd/>
            <a:tailEnd/>
          </a:ln>
          <a:effectLst/>
        </p:spPr>
        <p:txBody>
          <a:bodyPr wrap="square">
            <a:spAutoFit/>
          </a:bodyPr>
          <a:lstStyle/>
          <a:p>
            <a:pPr algn="just" eaLnBrk="0" hangingPunct="0"/>
            <a:r>
              <a:rPr lang="en-US" sz="2800" b="1" dirty="0"/>
              <a:t>Registers</a:t>
            </a:r>
            <a:r>
              <a:rPr lang="en-US" sz="2800" dirty="0"/>
              <a:t> </a:t>
            </a:r>
            <a:endParaRPr lang="en-US" sz="2800" dirty="0" smtClean="0"/>
          </a:p>
          <a:p>
            <a:pPr algn="just" eaLnBrk="0" hangingPunct="0"/>
            <a:r>
              <a:rPr lang="en-US" sz="2800" dirty="0" smtClean="0"/>
              <a:t>Registers are </a:t>
            </a:r>
            <a:r>
              <a:rPr lang="en-US" sz="2800" dirty="0"/>
              <a:t>fast stand-alone storage locations that hold data temporarily. Multiple registers are needed to facilitate the operation of the CPU. Some of these registers are </a:t>
            </a:r>
          </a:p>
        </p:txBody>
      </p:sp>
      <p:sp>
        <p:nvSpPr>
          <p:cNvPr id="115716" name="Rectangle 4"/>
          <p:cNvSpPr>
            <a:spLocks noChangeArrowheads="1"/>
          </p:cNvSpPr>
          <p:nvPr/>
        </p:nvSpPr>
        <p:spPr bwMode="auto">
          <a:xfrm>
            <a:off x="0" y="2786058"/>
            <a:ext cx="8991600" cy="3970318"/>
          </a:xfrm>
          <a:prstGeom prst="rect">
            <a:avLst/>
          </a:prstGeom>
          <a:solidFill>
            <a:srgbClr val="CCFF99"/>
          </a:solidFill>
          <a:ln w="9525">
            <a:noFill/>
            <a:miter lim="800000"/>
            <a:headEnd/>
            <a:tailEnd/>
          </a:ln>
          <a:effectLst/>
        </p:spPr>
        <p:txBody>
          <a:bodyPr wrap="square">
            <a:spAutoFit/>
          </a:bodyPr>
          <a:lstStyle/>
          <a:p>
            <a:pPr algn="just" eaLnBrk="0" hangingPunct="0">
              <a:spcAft>
                <a:spcPct val="50000"/>
              </a:spcAft>
              <a:buFont typeface="Wingdings" pitchFamily="2" charset="2"/>
              <a:buChar char="q"/>
            </a:pPr>
            <a:r>
              <a:rPr lang="en-US" sz="2400" b="1" dirty="0">
                <a:solidFill>
                  <a:srgbClr val="660066"/>
                </a:solidFill>
              </a:rPr>
              <a:t> Two registers-MAR (Memory Address Register) and MDR (Memory Data Register) : To handle the data transfer between main memory and processor. MAR-Holds addresses, MDR-Holds  data</a:t>
            </a:r>
          </a:p>
          <a:p>
            <a:pPr algn="just" eaLnBrk="0" hangingPunct="0">
              <a:spcAft>
                <a:spcPct val="50000"/>
              </a:spcAft>
              <a:buFont typeface="Wingdings" pitchFamily="2" charset="2"/>
              <a:buChar char="q"/>
            </a:pPr>
            <a:r>
              <a:rPr lang="en-US" sz="2400" b="1" dirty="0">
                <a:solidFill>
                  <a:srgbClr val="660066"/>
                </a:solidFill>
              </a:rPr>
              <a:t> Instruction register (IR) : Hold the Instructions that is currently being executed</a:t>
            </a:r>
          </a:p>
          <a:p>
            <a:pPr algn="just" eaLnBrk="0" hangingPunct="0">
              <a:spcAft>
                <a:spcPct val="50000"/>
              </a:spcAft>
              <a:buFont typeface="Wingdings" pitchFamily="2" charset="2"/>
              <a:buChar char="q"/>
            </a:pPr>
            <a:r>
              <a:rPr lang="en-US" sz="2400" b="1" dirty="0">
                <a:solidFill>
                  <a:srgbClr val="660066"/>
                </a:solidFill>
              </a:rPr>
              <a:t> Program </a:t>
            </a:r>
            <a:r>
              <a:rPr lang="en-US" sz="2400" b="1" dirty="0" smtClean="0">
                <a:solidFill>
                  <a:srgbClr val="660066"/>
                </a:solidFill>
              </a:rPr>
              <a:t>counter (PC) : </a:t>
            </a:r>
            <a:r>
              <a:rPr lang="en-US" sz="2400" b="1" dirty="0">
                <a:solidFill>
                  <a:srgbClr val="660066"/>
                </a:solidFill>
              </a:rPr>
              <a:t>Points to the next instructions that is to be fetched from </a:t>
            </a:r>
            <a:r>
              <a:rPr lang="en-US" sz="2400" b="1" dirty="0" smtClean="0">
                <a:solidFill>
                  <a:srgbClr val="660066"/>
                </a:solidFill>
              </a:rPr>
              <a:t>memory</a:t>
            </a:r>
          </a:p>
          <a:p>
            <a:pPr algn="just" eaLnBrk="0" hangingPunct="0">
              <a:spcAft>
                <a:spcPct val="50000"/>
              </a:spcAft>
              <a:buFont typeface="Wingdings" pitchFamily="2" charset="2"/>
              <a:buChar char="q"/>
            </a:pPr>
            <a:r>
              <a:rPr lang="en-GB" sz="2400" b="1" dirty="0">
                <a:solidFill>
                  <a:schemeClr val="accent1">
                    <a:lumMod val="50000"/>
                  </a:schemeClr>
                </a:solidFill>
              </a:rPr>
              <a:t>General-purpose Registers: are used for holding data, intermediate results of operations. They are also known as scratch-pad registers.</a:t>
            </a:r>
            <a:endParaRPr lang="en-US" sz="2400" b="1" dirty="0">
              <a:solidFill>
                <a:schemeClr val="accent1">
                  <a:lumMod val="50000"/>
                </a:schemeClr>
              </a:solidFill>
            </a:endParaRPr>
          </a:p>
        </p:txBody>
      </p:sp>
      <p:sp>
        <p:nvSpPr>
          <p:cNvPr id="2" name="Slide Number Placeholder 1"/>
          <p:cNvSpPr>
            <a:spLocks noGrp="1"/>
          </p:cNvSpPr>
          <p:nvPr>
            <p:ph type="sldNum" sz="quarter" idx="12"/>
          </p:nvPr>
        </p:nvSpPr>
        <p:spPr/>
        <p:txBody>
          <a:bodyPr/>
          <a:lstStyle/>
          <a:p>
            <a:fld id="{A1A6BA4E-CDAE-4DEF-A7CA-99055C502B84}" type="slidenum">
              <a:rPr lang="en-US" smtClean="0"/>
              <a:pPr/>
              <a:t>19</a:t>
            </a:fld>
            <a:endParaRPr lang="en-US"/>
          </a:p>
        </p:txBody>
      </p:sp>
    </p:spTree>
    <p:extLst>
      <p:ext uri="{BB962C8B-B14F-4D97-AF65-F5344CB8AC3E}">
        <p14:creationId xmlns:p14="http://schemas.microsoft.com/office/powerpoint/2010/main" val="292744807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15416"/>
            <a:ext cx="8229600" cy="1143000"/>
          </a:xfrm>
        </p:spPr>
        <p:txBody>
          <a:bodyPr>
            <a:normAutofit fontScale="90000"/>
          </a:bodyPr>
          <a:lstStyle/>
          <a:p>
            <a:r>
              <a:rPr lang="en-IN" dirty="0" smtClean="0"/>
              <a:t/>
            </a:r>
            <a:br>
              <a:rPr lang="en-IN" dirty="0" smtClean="0"/>
            </a:br>
            <a:r>
              <a:rPr lang="en-IN" dirty="0" smtClean="0"/>
              <a:t/>
            </a:r>
            <a:br>
              <a:rPr lang="en-IN" dirty="0" smtClean="0"/>
            </a:br>
            <a:r>
              <a:rPr lang="en-IN" dirty="0" smtClean="0"/>
              <a:t/>
            </a:r>
            <a:br>
              <a:rPr lang="en-IN" dirty="0" smtClean="0"/>
            </a:br>
            <a:r>
              <a:rPr lang="en-IN" dirty="0" smtClean="0"/>
              <a:t>Topics Covered</a:t>
            </a:r>
            <a:endParaRPr lang="en-IN" dirty="0"/>
          </a:p>
        </p:txBody>
      </p:sp>
      <p:sp>
        <p:nvSpPr>
          <p:cNvPr id="4" name="Content Placeholder 3"/>
          <p:cNvSpPr>
            <a:spLocks noGrp="1"/>
          </p:cNvSpPr>
          <p:nvPr>
            <p:ph idx="1"/>
          </p:nvPr>
        </p:nvSpPr>
        <p:spPr>
          <a:xfrm>
            <a:off x="251520" y="980728"/>
            <a:ext cx="8435280" cy="5544617"/>
          </a:xfrm>
        </p:spPr>
        <p:txBody>
          <a:bodyPr>
            <a:normAutofit fontScale="62500" lnSpcReduction="20000"/>
          </a:bodyPr>
          <a:lstStyle/>
          <a:p>
            <a:endParaRPr lang="en-IN" dirty="0" smtClean="0"/>
          </a:p>
          <a:p>
            <a:endParaRPr lang="en-IN" dirty="0" smtClean="0"/>
          </a:p>
          <a:p>
            <a:r>
              <a:rPr lang="en-IN" dirty="0" smtClean="0"/>
              <a:t>Functional Units of a computer</a:t>
            </a:r>
          </a:p>
          <a:p>
            <a:r>
              <a:rPr lang="en-IN" dirty="0" smtClean="0"/>
              <a:t>Operational Concepts</a:t>
            </a:r>
          </a:p>
          <a:p>
            <a:r>
              <a:rPr lang="en-IN" dirty="0" smtClean="0"/>
              <a:t>Bus Structures</a:t>
            </a:r>
          </a:p>
          <a:p>
            <a:r>
              <a:rPr lang="en-IN" dirty="0" smtClean="0"/>
              <a:t>Memory Location and Addresses</a:t>
            </a:r>
          </a:p>
          <a:p>
            <a:r>
              <a:rPr lang="en-IN" dirty="0" smtClean="0"/>
              <a:t>Memory Operations</a:t>
            </a:r>
          </a:p>
          <a:p>
            <a:r>
              <a:rPr lang="en-IN" dirty="0" smtClean="0"/>
              <a:t>Instructions and Instruction Sequencing</a:t>
            </a:r>
          </a:p>
          <a:p>
            <a:r>
              <a:rPr lang="en-IN" dirty="0" smtClean="0"/>
              <a:t>Addressing modes</a:t>
            </a:r>
          </a:p>
          <a:p>
            <a:r>
              <a:rPr lang="en-IN" dirty="0" smtClean="0"/>
              <a:t>Problem Solving</a:t>
            </a:r>
          </a:p>
          <a:p>
            <a:r>
              <a:rPr lang="en-IN" dirty="0" smtClean="0"/>
              <a:t>Introduction to Microprocessor</a:t>
            </a:r>
          </a:p>
          <a:p>
            <a:r>
              <a:rPr lang="en-IN" dirty="0" smtClean="0"/>
              <a:t>Introduction to Assembly Language</a:t>
            </a:r>
          </a:p>
          <a:p>
            <a:r>
              <a:rPr lang="en-IN" dirty="0" smtClean="0"/>
              <a:t>Writing of Assembly Language Programming</a:t>
            </a:r>
          </a:p>
          <a:p>
            <a:r>
              <a:rPr lang="en-IN" dirty="0" smtClean="0"/>
              <a:t>ARM Processor: The Thumb instruction set</a:t>
            </a:r>
          </a:p>
          <a:p>
            <a:r>
              <a:rPr lang="en-IN" dirty="0" smtClean="0"/>
              <a:t>Processor and CPU CORES </a:t>
            </a:r>
          </a:p>
          <a:p>
            <a:r>
              <a:rPr lang="en-IN" dirty="0" smtClean="0"/>
              <a:t>Instruction Encoding Format</a:t>
            </a:r>
          </a:p>
          <a:p>
            <a:r>
              <a:rPr lang="en-IN" dirty="0" smtClean="0"/>
              <a:t>Memory load and store instruction in ARM</a:t>
            </a:r>
          </a:p>
          <a:p>
            <a:r>
              <a:rPr lang="en-IN" dirty="0" smtClean="0"/>
              <a:t>Basics of IO Operations</a:t>
            </a:r>
          </a:p>
          <a:p>
            <a:pPr marL="0" indent="0">
              <a:buNone/>
            </a:pPr>
            <a:endParaRPr lang="en-IN"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2</a:t>
            </a:fld>
            <a:endParaRPr lang="en-US"/>
          </a:p>
        </p:txBody>
      </p:sp>
    </p:spTree>
    <p:extLst>
      <p:ext uri="{BB962C8B-B14F-4D97-AF65-F5344CB8AC3E}">
        <p14:creationId xmlns:p14="http://schemas.microsoft.com/office/powerpoint/2010/main" val="23994276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7968316"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20</a:t>
            </a:fld>
            <a:endParaRPr lang="en-US"/>
          </a:p>
        </p:txBody>
      </p:sp>
    </p:spTree>
    <p:extLst>
      <p:ext uri="{BB962C8B-B14F-4D97-AF65-F5344CB8AC3E}">
        <p14:creationId xmlns:p14="http://schemas.microsoft.com/office/powerpoint/2010/main" val="9149005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GB" sz="3600" b="1" dirty="0"/>
              <a:t>INSTRUCTION </a:t>
            </a:r>
            <a:r>
              <a:rPr lang="en-GB" sz="3600" b="1" dirty="0" smtClean="0"/>
              <a:t>FETCH – STEPS INVOLVED</a:t>
            </a:r>
            <a:endParaRPr lang="en-IN" sz="3600" b="1" dirty="0"/>
          </a:p>
        </p:txBody>
      </p:sp>
      <p:sp>
        <p:nvSpPr>
          <p:cNvPr id="3" name="Content Placeholder 2"/>
          <p:cNvSpPr>
            <a:spLocks noGrp="1"/>
          </p:cNvSpPr>
          <p:nvPr>
            <p:ph idx="1"/>
          </p:nvPr>
        </p:nvSpPr>
        <p:spPr/>
        <p:txBody>
          <a:bodyPr>
            <a:noAutofit/>
          </a:bodyPr>
          <a:lstStyle/>
          <a:p>
            <a:pPr algn="just"/>
            <a:r>
              <a:rPr lang="en-GB" sz="2800" dirty="0" smtClean="0"/>
              <a:t>Program </a:t>
            </a:r>
            <a:r>
              <a:rPr lang="en-GB" sz="2800" dirty="0"/>
              <a:t>gets into the memory through an input </a:t>
            </a:r>
            <a:r>
              <a:rPr lang="en-GB" sz="2800" dirty="0" smtClean="0"/>
              <a:t>device.</a:t>
            </a:r>
          </a:p>
          <a:p>
            <a:pPr algn="just"/>
            <a:r>
              <a:rPr lang="en-GB" sz="2800" dirty="0" smtClean="0"/>
              <a:t>Execution </a:t>
            </a:r>
            <a:r>
              <a:rPr lang="en-GB" sz="2800" dirty="0"/>
              <a:t>of a program starts by setting the PC to point to the first instruction of the program. </a:t>
            </a:r>
          </a:p>
          <a:p>
            <a:pPr algn="just"/>
            <a:r>
              <a:rPr lang="en-GB" sz="2800" dirty="0" smtClean="0"/>
              <a:t>The </a:t>
            </a:r>
            <a:r>
              <a:rPr lang="en-GB" sz="2800" dirty="0"/>
              <a:t>contents of PC are transferred to the MAR and a Read control signal is sent to the </a:t>
            </a:r>
            <a:r>
              <a:rPr lang="en-GB" sz="2800" dirty="0" smtClean="0"/>
              <a:t>memory.</a:t>
            </a:r>
          </a:p>
          <a:p>
            <a:pPr algn="just"/>
            <a:r>
              <a:rPr lang="en-GB" sz="2800" dirty="0" smtClean="0"/>
              <a:t>The </a:t>
            </a:r>
            <a:r>
              <a:rPr lang="en-GB" sz="2800" dirty="0"/>
              <a:t>addressed word (here it is the first instruction of the program) is read out of memory and loaded into the </a:t>
            </a:r>
            <a:r>
              <a:rPr lang="en-GB" sz="2800" dirty="0" smtClean="0"/>
              <a:t>MDR.</a:t>
            </a:r>
          </a:p>
          <a:p>
            <a:pPr algn="just"/>
            <a:r>
              <a:rPr lang="en-GB" sz="2800" dirty="0" smtClean="0"/>
              <a:t>The </a:t>
            </a:r>
            <a:r>
              <a:rPr lang="en-GB" sz="2800" dirty="0"/>
              <a:t>contents of MDR are transferred to the IR for instruction decoding </a:t>
            </a:r>
            <a:endParaRPr lang="en-IN" sz="2800"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21</a:t>
            </a:fld>
            <a:endParaRPr lang="en-US"/>
          </a:p>
        </p:txBody>
      </p:sp>
    </p:spTree>
    <p:extLst>
      <p:ext uri="{BB962C8B-B14F-4D97-AF65-F5344CB8AC3E}">
        <p14:creationId xmlns:p14="http://schemas.microsoft.com/office/powerpoint/2010/main" val="833717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fontScale="90000"/>
          </a:bodyPr>
          <a:lstStyle/>
          <a:p>
            <a:r>
              <a:rPr lang="en-GB" sz="3600" b="1" dirty="0"/>
              <a:t>INSTRUCTION </a:t>
            </a:r>
            <a:r>
              <a:rPr lang="en-GB" sz="3600" b="1" dirty="0" smtClean="0"/>
              <a:t>EXECUTION – STEPS IVOLVED</a:t>
            </a:r>
            <a:endParaRPr lang="en-IN" sz="3600" b="1" dirty="0"/>
          </a:p>
        </p:txBody>
      </p:sp>
      <p:sp>
        <p:nvSpPr>
          <p:cNvPr id="3" name="Content Placeholder 2"/>
          <p:cNvSpPr>
            <a:spLocks noGrp="1"/>
          </p:cNvSpPr>
          <p:nvPr>
            <p:ph idx="1"/>
          </p:nvPr>
        </p:nvSpPr>
        <p:spPr>
          <a:xfrm>
            <a:off x="457200" y="1951037"/>
            <a:ext cx="8229600" cy="4525963"/>
          </a:xfrm>
        </p:spPr>
        <p:txBody>
          <a:bodyPr>
            <a:normAutofit fontScale="92500" lnSpcReduction="10000"/>
          </a:bodyPr>
          <a:lstStyle/>
          <a:p>
            <a:pPr algn="just"/>
            <a:r>
              <a:rPr lang="en-GB" sz="2800" dirty="0" smtClean="0"/>
              <a:t>The </a:t>
            </a:r>
            <a:r>
              <a:rPr lang="en-GB" sz="2800" dirty="0"/>
              <a:t>operation field of the instruction in IR is examined to determine the type of operation to be performed by the </a:t>
            </a:r>
            <a:r>
              <a:rPr lang="en-GB" sz="2800" dirty="0" smtClean="0"/>
              <a:t>ALU.</a:t>
            </a:r>
          </a:p>
          <a:p>
            <a:pPr algn="just"/>
            <a:r>
              <a:rPr lang="en-GB" sz="2800" dirty="0" smtClean="0"/>
              <a:t>The </a:t>
            </a:r>
            <a:r>
              <a:rPr lang="en-GB" sz="2800" dirty="0"/>
              <a:t>specified operation is performed by obtaining the operand(s) from the memory locations or from GP registers. </a:t>
            </a:r>
            <a:endParaRPr lang="en-GB" sz="2800" dirty="0" smtClean="0"/>
          </a:p>
          <a:p>
            <a:pPr marL="0" indent="0" algn="just">
              <a:buNone/>
            </a:pPr>
            <a:r>
              <a:rPr lang="en-GB" sz="2800" dirty="0"/>
              <a:t>	</a:t>
            </a:r>
            <a:r>
              <a:rPr lang="en-GB" sz="2800" dirty="0" smtClean="0"/>
              <a:t>1) </a:t>
            </a:r>
            <a:r>
              <a:rPr lang="en-GB" sz="2800" dirty="0"/>
              <a:t>Fetching the operands from the memory requires </a:t>
            </a:r>
            <a:r>
              <a:rPr lang="en-GB" sz="2800" dirty="0" smtClean="0"/>
              <a:t>	sending </a:t>
            </a:r>
            <a:r>
              <a:rPr lang="en-GB" sz="2800" dirty="0"/>
              <a:t>the memory location address to the MAR </a:t>
            </a:r>
            <a:r>
              <a:rPr lang="en-GB" sz="2800" dirty="0" smtClean="0"/>
              <a:t>	and </a:t>
            </a:r>
            <a:r>
              <a:rPr lang="en-GB" sz="2800" dirty="0"/>
              <a:t>initiating a Read cycle</a:t>
            </a:r>
            <a:r>
              <a:rPr lang="en-GB" sz="2800" dirty="0" smtClean="0"/>
              <a:t>.</a:t>
            </a:r>
          </a:p>
          <a:p>
            <a:pPr marL="0" indent="0" algn="just">
              <a:buNone/>
            </a:pPr>
            <a:r>
              <a:rPr lang="en-GB" sz="2800" dirty="0"/>
              <a:t>	</a:t>
            </a:r>
            <a:r>
              <a:rPr lang="en-GB" sz="2800" dirty="0" smtClean="0"/>
              <a:t> 2) The </a:t>
            </a:r>
            <a:r>
              <a:rPr lang="en-GB" sz="2800" dirty="0"/>
              <a:t>operand is read from the memory into the </a:t>
            </a:r>
            <a:r>
              <a:rPr lang="en-GB" sz="2800" dirty="0" smtClean="0"/>
              <a:t>	MDR </a:t>
            </a:r>
            <a:r>
              <a:rPr lang="en-GB" sz="2800" dirty="0"/>
              <a:t>and then from MDR to the ALU.</a:t>
            </a:r>
            <a:endParaRPr lang="en-IN" sz="2800"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22</a:t>
            </a:fld>
            <a:endParaRPr lang="en-US"/>
          </a:p>
        </p:txBody>
      </p:sp>
    </p:spTree>
    <p:extLst>
      <p:ext uri="{BB962C8B-B14F-4D97-AF65-F5344CB8AC3E}">
        <p14:creationId xmlns:p14="http://schemas.microsoft.com/office/powerpoint/2010/main" val="1937931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a:bodyPr>
          <a:lstStyle/>
          <a:p>
            <a:r>
              <a:rPr lang="en-GB" sz="3200" b="1" dirty="0"/>
              <a:t>INSTRUCTION EXECUTION – STEPS </a:t>
            </a:r>
            <a:r>
              <a:rPr lang="en-GB" sz="3200" b="1" dirty="0" smtClean="0"/>
              <a:t>IVOLVED (Contd..)</a:t>
            </a:r>
            <a:endParaRPr lang="en-IN" sz="3200" dirty="0"/>
          </a:p>
        </p:txBody>
      </p:sp>
      <p:sp>
        <p:nvSpPr>
          <p:cNvPr id="3" name="Content Placeholder 2"/>
          <p:cNvSpPr>
            <a:spLocks noGrp="1"/>
          </p:cNvSpPr>
          <p:nvPr>
            <p:ph idx="1"/>
          </p:nvPr>
        </p:nvSpPr>
        <p:spPr>
          <a:xfrm>
            <a:off x="457200" y="1874837"/>
            <a:ext cx="8229600" cy="4525963"/>
          </a:xfrm>
        </p:spPr>
        <p:txBody>
          <a:bodyPr>
            <a:normAutofit/>
          </a:bodyPr>
          <a:lstStyle/>
          <a:p>
            <a:pPr marL="0" indent="0" algn="just">
              <a:buNone/>
            </a:pPr>
            <a:r>
              <a:rPr lang="en-GB" sz="2600" dirty="0" smtClean="0"/>
              <a:t>	3) The </a:t>
            </a:r>
            <a:r>
              <a:rPr lang="en-GB" sz="2600" dirty="0"/>
              <a:t>ALU performs the desired operation on one or </a:t>
            </a:r>
            <a:r>
              <a:rPr lang="en-GB" sz="2600" dirty="0" smtClean="0"/>
              <a:t>	more operands </a:t>
            </a:r>
            <a:r>
              <a:rPr lang="en-GB" sz="2600" dirty="0"/>
              <a:t>fetched in this manner and sends </a:t>
            </a:r>
            <a:r>
              <a:rPr lang="en-GB" sz="2600" dirty="0" smtClean="0"/>
              <a:t>	the </a:t>
            </a:r>
            <a:r>
              <a:rPr lang="en-GB" sz="2600" dirty="0"/>
              <a:t>result either to memory location or to a GP </a:t>
            </a:r>
            <a:r>
              <a:rPr lang="en-GB" sz="2600" dirty="0" smtClean="0"/>
              <a:t>	register</a:t>
            </a:r>
            <a:r>
              <a:rPr lang="en-GB" sz="2600" dirty="0"/>
              <a:t>. </a:t>
            </a:r>
            <a:endParaRPr lang="en-GB" sz="2600" dirty="0" smtClean="0"/>
          </a:p>
          <a:p>
            <a:pPr marL="0" indent="0" algn="just">
              <a:buNone/>
            </a:pPr>
            <a:r>
              <a:rPr lang="en-GB" sz="2600" dirty="0"/>
              <a:t>	</a:t>
            </a:r>
            <a:r>
              <a:rPr lang="en-GB" sz="2600" dirty="0" smtClean="0"/>
              <a:t>4) The </a:t>
            </a:r>
            <a:r>
              <a:rPr lang="en-GB" sz="2600" dirty="0"/>
              <a:t>result is sent to MDR and the address of the </a:t>
            </a:r>
            <a:r>
              <a:rPr lang="en-GB" sz="2600" dirty="0" smtClean="0"/>
              <a:t>	location </a:t>
            </a:r>
            <a:r>
              <a:rPr lang="en-GB" sz="2600" dirty="0"/>
              <a:t>where the result is to be stored is sent to </a:t>
            </a:r>
            <a:r>
              <a:rPr lang="en-GB" sz="2600" dirty="0" smtClean="0"/>
              <a:t>	MAR </a:t>
            </a:r>
            <a:r>
              <a:rPr lang="en-GB" sz="2600" dirty="0"/>
              <a:t>and Write cycle is initiated</a:t>
            </a:r>
            <a:r>
              <a:rPr lang="en-GB" sz="2600" dirty="0" smtClean="0"/>
              <a:t>.</a:t>
            </a:r>
            <a:endParaRPr lang="en-IN" sz="2600" dirty="0"/>
          </a:p>
          <a:p>
            <a:pPr marL="0" indent="0" algn="just">
              <a:buNone/>
            </a:pPr>
            <a:r>
              <a:rPr lang="en-GB" sz="2800" dirty="0"/>
              <a:t>Thus, the execute cycle ends for the current instruction and the PC is incremented to point to the next instruction for a new fetch cycle.</a:t>
            </a:r>
            <a:endParaRPr lang="en-IN" sz="2600"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23</a:t>
            </a:fld>
            <a:endParaRPr lang="en-US"/>
          </a:p>
        </p:txBody>
      </p:sp>
    </p:spTree>
    <p:extLst>
      <p:ext uri="{BB962C8B-B14F-4D97-AF65-F5344CB8AC3E}">
        <p14:creationId xmlns:p14="http://schemas.microsoft.com/office/powerpoint/2010/main" val="1300936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457200" y="930275"/>
            <a:ext cx="8229600" cy="1143000"/>
          </a:xfrm>
        </p:spPr>
        <p:txBody>
          <a:bodyPr/>
          <a:lstStyle/>
          <a:p>
            <a:r>
              <a:rPr lang="en-US"/>
              <a:t>Interrupt</a:t>
            </a:r>
          </a:p>
        </p:txBody>
      </p:sp>
      <p:sp>
        <p:nvSpPr>
          <p:cNvPr id="308227" name="Rectangle 3"/>
          <p:cNvSpPr>
            <a:spLocks noGrp="1" noChangeArrowheads="1"/>
          </p:cNvSpPr>
          <p:nvPr>
            <p:ph idx="1"/>
          </p:nvPr>
        </p:nvSpPr>
        <p:spPr>
          <a:xfrm>
            <a:off x="457200" y="2255837"/>
            <a:ext cx="8229600" cy="4525963"/>
          </a:xfrm>
        </p:spPr>
        <p:txBody>
          <a:bodyPr/>
          <a:lstStyle/>
          <a:p>
            <a:pPr algn="just">
              <a:lnSpc>
                <a:spcPct val="90000"/>
              </a:lnSpc>
            </a:pPr>
            <a:r>
              <a:rPr lang="en-US" dirty="0"/>
              <a:t>An interrupt is a request from I/O device for service by processor</a:t>
            </a:r>
          </a:p>
          <a:p>
            <a:pPr algn="just">
              <a:lnSpc>
                <a:spcPct val="90000"/>
              </a:lnSpc>
            </a:pPr>
            <a:r>
              <a:rPr lang="en-US" dirty="0"/>
              <a:t>Processor provides requested service by executing interrupt service routine (ISR)</a:t>
            </a:r>
          </a:p>
          <a:p>
            <a:pPr algn="just">
              <a:lnSpc>
                <a:spcPct val="90000"/>
              </a:lnSpc>
            </a:pPr>
            <a:r>
              <a:rPr lang="en-US" dirty="0"/>
              <a:t>Contents of PC, general registers, and some control information are stored in memory .</a:t>
            </a:r>
          </a:p>
          <a:p>
            <a:pPr algn="just">
              <a:lnSpc>
                <a:spcPct val="90000"/>
              </a:lnSpc>
            </a:pPr>
            <a:r>
              <a:rPr lang="en-US" dirty="0"/>
              <a:t>When ISR completed, processor restored, so that interrupted program may continue </a:t>
            </a:r>
          </a:p>
        </p:txBody>
      </p:sp>
      <p:sp>
        <p:nvSpPr>
          <p:cNvPr id="2" name="Slide Number Placeholder 1"/>
          <p:cNvSpPr>
            <a:spLocks noGrp="1"/>
          </p:cNvSpPr>
          <p:nvPr>
            <p:ph type="sldNum" sz="quarter" idx="12"/>
          </p:nvPr>
        </p:nvSpPr>
        <p:spPr/>
        <p:txBody>
          <a:bodyPr/>
          <a:lstStyle/>
          <a:p>
            <a:fld id="{A1A6BA4E-CDAE-4DEF-A7CA-99055C502B84}" type="slidenum">
              <a:rPr lang="en-US" smtClean="0"/>
              <a:pPr/>
              <a:t>24</a:t>
            </a:fld>
            <a:endParaRPr lang="en-US"/>
          </a:p>
        </p:txBody>
      </p:sp>
    </p:spTree>
    <p:extLst>
      <p:ext uri="{BB962C8B-B14F-4D97-AF65-F5344CB8AC3E}">
        <p14:creationId xmlns:p14="http://schemas.microsoft.com/office/powerpoint/2010/main" val="2867803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Effect transition="in" filter="randombar(horizontal)">
                                      <p:cBhvr>
                                        <p:cTn id="7" dur="500"/>
                                        <p:tgtEl>
                                          <p:spTgt spid="308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8227">
                                            <p:txEl>
                                              <p:pRg st="1" end="1"/>
                                            </p:txEl>
                                          </p:spTgt>
                                        </p:tgtEl>
                                        <p:attrNameLst>
                                          <p:attrName>style.visibility</p:attrName>
                                        </p:attrNameLst>
                                      </p:cBhvr>
                                      <p:to>
                                        <p:strVal val="visible"/>
                                      </p:to>
                                    </p:set>
                                    <p:animEffect transition="in" filter="randombar(horizontal)">
                                      <p:cBhvr>
                                        <p:cTn id="12" dur="500"/>
                                        <p:tgtEl>
                                          <p:spTgt spid="308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8227">
                                            <p:txEl>
                                              <p:pRg st="2" end="2"/>
                                            </p:txEl>
                                          </p:spTgt>
                                        </p:tgtEl>
                                        <p:attrNameLst>
                                          <p:attrName>style.visibility</p:attrName>
                                        </p:attrNameLst>
                                      </p:cBhvr>
                                      <p:to>
                                        <p:strVal val="visible"/>
                                      </p:to>
                                    </p:set>
                                    <p:animEffect transition="in" filter="randombar(horizontal)">
                                      <p:cBhvr>
                                        <p:cTn id="17" dur="500"/>
                                        <p:tgtEl>
                                          <p:spTgt spid="308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08227">
                                            <p:txEl>
                                              <p:pRg st="3" end="3"/>
                                            </p:txEl>
                                          </p:spTgt>
                                        </p:tgtEl>
                                        <p:attrNameLst>
                                          <p:attrName>style.visibility</p:attrName>
                                        </p:attrNameLst>
                                      </p:cBhvr>
                                      <p:to>
                                        <p:strVal val="visible"/>
                                      </p:to>
                                    </p:set>
                                    <p:animEffect transition="in" filter="randombar(horizontal)">
                                      <p:cBhvr>
                                        <p:cTn id="22" dur="500"/>
                                        <p:tgtEl>
                                          <p:spTgt spid="308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26987" y="990600"/>
            <a:ext cx="5562741" cy="1077218"/>
          </a:xfrm>
          <a:prstGeom prst="rect">
            <a:avLst/>
          </a:prstGeom>
          <a:noFill/>
          <a:ln w="9525">
            <a:noFill/>
            <a:miter lim="800000"/>
            <a:headEnd/>
            <a:tailEnd/>
          </a:ln>
          <a:effectLst/>
        </p:spPr>
        <p:txBody>
          <a:bodyPr wrap="none">
            <a:spAutoFit/>
          </a:bodyPr>
          <a:lstStyle/>
          <a:p>
            <a:pPr eaLnBrk="0" hangingPunct="0"/>
            <a:r>
              <a:rPr lang="en-US" sz="3200" b="1" dirty="0" smtClean="0">
                <a:solidFill>
                  <a:schemeClr val="hlink"/>
                </a:solidFill>
                <a:latin typeface="Times New Roman" pitchFamily="18" charset="0"/>
              </a:rPr>
              <a:t>BUS </a:t>
            </a:r>
            <a:r>
              <a:rPr lang="en-US" sz="3200" b="1" dirty="0">
                <a:solidFill>
                  <a:schemeClr val="hlink"/>
                </a:solidFill>
                <a:latin typeface="Times New Roman" pitchFamily="18" charset="0"/>
              </a:rPr>
              <a:t>STRUCTURE</a:t>
            </a:r>
          </a:p>
          <a:p>
            <a:pPr eaLnBrk="0" hangingPunct="0"/>
            <a:r>
              <a:rPr lang="en-US" sz="3200" b="1" dirty="0" smtClean="0">
                <a:solidFill>
                  <a:schemeClr val="hlink"/>
                </a:solidFill>
                <a:latin typeface="Times New Roman" pitchFamily="18" charset="0"/>
              </a:rPr>
              <a:t>Connecting </a:t>
            </a:r>
            <a:r>
              <a:rPr lang="en-US" sz="3200" b="1" dirty="0">
                <a:solidFill>
                  <a:schemeClr val="hlink"/>
                </a:solidFill>
                <a:latin typeface="Times New Roman" pitchFamily="18" charset="0"/>
              </a:rPr>
              <a:t>CPU and memory</a:t>
            </a:r>
          </a:p>
        </p:txBody>
      </p:sp>
      <p:sp>
        <p:nvSpPr>
          <p:cNvPr id="103427" name="Rectangle 3"/>
          <p:cNvSpPr>
            <a:spLocks noChangeArrowheads="1"/>
          </p:cNvSpPr>
          <p:nvPr/>
        </p:nvSpPr>
        <p:spPr bwMode="auto">
          <a:xfrm>
            <a:off x="76200" y="2513012"/>
            <a:ext cx="8915400" cy="1373188"/>
          </a:xfrm>
          <a:prstGeom prst="rect">
            <a:avLst/>
          </a:prstGeom>
          <a:solidFill>
            <a:schemeClr val="bg1"/>
          </a:solidFill>
          <a:ln w="9525">
            <a:noFill/>
            <a:miter lim="800000"/>
            <a:headEnd/>
            <a:tailEnd/>
          </a:ln>
          <a:effectLst/>
        </p:spPr>
        <p:txBody>
          <a:bodyPr>
            <a:spAutoFit/>
          </a:bodyPr>
          <a:lstStyle/>
          <a:p>
            <a:pPr algn="just" eaLnBrk="0" hangingPunct="0"/>
            <a:r>
              <a:rPr lang="en-US" sz="2800" dirty="0"/>
              <a:t>The CPU and memory are normally connected by three groups of connections, each called a </a:t>
            </a:r>
            <a:r>
              <a:rPr lang="en-US" sz="2800" b="1" dirty="0">
                <a:solidFill>
                  <a:schemeClr val="folHlink"/>
                </a:solidFill>
              </a:rPr>
              <a:t>bus</a:t>
            </a:r>
            <a:r>
              <a:rPr lang="en-US" sz="2800" dirty="0"/>
              <a:t>: </a:t>
            </a:r>
            <a:r>
              <a:rPr lang="en-US" sz="2800" i="1" dirty="0"/>
              <a:t>data bus</a:t>
            </a:r>
            <a:r>
              <a:rPr lang="en-US" sz="2800" dirty="0"/>
              <a:t>, </a:t>
            </a:r>
            <a:r>
              <a:rPr lang="en-US" sz="2800" i="1" dirty="0"/>
              <a:t>address bus</a:t>
            </a:r>
            <a:r>
              <a:rPr lang="en-US" sz="2800" dirty="0"/>
              <a:t> and </a:t>
            </a:r>
            <a:r>
              <a:rPr lang="en-US" sz="2800" i="1" dirty="0"/>
              <a:t>control bus</a:t>
            </a:r>
            <a:r>
              <a:rPr lang="en-US" sz="2800" dirty="0"/>
              <a:t> </a:t>
            </a:r>
          </a:p>
        </p:txBody>
      </p:sp>
      <p:sp>
        <p:nvSpPr>
          <p:cNvPr id="103428" name="Text Box 4"/>
          <p:cNvSpPr txBox="1">
            <a:spLocks noChangeArrowheads="1"/>
          </p:cNvSpPr>
          <p:nvPr/>
        </p:nvSpPr>
        <p:spPr bwMode="auto">
          <a:xfrm>
            <a:off x="1066800" y="5943600"/>
            <a:ext cx="5527675" cy="457200"/>
          </a:xfrm>
          <a:prstGeom prst="rect">
            <a:avLst/>
          </a:prstGeom>
          <a:noFill/>
          <a:ln w="9525">
            <a:noFill/>
            <a:miter lim="800000"/>
            <a:headEnd/>
            <a:tailEnd/>
          </a:ln>
          <a:effectLst/>
        </p:spPr>
        <p:txBody>
          <a:bodyPr wrap="none">
            <a:spAutoFit/>
          </a:bodyPr>
          <a:lstStyle/>
          <a:p>
            <a:pPr eaLnBrk="0" hangingPunct="0"/>
            <a:r>
              <a:rPr lang="en-US" sz="2400" b="1">
                <a:solidFill>
                  <a:schemeClr val="folHlink"/>
                </a:solidFill>
                <a:latin typeface="Times New Roman" pitchFamily="18" charset="0"/>
              </a:rPr>
              <a:t>  </a:t>
            </a:r>
            <a:r>
              <a:rPr lang="en-US" sz="2000" b="1">
                <a:latin typeface="Times New Roman" pitchFamily="18" charset="0"/>
              </a:rPr>
              <a:t>Connecting CPU and memory using three buses</a:t>
            </a:r>
          </a:p>
        </p:txBody>
      </p:sp>
      <p:pic>
        <p:nvPicPr>
          <p:cNvPr id="103429" name="Picture 5"/>
          <p:cNvPicPr>
            <a:picLocks noChangeAspect="1" noChangeArrowheads="1"/>
          </p:cNvPicPr>
          <p:nvPr/>
        </p:nvPicPr>
        <p:blipFill>
          <a:blip r:embed="rId3"/>
          <a:srcRect/>
          <a:stretch>
            <a:fillRect/>
          </a:stretch>
        </p:blipFill>
        <p:spPr bwMode="auto">
          <a:xfrm>
            <a:off x="423863" y="4102100"/>
            <a:ext cx="8262937" cy="1917700"/>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A1A6BA4E-CDAE-4DEF-A7CA-99055C502B84}" type="slidenum">
              <a:rPr lang="en-US" smtClean="0"/>
              <a:pPr/>
              <a:t>25</a:t>
            </a:fld>
            <a:endParaRPr lang="en-US"/>
          </a:p>
        </p:txBody>
      </p:sp>
    </p:spTree>
    <p:extLst>
      <p:ext uri="{BB962C8B-B14F-4D97-AF65-F5344CB8AC3E}">
        <p14:creationId xmlns:p14="http://schemas.microsoft.com/office/powerpoint/2010/main" val="861190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barn(inVertical)">
                                      <p:cBhvr>
                                        <p:cTn id="7" dur="500"/>
                                        <p:tgtEl>
                                          <p:spTgt spid="103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3429"/>
                                        </p:tgtEl>
                                        <p:attrNameLst>
                                          <p:attrName>style.visibility</p:attrName>
                                        </p:attrNameLst>
                                      </p:cBhvr>
                                      <p:to>
                                        <p:strVal val="visible"/>
                                      </p:to>
                                    </p:set>
                                    <p:anim calcmode="lin" valueType="num">
                                      <p:cBhvr additive="base">
                                        <p:cTn id="12" dur="500" fill="hold"/>
                                        <p:tgtEl>
                                          <p:spTgt spid="103429"/>
                                        </p:tgtEl>
                                        <p:attrNameLst>
                                          <p:attrName>ppt_x</p:attrName>
                                        </p:attrNameLst>
                                      </p:cBhvr>
                                      <p:tavLst>
                                        <p:tav tm="0">
                                          <p:val>
                                            <p:strVal val="#ppt_x"/>
                                          </p:val>
                                        </p:tav>
                                        <p:tav tm="100000">
                                          <p:val>
                                            <p:strVal val="#ppt_x"/>
                                          </p:val>
                                        </p:tav>
                                      </p:tavLst>
                                    </p:anim>
                                    <p:anim calcmode="lin" valueType="num">
                                      <p:cBhvr additive="base">
                                        <p:cTn id="13" dur="500" fill="hold"/>
                                        <p:tgtEl>
                                          <p:spTgt spid="1034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ChangeArrowheads="1"/>
          </p:cNvSpPr>
          <p:nvPr/>
        </p:nvSpPr>
        <p:spPr bwMode="auto">
          <a:xfrm>
            <a:off x="457200" y="990600"/>
            <a:ext cx="8077200" cy="6124754"/>
          </a:xfrm>
          <a:prstGeom prst="rect">
            <a:avLst/>
          </a:prstGeom>
          <a:noFill/>
          <a:ln w="9525">
            <a:noFill/>
            <a:miter lim="800000"/>
            <a:headEnd/>
            <a:tailEnd/>
          </a:ln>
          <a:effectLst/>
        </p:spPr>
        <p:txBody>
          <a:bodyPr wrap="square">
            <a:spAutoFit/>
          </a:bodyPr>
          <a:lstStyle/>
          <a:p>
            <a:r>
              <a:rPr lang="en-US" sz="2800" b="1" u="sng" dirty="0"/>
              <a:t>BUS STRUCTURE</a:t>
            </a:r>
          </a:p>
          <a:p>
            <a:endParaRPr lang="en-US" sz="2000" b="1" u="sng" dirty="0"/>
          </a:p>
          <a:p>
            <a:pPr>
              <a:buFontTx/>
              <a:buChar char="•"/>
            </a:pPr>
            <a:r>
              <a:rPr lang="en-US" sz="2000" dirty="0"/>
              <a:t>Group of wires which carries information </a:t>
            </a:r>
            <a:r>
              <a:rPr lang="en-US" sz="2000" dirty="0" smtClean="0"/>
              <a:t>from </a:t>
            </a:r>
            <a:r>
              <a:rPr lang="en-US" sz="2000" dirty="0"/>
              <a:t>CPU to peripherals or vice – </a:t>
            </a:r>
            <a:r>
              <a:rPr lang="en-US" sz="2000" dirty="0" smtClean="0"/>
              <a:t>versa</a:t>
            </a:r>
            <a:endParaRPr lang="en-US" sz="2000" dirty="0"/>
          </a:p>
          <a:p>
            <a:pPr>
              <a:buFontTx/>
              <a:buChar char="•"/>
            </a:pPr>
            <a:r>
              <a:rPr lang="en-US" sz="2000" b="1" dirty="0"/>
              <a:t>Single bus structure</a:t>
            </a:r>
            <a:r>
              <a:rPr lang="en-US" sz="2000" dirty="0"/>
              <a:t>: Common bus used to communicate between peripherals and microprocessor</a:t>
            </a:r>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r>
              <a:rPr lang="en-US" sz="2000" dirty="0" smtClean="0"/>
              <a:t>   </a:t>
            </a:r>
            <a:endParaRPr lang="en-US" sz="2000" dirty="0"/>
          </a:p>
          <a:p>
            <a:r>
              <a:rPr lang="en-US" sz="2000" dirty="0"/>
              <a:t>                    </a:t>
            </a:r>
            <a:r>
              <a:rPr lang="en-US" sz="2000" dirty="0" smtClean="0"/>
              <a:t>                       </a:t>
            </a:r>
            <a:r>
              <a:rPr lang="en-US" sz="2400" b="1" dirty="0"/>
              <a:t>SINGLE BUS STRUCTURE</a:t>
            </a:r>
          </a:p>
          <a:p>
            <a:pPr>
              <a:buFontTx/>
              <a:buChar char="•"/>
            </a:pPr>
            <a:endParaRPr lang="en-US" sz="2000" b="1" dirty="0"/>
          </a:p>
          <a:p>
            <a:pPr>
              <a:buFontTx/>
              <a:buChar char="•"/>
            </a:pPr>
            <a:endParaRPr lang="en-US" sz="2000" dirty="0"/>
          </a:p>
        </p:txBody>
      </p:sp>
      <p:grpSp>
        <p:nvGrpSpPr>
          <p:cNvPr id="2" name="Group 6"/>
          <p:cNvGrpSpPr>
            <a:grpSpLocks/>
          </p:cNvGrpSpPr>
          <p:nvPr/>
        </p:nvGrpSpPr>
        <p:grpSpPr bwMode="auto">
          <a:xfrm>
            <a:off x="914400" y="3657600"/>
            <a:ext cx="7315200" cy="2270125"/>
            <a:chOff x="1980" y="5676"/>
            <a:chExt cx="8460" cy="3060"/>
          </a:xfrm>
        </p:grpSpPr>
        <p:sp>
          <p:nvSpPr>
            <p:cNvPr id="74759" name="AutoShape 7"/>
            <p:cNvSpPr>
              <a:spLocks noChangeArrowheads="1"/>
            </p:cNvSpPr>
            <p:nvPr/>
          </p:nvSpPr>
          <p:spPr bwMode="auto">
            <a:xfrm>
              <a:off x="1980" y="7116"/>
              <a:ext cx="8460" cy="1620"/>
            </a:xfrm>
            <a:prstGeom prst="leftRightArrow">
              <a:avLst>
                <a:gd name="adj1" fmla="val 38889"/>
                <a:gd name="adj2" fmla="val 44268"/>
              </a:avLst>
            </a:prstGeom>
            <a:solidFill>
              <a:srgbClr val="FFFFFF"/>
            </a:solidFill>
            <a:ln w="9525">
              <a:solidFill>
                <a:srgbClr val="000000"/>
              </a:solidFill>
              <a:miter lim="800000"/>
              <a:headEnd/>
              <a:tailEnd/>
            </a:ln>
          </p:spPr>
          <p:txBody>
            <a:bodyPr/>
            <a:lstStyle/>
            <a:p>
              <a:endParaRPr lang="en-US"/>
            </a:p>
          </p:txBody>
        </p:sp>
        <p:sp>
          <p:nvSpPr>
            <p:cNvPr id="74760" name="Rectangle 8"/>
            <p:cNvSpPr>
              <a:spLocks noChangeArrowheads="1"/>
            </p:cNvSpPr>
            <p:nvPr/>
          </p:nvSpPr>
          <p:spPr bwMode="auto">
            <a:xfrm>
              <a:off x="3060" y="5676"/>
              <a:ext cx="1080" cy="540"/>
            </a:xfrm>
            <a:prstGeom prst="rect">
              <a:avLst/>
            </a:prstGeom>
            <a:solidFill>
              <a:srgbClr val="FFFFFF"/>
            </a:solidFill>
            <a:ln w="9525">
              <a:solidFill>
                <a:srgbClr val="000000"/>
              </a:solidFill>
              <a:miter lim="800000"/>
              <a:headEnd/>
              <a:tailEnd/>
            </a:ln>
          </p:spPr>
          <p:txBody>
            <a:bodyPr/>
            <a:lstStyle/>
            <a:p>
              <a:pPr eaLnBrk="0" hangingPunct="0"/>
              <a:r>
                <a:rPr lang="en-US" b="1">
                  <a:latin typeface="Times New Roman" pitchFamily="18" charset="0"/>
                </a:rPr>
                <a:t>INPUT</a:t>
              </a:r>
            </a:p>
          </p:txBody>
        </p:sp>
        <p:sp>
          <p:nvSpPr>
            <p:cNvPr id="74761" name="Rectangle 9"/>
            <p:cNvSpPr>
              <a:spLocks noChangeArrowheads="1"/>
            </p:cNvSpPr>
            <p:nvPr/>
          </p:nvSpPr>
          <p:spPr bwMode="auto">
            <a:xfrm>
              <a:off x="4320" y="5676"/>
              <a:ext cx="1800" cy="540"/>
            </a:xfrm>
            <a:prstGeom prst="rect">
              <a:avLst/>
            </a:prstGeom>
            <a:solidFill>
              <a:srgbClr val="FFFFFF"/>
            </a:solidFill>
            <a:ln w="9525">
              <a:solidFill>
                <a:srgbClr val="000000"/>
              </a:solidFill>
              <a:miter lim="800000"/>
              <a:headEnd/>
              <a:tailEnd/>
            </a:ln>
          </p:spPr>
          <p:txBody>
            <a:bodyPr/>
            <a:lstStyle/>
            <a:p>
              <a:pPr eaLnBrk="0" hangingPunct="0"/>
              <a:r>
                <a:rPr lang="en-US" b="1">
                  <a:latin typeface="Times New Roman" pitchFamily="18" charset="0"/>
                </a:rPr>
                <a:t>   MEMORY</a:t>
              </a:r>
            </a:p>
          </p:txBody>
        </p:sp>
        <p:sp>
          <p:nvSpPr>
            <p:cNvPr id="74762" name="Rectangle 10"/>
            <p:cNvSpPr>
              <a:spLocks noChangeArrowheads="1"/>
            </p:cNvSpPr>
            <p:nvPr/>
          </p:nvSpPr>
          <p:spPr bwMode="auto">
            <a:xfrm>
              <a:off x="6300" y="5676"/>
              <a:ext cx="1800" cy="540"/>
            </a:xfrm>
            <a:prstGeom prst="rect">
              <a:avLst/>
            </a:prstGeom>
            <a:solidFill>
              <a:srgbClr val="FFFFFF"/>
            </a:solidFill>
            <a:ln w="9525">
              <a:solidFill>
                <a:srgbClr val="000000"/>
              </a:solidFill>
              <a:miter lim="800000"/>
              <a:headEnd/>
              <a:tailEnd/>
            </a:ln>
          </p:spPr>
          <p:txBody>
            <a:bodyPr/>
            <a:lstStyle/>
            <a:p>
              <a:pPr eaLnBrk="0" hangingPunct="0"/>
              <a:r>
                <a:rPr lang="en-US" sz="1600" b="1">
                  <a:latin typeface="Times New Roman" pitchFamily="18" charset="0"/>
                </a:rPr>
                <a:t>PROCESSOR</a:t>
              </a:r>
            </a:p>
          </p:txBody>
        </p:sp>
        <p:sp>
          <p:nvSpPr>
            <p:cNvPr id="74763" name="Rectangle 11"/>
            <p:cNvSpPr>
              <a:spLocks noChangeArrowheads="1"/>
            </p:cNvSpPr>
            <p:nvPr/>
          </p:nvSpPr>
          <p:spPr bwMode="auto">
            <a:xfrm>
              <a:off x="8280" y="5676"/>
              <a:ext cx="1440" cy="540"/>
            </a:xfrm>
            <a:prstGeom prst="rect">
              <a:avLst/>
            </a:prstGeom>
            <a:solidFill>
              <a:srgbClr val="FFFFFF"/>
            </a:solidFill>
            <a:ln w="9525">
              <a:solidFill>
                <a:srgbClr val="000000"/>
              </a:solidFill>
              <a:miter lim="800000"/>
              <a:headEnd/>
              <a:tailEnd/>
            </a:ln>
          </p:spPr>
          <p:txBody>
            <a:bodyPr/>
            <a:lstStyle/>
            <a:p>
              <a:pPr eaLnBrk="0" hangingPunct="0"/>
              <a:r>
                <a:rPr lang="en-US" b="1">
                  <a:latin typeface="Times New Roman" pitchFamily="18" charset="0"/>
                </a:rPr>
                <a:t>OUTPUT</a:t>
              </a:r>
            </a:p>
          </p:txBody>
        </p:sp>
        <p:sp>
          <p:nvSpPr>
            <p:cNvPr id="74764" name="AutoShape 12"/>
            <p:cNvSpPr>
              <a:spLocks noChangeArrowheads="1"/>
            </p:cNvSpPr>
            <p:nvPr/>
          </p:nvSpPr>
          <p:spPr bwMode="auto">
            <a:xfrm>
              <a:off x="3240" y="6216"/>
              <a:ext cx="540" cy="1440"/>
            </a:xfrm>
            <a:prstGeom prst="downArrow">
              <a:avLst>
                <a:gd name="adj1" fmla="val 50000"/>
                <a:gd name="adj2" fmla="val 66667"/>
              </a:avLst>
            </a:prstGeom>
            <a:solidFill>
              <a:srgbClr val="FFFFFF"/>
            </a:solidFill>
            <a:ln w="9525">
              <a:solidFill>
                <a:srgbClr val="000000"/>
              </a:solidFill>
              <a:miter lim="800000"/>
              <a:headEnd/>
              <a:tailEnd/>
            </a:ln>
          </p:spPr>
          <p:txBody>
            <a:bodyPr/>
            <a:lstStyle/>
            <a:p>
              <a:endParaRPr lang="en-US"/>
            </a:p>
          </p:txBody>
        </p:sp>
        <p:sp>
          <p:nvSpPr>
            <p:cNvPr id="74765" name="AutoShape 13"/>
            <p:cNvSpPr>
              <a:spLocks noChangeArrowheads="1"/>
            </p:cNvSpPr>
            <p:nvPr/>
          </p:nvSpPr>
          <p:spPr bwMode="auto">
            <a:xfrm>
              <a:off x="5040" y="6216"/>
              <a:ext cx="360" cy="1440"/>
            </a:xfrm>
            <a:prstGeom prst="upDownArrow">
              <a:avLst>
                <a:gd name="adj1" fmla="val 50000"/>
                <a:gd name="adj2" fmla="val 80000"/>
              </a:avLst>
            </a:prstGeom>
            <a:solidFill>
              <a:srgbClr val="FFFFFF"/>
            </a:solidFill>
            <a:ln w="9525">
              <a:solidFill>
                <a:srgbClr val="000000"/>
              </a:solidFill>
              <a:miter lim="800000"/>
              <a:headEnd/>
              <a:tailEnd/>
            </a:ln>
          </p:spPr>
          <p:txBody>
            <a:bodyPr/>
            <a:lstStyle/>
            <a:p>
              <a:endParaRPr lang="en-US"/>
            </a:p>
          </p:txBody>
        </p:sp>
        <p:sp>
          <p:nvSpPr>
            <p:cNvPr id="74766" name="AutoShape 14"/>
            <p:cNvSpPr>
              <a:spLocks noChangeArrowheads="1"/>
            </p:cNvSpPr>
            <p:nvPr/>
          </p:nvSpPr>
          <p:spPr bwMode="auto">
            <a:xfrm>
              <a:off x="7020" y="6216"/>
              <a:ext cx="360" cy="1440"/>
            </a:xfrm>
            <a:prstGeom prst="upDownArrow">
              <a:avLst>
                <a:gd name="adj1" fmla="val 50000"/>
                <a:gd name="adj2" fmla="val 80000"/>
              </a:avLst>
            </a:prstGeom>
            <a:solidFill>
              <a:srgbClr val="FFFFFF"/>
            </a:solidFill>
            <a:ln w="9525">
              <a:solidFill>
                <a:srgbClr val="000000"/>
              </a:solidFill>
              <a:miter lim="800000"/>
              <a:headEnd/>
              <a:tailEnd/>
            </a:ln>
          </p:spPr>
          <p:txBody>
            <a:bodyPr/>
            <a:lstStyle/>
            <a:p>
              <a:endParaRPr lang="en-US"/>
            </a:p>
          </p:txBody>
        </p:sp>
        <p:sp>
          <p:nvSpPr>
            <p:cNvPr id="74767" name="AutoShape 15"/>
            <p:cNvSpPr>
              <a:spLocks noChangeArrowheads="1"/>
            </p:cNvSpPr>
            <p:nvPr/>
          </p:nvSpPr>
          <p:spPr bwMode="auto">
            <a:xfrm rot="10800000">
              <a:off x="8820" y="6216"/>
              <a:ext cx="540" cy="1440"/>
            </a:xfrm>
            <a:prstGeom prst="downArrow">
              <a:avLst>
                <a:gd name="adj1" fmla="val 50000"/>
                <a:gd name="adj2" fmla="val 66667"/>
              </a:avLst>
            </a:prstGeom>
            <a:solidFill>
              <a:srgbClr val="FFFFFF"/>
            </a:solidFill>
            <a:ln w="9525">
              <a:solidFill>
                <a:srgbClr val="000000"/>
              </a:solidFill>
              <a:miter lim="800000"/>
              <a:headEnd/>
              <a:tailEnd/>
            </a:ln>
          </p:spPr>
          <p:txBody>
            <a:bodyPr/>
            <a:lstStyle/>
            <a:p>
              <a:endParaRPr lang="en-US"/>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26</a:t>
            </a:fld>
            <a:endParaRPr lang="en-US"/>
          </a:p>
        </p:txBody>
      </p:sp>
    </p:spTree>
    <p:extLst>
      <p:ext uri="{BB962C8B-B14F-4D97-AF65-F5344CB8AC3E}">
        <p14:creationId xmlns:p14="http://schemas.microsoft.com/office/powerpoint/2010/main" val="36238402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816"/>
            <a:ext cx="8229600" cy="1143000"/>
          </a:xfrm>
        </p:spPr>
        <p:txBody>
          <a:bodyPr>
            <a:normAutofit/>
          </a:bodyPr>
          <a:lstStyle/>
          <a:p>
            <a:r>
              <a:rPr lang="en-GB" sz="3200" b="1" dirty="0"/>
              <a:t>Drawbacks of the Single Bus Structure</a:t>
            </a:r>
            <a:endParaRPr lang="en-IN" sz="3200" b="1" dirty="0"/>
          </a:p>
        </p:txBody>
      </p:sp>
      <p:sp>
        <p:nvSpPr>
          <p:cNvPr id="3" name="Content Placeholder 2"/>
          <p:cNvSpPr>
            <a:spLocks noGrp="1"/>
          </p:cNvSpPr>
          <p:nvPr>
            <p:ph idx="1"/>
          </p:nvPr>
        </p:nvSpPr>
        <p:spPr/>
        <p:txBody>
          <a:bodyPr>
            <a:normAutofit fontScale="85000" lnSpcReduction="20000"/>
          </a:bodyPr>
          <a:lstStyle/>
          <a:p>
            <a:pPr algn="just"/>
            <a:r>
              <a:rPr lang="en-GB" dirty="0" smtClean="0"/>
              <a:t>The devices connected to a bus vary widely in their speed of operation. </a:t>
            </a:r>
          </a:p>
          <a:p>
            <a:pPr lvl="1" algn="just"/>
            <a:r>
              <a:rPr lang="en-GB" dirty="0" smtClean="0"/>
              <a:t>Some devices are relatively slow, such as printer and keyboard.</a:t>
            </a:r>
          </a:p>
          <a:p>
            <a:pPr lvl="1" algn="just"/>
            <a:r>
              <a:rPr lang="en-GB" dirty="0" smtClean="0"/>
              <a:t>Some devices are considerably fast, such as optical disks. </a:t>
            </a:r>
          </a:p>
          <a:p>
            <a:pPr lvl="1" algn="just"/>
            <a:r>
              <a:rPr lang="en-GB" dirty="0" smtClean="0"/>
              <a:t>Memory and processor units operate are the fastest parts of a computer.</a:t>
            </a:r>
          </a:p>
          <a:p>
            <a:pPr algn="just"/>
            <a:r>
              <a:rPr lang="en-GB" dirty="0" smtClean="0"/>
              <a:t> Efficient transfer mechanism thus is needed to cope with this problem.</a:t>
            </a:r>
          </a:p>
          <a:p>
            <a:pPr lvl="1" algn="just"/>
            <a:r>
              <a:rPr lang="en-GB" dirty="0" smtClean="0"/>
              <a:t> A common approach is to include buffer registers with the devices to hold the information during transfers .</a:t>
            </a:r>
          </a:p>
          <a:p>
            <a:pPr lvl="1" algn="just"/>
            <a:r>
              <a:rPr lang="en-GB" dirty="0" smtClean="0"/>
              <a:t> An another approach is to use two-bus structure and an additional transfer mechanism </a:t>
            </a:r>
          </a:p>
        </p:txBody>
      </p:sp>
      <p:sp>
        <p:nvSpPr>
          <p:cNvPr id="4" name="Slide Number Placeholder 3"/>
          <p:cNvSpPr>
            <a:spLocks noGrp="1"/>
          </p:cNvSpPr>
          <p:nvPr>
            <p:ph type="sldNum" sz="quarter" idx="12"/>
          </p:nvPr>
        </p:nvSpPr>
        <p:spPr/>
        <p:txBody>
          <a:bodyPr/>
          <a:lstStyle/>
          <a:p>
            <a:fld id="{A1A6BA4E-CDAE-4DEF-A7CA-99055C502B84}" type="slidenum">
              <a:rPr lang="en-US" smtClean="0"/>
              <a:pPr/>
              <a:t>27</a:t>
            </a:fld>
            <a:endParaRPr lang="en-US"/>
          </a:p>
        </p:txBody>
      </p:sp>
    </p:spTree>
    <p:extLst>
      <p:ext uri="{BB962C8B-B14F-4D97-AF65-F5344CB8AC3E}">
        <p14:creationId xmlns:p14="http://schemas.microsoft.com/office/powerpoint/2010/main" val="374582492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ChangeArrowheads="1"/>
          </p:cNvSpPr>
          <p:nvPr/>
        </p:nvSpPr>
        <p:spPr bwMode="auto">
          <a:xfrm>
            <a:off x="533400" y="1295400"/>
            <a:ext cx="7848600" cy="3754874"/>
          </a:xfrm>
          <a:prstGeom prst="rect">
            <a:avLst/>
          </a:prstGeom>
          <a:noFill/>
          <a:ln w="9525">
            <a:noFill/>
            <a:miter lim="800000"/>
            <a:headEnd/>
            <a:tailEnd/>
          </a:ln>
          <a:effectLst/>
        </p:spPr>
        <p:txBody>
          <a:bodyPr wrap="square">
            <a:spAutoFit/>
          </a:bodyPr>
          <a:lstStyle/>
          <a:p>
            <a:pPr algn="just"/>
            <a:r>
              <a:rPr lang="en-US" sz="2800" b="1" u="sng" dirty="0" smtClean="0"/>
              <a:t>TWO BUS STRUCTURE:</a:t>
            </a:r>
            <a:endParaRPr lang="en-US" sz="2800" b="1" u="sng" dirty="0"/>
          </a:p>
          <a:p>
            <a:pPr algn="just"/>
            <a:endParaRPr lang="en-US" dirty="0"/>
          </a:p>
          <a:p>
            <a:pPr algn="just">
              <a:buFontTx/>
              <a:buChar char="•"/>
            </a:pPr>
            <a:r>
              <a:rPr lang="en-US" sz="2400" b="1" dirty="0" smtClean="0"/>
              <a:t>In </a:t>
            </a:r>
            <a:r>
              <a:rPr lang="en-US" sz="2400" b="1" dirty="0"/>
              <a:t>two – bus structure </a:t>
            </a:r>
            <a:r>
              <a:rPr lang="en-US" sz="2400" dirty="0"/>
              <a:t>: One bus can be used to fetch instruction other can be used to fetch data, required for execution</a:t>
            </a:r>
            <a:r>
              <a:rPr lang="en-US" sz="2400" dirty="0" smtClean="0"/>
              <a:t>. </a:t>
            </a:r>
            <a:r>
              <a:rPr lang="en-GB" sz="2400" dirty="0"/>
              <a:t>The bus is said to perform two distinct functions </a:t>
            </a:r>
            <a:r>
              <a:rPr lang="en-GB" sz="2400" dirty="0" smtClean="0"/>
              <a:t>The </a:t>
            </a:r>
            <a:r>
              <a:rPr lang="en-GB" sz="2400" dirty="0"/>
              <a:t>main advantage of this structure is good </a:t>
            </a:r>
            <a:r>
              <a:rPr lang="en-GB" sz="2400" dirty="0" smtClean="0"/>
              <a:t>operating speed </a:t>
            </a:r>
            <a:r>
              <a:rPr lang="en-GB" sz="2400" dirty="0"/>
              <a:t>but on account of more cost.</a:t>
            </a:r>
            <a:endParaRPr lang="en-US" sz="2400" dirty="0" smtClean="0"/>
          </a:p>
          <a:p>
            <a:pPr algn="just">
              <a:buFontTx/>
              <a:buChar char="•"/>
            </a:pPr>
            <a:endParaRPr lang="en-US" sz="2400" dirty="0"/>
          </a:p>
          <a:p>
            <a:pPr algn="just">
              <a:buFontTx/>
              <a:buChar char="•"/>
            </a:pPr>
            <a:endParaRPr lang="en-US" sz="2400" dirty="0"/>
          </a:p>
          <a:p>
            <a:pPr algn="just">
              <a:buFontTx/>
              <a:buChar char="•"/>
            </a:pP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029" y="4236813"/>
            <a:ext cx="5341342" cy="2365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28</a:t>
            </a:fld>
            <a:endParaRPr lang="en-US"/>
          </a:p>
        </p:txBody>
      </p:sp>
    </p:spTree>
    <p:extLst>
      <p:ext uri="{BB962C8B-B14F-4D97-AF65-F5344CB8AC3E}">
        <p14:creationId xmlns:p14="http://schemas.microsoft.com/office/powerpoint/2010/main" val="385472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011" name="Group 211"/>
          <p:cNvGraphicFramePr>
            <a:graphicFrameLocks noGrp="1"/>
          </p:cNvGraphicFramePr>
          <p:nvPr>
            <p:extLst>
              <p:ext uri="{D42A27DB-BD31-4B8C-83A1-F6EECF244321}">
                <p14:modId xmlns:p14="http://schemas.microsoft.com/office/powerpoint/2010/main" val="3795689149"/>
              </p:ext>
            </p:extLst>
          </p:nvPr>
        </p:nvGraphicFramePr>
        <p:xfrm>
          <a:off x="5867400" y="1636713"/>
          <a:ext cx="2016968" cy="4297680"/>
        </p:xfrm>
        <a:graphic>
          <a:graphicData uri="http://schemas.openxmlformats.org/drawingml/2006/table">
            <a:tbl>
              <a:tblPr/>
              <a:tblGrid>
                <a:gridCol w="386502"/>
                <a:gridCol w="369324"/>
                <a:gridCol w="343557"/>
                <a:gridCol w="917585"/>
              </a:tblGrid>
              <a:tr h="36000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200" b="0" i="0" u="none" strike="noStrike" cap="none" normalizeH="0" baseline="-30000" dirty="0" smtClean="0">
                          <a:ln>
                            <a:noFill/>
                          </a:ln>
                          <a:solidFill>
                            <a:schemeClr val="tx1"/>
                          </a:solidFill>
                          <a:effectLst/>
                          <a:latin typeface="Times New Roman" pitchFamily="18" charset="0"/>
                          <a:cs typeface="Times New Roman" pitchFamily="18" charset="0"/>
                        </a:rPr>
                        <a:t>2</a:t>
                      </a:r>
                      <a:endParaRPr kumimoji="0" lang="en-US" sz="24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a:t>
                      </a:r>
                      <a:r>
                        <a:rPr kumimoji="0" lang="en-US" sz="1200" b="0" i="0" u="none" strike="noStrike" cap="none" normalizeH="0" baseline="-3000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A</a:t>
                      </a:r>
                      <a:r>
                        <a:rPr kumimoji="0" lang="en-US" sz="1200" b="0" i="0" u="none" strike="noStrike" cap="none" normalizeH="0" baseline="-3000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Selected location</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600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r>
                        <a:rPr kumimoji="0" lang="en-US" sz="1200" b="0" i="0" u="none" strike="noStrike" cap="none" normalizeH="0" baseline="30000" smtClean="0">
                          <a:ln>
                            <a:noFill/>
                          </a:ln>
                          <a:solidFill>
                            <a:schemeClr val="tx1"/>
                          </a:solidFill>
                          <a:effectLst/>
                          <a:latin typeface="Times New Roman" pitchFamily="18" charset="0"/>
                          <a:cs typeface="Times New Roman" pitchFamily="18" charset="0"/>
                        </a:rPr>
                        <a:t>th</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 Location</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600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r>
                        <a:rPr kumimoji="0" lang="en-US" sz="1200" b="0" i="0" u="none" strike="noStrike" cap="none" normalizeH="0" baseline="30000" smtClean="0">
                          <a:ln>
                            <a:noFill/>
                          </a:ln>
                          <a:solidFill>
                            <a:schemeClr val="tx1"/>
                          </a:solidFill>
                          <a:effectLst/>
                          <a:latin typeface="Times New Roman" pitchFamily="18" charset="0"/>
                          <a:cs typeface="Times New Roman" pitchFamily="18" charset="0"/>
                        </a:rPr>
                        <a:t>st</a:t>
                      </a: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 Location</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0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0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0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0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0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80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7014" name="Rectangle 214"/>
          <p:cNvSpPr>
            <a:spLocks noChangeArrowheads="1"/>
          </p:cNvSpPr>
          <p:nvPr/>
        </p:nvSpPr>
        <p:spPr bwMode="auto">
          <a:xfrm>
            <a:off x="990600" y="2895597"/>
            <a:ext cx="1447800" cy="1524000"/>
          </a:xfrm>
          <a:prstGeom prst="rect">
            <a:avLst/>
          </a:prstGeom>
          <a:solidFill>
            <a:schemeClr val="accent1"/>
          </a:solidFill>
          <a:ln w="9525">
            <a:solidFill>
              <a:schemeClr val="tx1"/>
            </a:solidFill>
            <a:miter lim="800000"/>
            <a:headEnd/>
            <a:tailEnd/>
          </a:ln>
          <a:effectLst/>
        </p:spPr>
        <p:txBody>
          <a:bodyPr wrap="none" anchor="ctr"/>
          <a:lstStyle/>
          <a:p>
            <a:endParaRPr lang="en-US" b="1"/>
          </a:p>
        </p:txBody>
      </p:sp>
      <p:sp>
        <p:nvSpPr>
          <p:cNvPr id="77015" name="Rectangle 215"/>
          <p:cNvSpPr>
            <a:spLocks noChangeArrowheads="1"/>
          </p:cNvSpPr>
          <p:nvPr/>
        </p:nvSpPr>
        <p:spPr bwMode="auto">
          <a:xfrm>
            <a:off x="3505200" y="2895597"/>
            <a:ext cx="1447800" cy="1447800"/>
          </a:xfrm>
          <a:prstGeom prst="rect">
            <a:avLst/>
          </a:prstGeom>
          <a:solidFill>
            <a:schemeClr val="accent1"/>
          </a:solidFill>
          <a:ln w="9525">
            <a:solidFill>
              <a:schemeClr val="tx1"/>
            </a:solidFill>
            <a:miter lim="800000"/>
            <a:headEnd/>
            <a:tailEnd/>
          </a:ln>
          <a:effectLst/>
        </p:spPr>
        <p:txBody>
          <a:bodyPr wrap="none"/>
          <a:lstStyle/>
          <a:p>
            <a:pPr algn="ctr"/>
            <a:endParaRPr lang="en-US" b="1"/>
          </a:p>
        </p:txBody>
      </p:sp>
      <p:sp>
        <p:nvSpPr>
          <p:cNvPr id="77016" name="Line 216"/>
          <p:cNvSpPr>
            <a:spLocks noChangeShapeType="1"/>
          </p:cNvSpPr>
          <p:nvPr/>
        </p:nvSpPr>
        <p:spPr bwMode="auto">
          <a:xfrm>
            <a:off x="1371600" y="4419597"/>
            <a:ext cx="0" cy="1219200"/>
          </a:xfrm>
          <a:prstGeom prst="line">
            <a:avLst/>
          </a:prstGeom>
          <a:noFill/>
          <a:ln w="9525">
            <a:solidFill>
              <a:schemeClr val="tx1"/>
            </a:solidFill>
            <a:round/>
            <a:headEnd/>
            <a:tailEnd/>
          </a:ln>
          <a:effectLst/>
        </p:spPr>
        <p:txBody>
          <a:bodyPr/>
          <a:lstStyle/>
          <a:p>
            <a:endParaRPr lang="en-US" b="1"/>
          </a:p>
        </p:txBody>
      </p:sp>
      <p:sp>
        <p:nvSpPr>
          <p:cNvPr id="77017" name="Line 217"/>
          <p:cNvSpPr>
            <a:spLocks noChangeShapeType="1"/>
          </p:cNvSpPr>
          <p:nvPr/>
        </p:nvSpPr>
        <p:spPr bwMode="auto">
          <a:xfrm>
            <a:off x="1371600" y="5638797"/>
            <a:ext cx="2743200" cy="0"/>
          </a:xfrm>
          <a:prstGeom prst="line">
            <a:avLst/>
          </a:prstGeom>
          <a:noFill/>
          <a:ln w="9525">
            <a:solidFill>
              <a:schemeClr val="tx1"/>
            </a:solidFill>
            <a:round/>
            <a:headEnd/>
            <a:tailEnd/>
          </a:ln>
          <a:effectLst/>
        </p:spPr>
        <p:txBody>
          <a:bodyPr/>
          <a:lstStyle/>
          <a:p>
            <a:endParaRPr lang="en-US" b="1"/>
          </a:p>
        </p:txBody>
      </p:sp>
      <p:sp>
        <p:nvSpPr>
          <p:cNvPr id="77018" name="Line 218"/>
          <p:cNvSpPr>
            <a:spLocks noChangeShapeType="1"/>
          </p:cNvSpPr>
          <p:nvPr/>
        </p:nvSpPr>
        <p:spPr bwMode="auto">
          <a:xfrm flipV="1">
            <a:off x="4114800" y="4343397"/>
            <a:ext cx="0" cy="1295400"/>
          </a:xfrm>
          <a:prstGeom prst="line">
            <a:avLst/>
          </a:prstGeom>
          <a:noFill/>
          <a:ln w="9525">
            <a:solidFill>
              <a:schemeClr val="tx1"/>
            </a:solidFill>
            <a:round/>
            <a:headEnd/>
            <a:tailEnd/>
          </a:ln>
          <a:effectLst/>
        </p:spPr>
        <p:txBody>
          <a:bodyPr/>
          <a:lstStyle/>
          <a:p>
            <a:endParaRPr lang="en-US" b="1"/>
          </a:p>
        </p:txBody>
      </p:sp>
      <p:sp>
        <p:nvSpPr>
          <p:cNvPr id="77019" name="Line 219"/>
          <p:cNvSpPr>
            <a:spLocks noChangeShapeType="1"/>
          </p:cNvSpPr>
          <p:nvPr/>
        </p:nvSpPr>
        <p:spPr bwMode="auto">
          <a:xfrm>
            <a:off x="1828800" y="4419597"/>
            <a:ext cx="0" cy="838200"/>
          </a:xfrm>
          <a:prstGeom prst="line">
            <a:avLst/>
          </a:prstGeom>
          <a:noFill/>
          <a:ln w="9525">
            <a:solidFill>
              <a:schemeClr val="tx1"/>
            </a:solidFill>
            <a:round/>
            <a:headEnd/>
            <a:tailEnd/>
          </a:ln>
          <a:effectLst/>
        </p:spPr>
        <p:txBody>
          <a:bodyPr/>
          <a:lstStyle/>
          <a:p>
            <a:endParaRPr lang="en-US" b="1"/>
          </a:p>
        </p:txBody>
      </p:sp>
      <p:sp>
        <p:nvSpPr>
          <p:cNvPr id="77022" name="Line 222"/>
          <p:cNvSpPr>
            <a:spLocks noChangeShapeType="1"/>
          </p:cNvSpPr>
          <p:nvPr/>
        </p:nvSpPr>
        <p:spPr bwMode="auto">
          <a:xfrm>
            <a:off x="1828800" y="5257797"/>
            <a:ext cx="2057400" cy="0"/>
          </a:xfrm>
          <a:prstGeom prst="line">
            <a:avLst/>
          </a:prstGeom>
          <a:noFill/>
          <a:ln w="9525">
            <a:solidFill>
              <a:schemeClr val="tx1"/>
            </a:solidFill>
            <a:round/>
            <a:headEnd/>
            <a:tailEnd/>
          </a:ln>
          <a:effectLst/>
        </p:spPr>
        <p:txBody>
          <a:bodyPr/>
          <a:lstStyle/>
          <a:p>
            <a:endParaRPr lang="en-US" b="1"/>
          </a:p>
        </p:txBody>
      </p:sp>
      <p:sp>
        <p:nvSpPr>
          <p:cNvPr id="77023" name="Line 223"/>
          <p:cNvSpPr>
            <a:spLocks noChangeShapeType="1"/>
          </p:cNvSpPr>
          <p:nvPr/>
        </p:nvSpPr>
        <p:spPr bwMode="auto">
          <a:xfrm flipV="1">
            <a:off x="3886200" y="4343397"/>
            <a:ext cx="0" cy="914400"/>
          </a:xfrm>
          <a:prstGeom prst="line">
            <a:avLst/>
          </a:prstGeom>
          <a:noFill/>
          <a:ln w="9525">
            <a:solidFill>
              <a:schemeClr val="tx1"/>
            </a:solidFill>
            <a:round/>
            <a:headEnd/>
            <a:tailEnd/>
          </a:ln>
          <a:effectLst/>
        </p:spPr>
        <p:txBody>
          <a:bodyPr/>
          <a:lstStyle/>
          <a:p>
            <a:endParaRPr lang="en-US" b="1"/>
          </a:p>
        </p:txBody>
      </p:sp>
      <p:sp>
        <p:nvSpPr>
          <p:cNvPr id="77024" name="Text Box 224"/>
          <p:cNvSpPr txBox="1">
            <a:spLocks noChangeArrowheads="1"/>
          </p:cNvSpPr>
          <p:nvPr/>
        </p:nvSpPr>
        <p:spPr bwMode="auto">
          <a:xfrm>
            <a:off x="4038600" y="4800597"/>
            <a:ext cx="457200" cy="304800"/>
          </a:xfrm>
          <a:prstGeom prst="rect">
            <a:avLst/>
          </a:prstGeom>
          <a:noFill/>
          <a:ln w="9525">
            <a:noFill/>
            <a:miter lim="800000"/>
            <a:headEnd/>
            <a:tailEnd/>
          </a:ln>
          <a:effectLst/>
        </p:spPr>
        <p:txBody>
          <a:bodyPr>
            <a:spAutoFit/>
          </a:bodyPr>
          <a:lstStyle/>
          <a:p>
            <a:pPr>
              <a:spcBef>
                <a:spcPct val="50000"/>
              </a:spcBef>
            </a:pPr>
            <a:r>
              <a:rPr lang="en-US" sz="1400" b="1"/>
              <a:t>D0</a:t>
            </a:r>
          </a:p>
        </p:txBody>
      </p:sp>
      <p:sp>
        <p:nvSpPr>
          <p:cNvPr id="77025" name="Text Box 225"/>
          <p:cNvSpPr txBox="1">
            <a:spLocks noChangeArrowheads="1"/>
          </p:cNvSpPr>
          <p:nvPr/>
        </p:nvSpPr>
        <p:spPr bwMode="auto">
          <a:xfrm>
            <a:off x="990600" y="5029197"/>
            <a:ext cx="457200" cy="304800"/>
          </a:xfrm>
          <a:prstGeom prst="rect">
            <a:avLst/>
          </a:prstGeom>
          <a:noFill/>
          <a:ln w="9525">
            <a:noFill/>
            <a:miter lim="800000"/>
            <a:headEnd/>
            <a:tailEnd/>
          </a:ln>
          <a:effectLst/>
        </p:spPr>
        <p:txBody>
          <a:bodyPr>
            <a:spAutoFit/>
          </a:bodyPr>
          <a:lstStyle/>
          <a:p>
            <a:pPr>
              <a:spcBef>
                <a:spcPct val="50000"/>
              </a:spcBef>
            </a:pPr>
            <a:r>
              <a:rPr lang="en-US" sz="1400" b="1"/>
              <a:t>D0</a:t>
            </a:r>
          </a:p>
        </p:txBody>
      </p:sp>
      <p:sp>
        <p:nvSpPr>
          <p:cNvPr id="77026" name="Text Box 226"/>
          <p:cNvSpPr txBox="1">
            <a:spLocks noChangeArrowheads="1"/>
          </p:cNvSpPr>
          <p:nvPr/>
        </p:nvSpPr>
        <p:spPr bwMode="auto">
          <a:xfrm>
            <a:off x="1524000" y="4952997"/>
            <a:ext cx="457200" cy="304800"/>
          </a:xfrm>
          <a:prstGeom prst="rect">
            <a:avLst/>
          </a:prstGeom>
          <a:noFill/>
          <a:ln w="9525">
            <a:noFill/>
            <a:miter lim="800000"/>
            <a:headEnd/>
            <a:tailEnd/>
          </a:ln>
          <a:effectLst/>
        </p:spPr>
        <p:txBody>
          <a:bodyPr>
            <a:spAutoFit/>
          </a:bodyPr>
          <a:lstStyle/>
          <a:p>
            <a:r>
              <a:rPr lang="en-US" sz="1400" b="1"/>
              <a:t>D7</a:t>
            </a:r>
          </a:p>
        </p:txBody>
      </p:sp>
      <p:sp>
        <p:nvSpPr>
          <p:cNvPr id="77027" name="Text Box 227"/>
          <p:cNvSpPr txBox="1">
            <a:spLocks noChangeArrowheads="1"/>
          </p:cNvSpPr>
          <p:nvPr/>
        </p:nvSpPr>
        <p:spPr bwMode="auto">
          <a:xfrm>
            <a:off x="3581400" y="4876797"/>
            <a:ext cx="457200" cy="304800"/>
          </a:xfrm>
          <a:prstGeom prst="rect">
            <a:avLst/>
          </a:prstGeom>
          <a:noFill/>
          <a:ln w="9525">
            <a:noFill/>
            <a:miter lim="800000"/>
            <a:headEnd/>
            <a:tailEnd/>
          </a:ln>
          <a:effectLst/>
        </p:spPr>
        <p:txBody>
          <a:bodyPr>
            <a:spAutoFit/>
          </a:bodyPr>
          <a:lstStyle/>
          <a:p>
            <a:pPr>
              <a:spcBef>
                <a:spcPct val="50000"/>
              </a:spcBef>
            </a:pPr>
            <a:r>
              <a:rPr lang="en-US" sz="1400" b="1"/>
              <a:t>D7</a:t>
            </a:r>
          </a:p>
        </p:txBody>
      </p:sp>
      <p:sp>
        <p:nvSpPr>
          <p:cNvPr id="77029" name="Text Box 229"/>
          <p:cNvSpPr txBox="1">
            <a:spLocks noChangeArrowheads="1"/>
          </p:cNvSpPr>
          <p:nvPr/>
        </p:nvSpPr>
        <p:spPr bwMode="auto">
          <a:xfrm>
            <a:off x="3657600" y="3428997"/>
            <a:ext cx="1905000" cy="304800"/>
          </a:xfrm>
          <a:prstGeom prst="rect">
            <a:avLst/>
          </a:prstGeom>
          <a:noFill/>
          <a:ln w="9525">
            <a:noFill/>
            <a:miter lim="800000"/>
            <a:headEnd/>
            <a:tailEnd/>
          </a:ln>
          <a:effectLst/>
        </p:spPr>
        <p:txBody>
          <a:bodyPr>
            <a:spAutoFit/>
          </a:bodyPr>
          <a:lstStyle/>
          <a:p>
            <a:pPr>
              <a:spcBef>
                <a:spcPct val="50000"/>
              </a:spcBef>
            </a:pPr>
            <a:r>
              <a:rPr lang="en-US" sz="1400" b="1"/>
              <a:t>PROCESSOR</a:t>
            </a:r>
          </a:p>
        </p:txBody>
      </p:sp>
      <p:sp>
        <p:nvSpPr>
          <p:cNvPr id="77030" name="Text Box 230"/>
          <p:cNvSpPr txBox="1">
            <a:spLocks noChangeArrowheads="1"/>
          </p:cNvSpPr>
          <p:nvPr/>
        </p:nvSpPr>
        <p:spPr bwMode="auto">
          <a:xfrm>
            <a:off x="3581400" y="3124197"/>
            <a:ext cx="609600" cy="366713"/>
          </a:xfrm>
          <a:prstGeom prst="rect">
            <a:avLst/>
          </a:prstGeom>
          <a:noFill/>
          <a:ln w="9525">
            <a:noFill/>
            <a:miter lim="800000"/>
            <a:headEnd/>
            <a:tailEnd/>
          </a:ln>
          <a:effectLst/>
        </p:spPr>
        <p:txBody>
          <a:bodyPr>
            <a:spAutoFit/>
          </a:bodyPr>
          <a:lstStyle/>
          <a:p>
            <a:pPr>
              <a:spcBef>
                <a:spcPct val="50000"/>
              </a:spcBef>
            </a:pPr>
            <a:r>
              <a:rPr lang="en-US" b="1"/>
              <a:t>RD</a:t>
            </a:r>
          </a:p>
        </p:txBody>
      </p:sp>
      <p:sp>
        <p:nvSpPr>
          <p:cNvPr id="77033" name="Line 233"/>
          <p:cNvSpPr>
            <a:spLocks noChangeShapeType="1"/>
          </p:cNvSpPr>
          <p:nvPr/>
        </p:nvSpPr>
        <p:spPr bwMode="auto">
          <a:xfrm>
            <a:off x="3733800" y="3200397"/>
            <a:ext cx="228600" cy="0"/>
          </a:xfrm>
          <a:prstGeom prst="line">
            <a:avLst/>
          </a:prstGeom>
          <a:noFill/>
          <a:ln w="9525">
            <a:solidFill>
              <a:schemeClr val="tx1"/>
            </a:solidFill>
            <a:round/>
            <a:headEnd/>
            <a:tailEnd/>
          </a:ln>
          <a:effectLst/>
        </p:spPr>
        <p:txBody>
          <a:bodyPr/>
          <a:lstStyle/>
          <a:p>
            <a:endParaRPr lang="en-US" b="1"/>
          </a:p>
        </p:txBody>
      </p:sp>
      <p:sp>
        <p:nvSpPr>
          <p:cNvPr id="77034" name="Text Box 234"/>
          <p:cNvSpPr txBox="1">
            <a:spLocks noChangeArrowheads="1"/>
          </p:cNvSpPr>
          <p:nvPr/>
        </p:nvSpPr>
        <p:spPr bwMode="auto">
          <a:xfrm>
            <a:off x="990600" y="3200397"/>
            <a:ext cx="609600" cy="366713"/>
          </a:xfrm>
          <a:prstGeom prst="rect">
            <a:avLst/>
          </a:prstGeom>
          <a:noFill/>
          <a:ln w="9525">
            <a:noFill/>
            <a:miter lim="800000"/>
            <a:headEnd/>
            <a:tailEnd/>
          </a:ln>
          <a:effectLst/>
        </p:spPr>
        <p:txBody>
          <a:bodyPr>
            <a:spAutoFit/>
          </a:bodyPr>
          <a:lstStyle/>
          <a:p>
            <a:pPr>
              <a:spcBef>
                <a:spcPct val="50000"/>
              </a:spcBef>
            </a:pPr>
            <a:r>
              <a:rPr lang="en-US" b="1"/>
              <a:t>CS</a:t>
            </a:r>
          </a:p>
        </p:txBody>
      </p:sp>
      <p:sp>
        <p:nvSpPr>
          <p:cNvPr id="77035" name="Line 235"/>
          <p:cNvSpPr>
            <a:spLocks noChangeShapeType="1"/>
          </p:cNvSpPr>
          <p:nvPr/>
        </p:nvSpPr>
        <p:spPr bwMode="auto">
          <a:xfrm>
            <a:off x="1066800" y="3276597"/>
            <a:ext cx="304800" cy="0"/>
          </a:xfrm>
          <a:prstGeom prst="line">
            <a:avLst/>
          </a:prstGeom>
          <a:noFill/>
          <a:ln w="9525">
            <a:solidFill>
              <a:schemeClr val="tx1"/>
            </a:solidFill>
            <a:round/>
            <a:headEnd/>
            <a:tailEnd/>
          </a:ln>
          <a:effectLst/>
        </p:spPr>
        <p:txBody>
          <a:bodyPr/>
          <a:lstStyle/>
          <a:p>
            <a:endParaRPr lang="en-US" b="1"/>
          </a:p>
        </p:txBody>
      </p:sp>
      <p:sp>
        <p:nvSpPr>
          <p:cNvPr id="77036" name="Text Box 236"/>
          <p:cNvSpPr txBox="1">
            <a:spLocks noChangeArrowheads="1"/>
          </p:cNvSpPr>
          <p:nvPr/>
        </p:nvSpPr>
        <p:spPr bwMode="auto">
          <a:xfrm>
            <a:off x="1828800" y="2971797"/>
            <a:ext cx="685800" cy="304800"/>
          </a:xfrm>
          <a:prstGeom prst="rect">
            <a:avLst/>
          </a:prstGeom>
          <a:noFill/>
          <a:ln w="9525">
            <a:noFill/>
            <a:miter lim="800000"/>
            <a:headEnd/>
            <a:tailEnd/>
          </a:ln>
          <a:effectLst/>
        </p:spPr>
        <p:txBody>
          <a:bodyPr>
            <a:spAutoFit/>
          </a:bodyPr>
          <a:lstStyle/>
          <a:p>
            <a:pPr>
              <a:spcBef>
                <a:spcPct val="50000"/>
              </a:spcBef>
            </a:pPr>
            <a:r>
              <a:rPr lang="en-US" sz="1400" b="1"/>
              <a:t>W/R</a:t>
            </a:r>
          </a:p>
        </p:txBody>
      </p:sp>
      <p:sp>
        <p:nvSpPr>
          <p:cNvPr id="77037" name="Text Box 237"/>
          <p:cNvSpPr txBox="1">
            <a:spLocks noChangeArrowheads="1"/>
          </p:cNvSpPr>
          <p:nvPr/>
        </p:nvSpPr>
        <p:spPr bwMode="auto">
          <a:xfrm>
            <a:off x="1828800" y="3276597"/>
            <a:ext cx="533400" cy="915988"/>
          </a:xfrm>
          <a:prstGeom prst="rect">
            <a:avLst/>
          </a:prstGeom>
          <a:noFill/>
          <a:ln w="9525">
            <a:noFill/>
            <a:miter lim="800000"/>
            <a:headEnd/>
            <a:tailEnd/>
          </a:ln>
          <a:effectLst/>
        </p:spPr>
        <p:txBody>
          <a:bodyPr>
            <a:spAutoFit/>
          </a:bodyPr>
          <a:lstStyle/>
          <a:p>
            <a:r>
              <a:rPr lang="en-US" b="1"/>
              <a:t>A0</a:t>
            </a:r>
          </a:p>
          <a:p>
            <a:r>
              <a:rPr lang="en-US" b="1"/>
              <a:t>A1</a:t>
            </a:r>
          </a:p>
          <a:p>
            <a:r>
              <a:rPr lang="en-US" b="1"/>
              <a:t>A2</a:t>
            </a:r>
          </a:p>
        </p:txBody>
      </p:sp>
      <p:sp>
        <p:nvSpPr>
          <p:cNvPr id="77039" name="Line 239"/>
          <p:cNvSpPr>
            <a:spLocks noChangeShapeType="1"/>
          </p:cNvSpPr>
          <p:nvPr/>
        </p:nvSpPr>
        <p:spPr bwMode="auto">
          <a:xfrm flipH="1">
            <a:off x="2438400" y="3428997"/>
            <a:ext cx="1066800" cy="0"/>
          </a:xfrm>
          <a:prstGeom prst="line">
            <a:avLst/>
          </a:prstGeom>
          <a:noFill/>
          <a:ln w="9525">
            <a:solidFill>
              <a:schemeClr val="tx1"/>
            </a:solidFill>
            <a:round/>
            <a:headEnd/>
            <a:tailEnd type="triangle" w="med" len="med"/>
          </a:ln>
          <a:effectLst/>
        </p:spPr>
        <p:txBody>
          <a:bodyPr/>
          <a:lstStyle/>
          <a:p>
            <a:endParaRPr lang="en-US" b="1"/>
          </a:p>
        </p:txBody>
      </p:sp>
      <p:sp>
        <p:nvSpPr>
          <p:cNvPr id="77040" name="Line 240"/>
          <p:cNvSpPr>
            <a:spLocks noChangeShapeType="1"/>
          </p:cNvSpPr>
          <p:nvPr/>
        </p:nvSpPr>
        <p:spPr bwMode="auto">
          <a:xfrm flipH="1">
            <a:off x="2438400" y="3428997"/>
            <a:ext cx="1066800" cy="0"/>
          </a:xfrm>
          <a:prstGeom prst="line">
            <a:avLst/>
          </a:prstGeom>
          <a:noFill/>
          <a:ln w="9525">
            <a:solidFill>
              <a:schemeClr val="tx1"/>
            </a:solidFill>
            <a:round/>
            <a:headEnd/>
            <a:tailEnd type="triangle" w="med" len="med"/>
          </a:ln>
          <a:effectLst/>
        </p:spPr>
        <p:txBody>
          <a:bodyPr/>
          <a:lstStyle/>
          <a:p>
            <a:endParaRPr lang="en-US" b="1"/>
          </a:p>
        </p:txBody>
      </p:sp>
      <p:sp>
        <p:nvSpPr>
          <p:cNvPr id="77041" name="Line 241"/>
          <p:cNvSpPr>
            <a:spLocks noChangeShapeType="1"/>
          </p:cNvSpPr>
          <p:nvPr/>
        </p:nvSpPr>
        <p:spPr bwMode="auto">
          <a:xfrm flipH="1">
            <a:off x="2438400" y="3733797"/>
            <a:ext cx="1066800" cy="0"/>
          </a:xfrm>
          <a:prstGeom prst="line">
            <a:avLst/>
          </a:prstGeom>
          <a:noFill/>
          <a:ln w="9525">
            <a:solidFill>
              <a:schemeClr val="tx1"/>
            </a:solidFill>
            <a:round/>
            <a:headEnd/>
            <a:tailEnd type="triangle" w="med" len="med"/>
          </a:ln>
          <a:effectLst/>
        </p:spPr>
        <p:txBody>
          <a:bodyPr/>
          <a:lstStyle/>
          <a:p>
            <a:endParaRPr lang="en-US" b="1"/>
          </a:p>
        </p:txBody>
      </p:sp>
      <p:sp>
        <p:nvSpPr>
          <p:cNvPr id="77042" name="Line 242"/>
          <p:cNvSpPr>
            <a:spLocks noChangeShapeType="1"/>
          </p:cNvSpPr>
          <p:nvPr/>
        </p:nvSpPr>
        <p:spPr bwMode="auto">
          <a:xfrm flipH="1">
            <a:off x="2438400" y="3962397"/>
            <a:ext cx="1066800" cy="0"/>
          </a:xfrm>
          <a:prstGeom prst="line">
            <a:avLst/>
          </a:prstGeom>
          <a:noFill/>
          <a:ln w="9525">
            <a:solidFill>
              <a:schemeClr val="tx1"/>
            </a:solidFill>
            <a:round/>
            <a:headEnd/>
            <a:tailEnd type="triangle" w="med" len="med"/>
          </a:ln>
          <a:effectLst/>
        </p:spPr>
        <p:txBody>
          <a:bodyPr/>
          <a:lstStyle/>
          <a:p>
            <a:endParaRPr lang="en-US" b="1"/>
          </a:p>
        </p:txBody>
      </p:sp>
      <p:sp>
        <p:nvSpPr>
          <p:cNvPr id="77047" name="Oval 247"/>
          <p:cNvSpPr>
            <a:spLocks noChangeArrowheads="1"/>
          </p:cNvSpPr>
          <p:nvPr/>
        </p:nvSpPr>
        <p:spPr bwMode="auto">
          <a:xfrm>
            <a:off x="2971800" y="3200397"/>
            <a:ext cx="381000" cy="1066800"/>
          </a:xfrm>
          <a:prstGeom prst="ellipse">
            <a:avLst/>
          </a:prstGeom>
          <a:solidFill>
            <a:schemeClr val="accent1"/>
          </a:solidFill>
          <a:ln w="9525">
            <a:solidFill>
              <a:schemeClr val="tx1"/>
            </a:solidFill>
            <a:round/>
            <a:headEnd/>
            <a:tailEnd/>
          </a:ln>
          <a:effectLst/>
        </p:spPr>
        <p:txBody>
          <a:bodyPr wrap="none" anchor="ctr"/>
          <a:lstStyle/>
          <a:p>
            <a:endParaRPr lang="en-US" b="1"/>
          </a:p>
        </p:txBody>
      </p:sp>
      <p:sp>
        <p:nvSpPr>
          <p:cNvPr id="77048" name="Oval 248"/>
          <p:cNvSpPr>
            <a:spLocks noChangeArrowheads="1"/>
          </p:cNvSpPr>
          <p:nvPr/>
        </p:nvSpPr>
        <p:spPr bwMode="auto">
          <a:xfrm>
            <a:off x="2743200" y="4952997"/>
            <a:ext cx="381000" cy="1066800"/>
          </a:xfrm>
          <a:prstGeom prst="ellipse">
            <a:avLst/>
          </a:prstGeom>
          <a:solidFill>
            <a:schemeClr val="accent1"/>
          </a:solidFill>
          <a:ln w="9525">
            <a:solidFill>
              <a:schemeClr val="tx1"/>
            </a:solidFill>
            <a:round/>
            <a:headEnd/>
            <a:tailEnd/>
          </a:ln>
          <a:effectLst/>
        </p:spPr>
        <p:txBody>
          <a:bodyPr wrap="none" anchor="ctr"/>
          <a:lstStyle/>
          <a:p>
            <a:endParaRPr lang="en-US" b="1"/>
          </a:p>
        </p:txBody>
      </p:sp>
      <p:sp>
        <p:nvSpPr>
          <p:cNvPr id="77049" name="Oval 249"/>
          <p:cNvSpPr>
            <a:spLocks noChangeArrowheads="1"/>
          </p:cNvSpPr>
          <p:nvPr/>
        </p:nvSpPr>
        <p:spPr bwMode="auto">
          <a:xfrm>
            <a:off x="2971800" y="1904997"/>
            <a:ext cx="457200" cy="304800"/>
          </a:xfrm>
          <a:prstGeom prst="ellipse">
            <a:avLst/>
          </a:prstGeom>
          <a:solidFill>
            <a:schemeClr val="accent1"/>
          </a:solidFill>
          <a:ln w="9525">
            <a:solidFill>
              <a:schemeClr val="tx1"/>
            </a:solidFill>
            <a:round/>
            <a:headEnd/>
            <a:tailEnd/>
          </a:ln>
          <a:effectLst/>
        </p:spPr>
        <p:txBody>
          <a:bodyPr wrap="none" anchor="ctr"/>
          <a:lstStyle/>
          <a:p>
            <a:endParaRPr lang="en-US" b="1"/>
          </a:p>
        </p:txBody>
      </p:sp>
      <p:sp>
        <p:nvSpPr>
          <p:cNvPr id="77051" name="Text Box 251"/>
          <p:cNvSpPr txBox="1">
            <a:spLocks noChangeArrowheads="1"/>
          </p:cNvSpPr>
          <p:nvPr/>
        </p:nvSpPr>
        <p:spPr bwMode="auto">
          <a:xfrm>
            <a:off x="3352800" y="1600197"/>
            <a:ext cx="2209800" cy="366713"/>
          </a:xfrm>
          <a:prstGeom prst="rect">
            <a:avLst/>
          </a:prstGeom>
          <a:noFill/>
          <a:ln w="9525">
            <a:noFill/>
            <a:miter lim="800000"/>
            <a:headEnd/>
            <a:tailEnd/>
          </a:ln>
          <a:effectLst/>
        </p:spPr>
        <p:txBody>
          <a:bodyPr>
            <a:spAutoFit/>
          </a:bodyPr>
          <a:lstStyle/>
          <a:p>
            <a:pPr>
              <a:spcBef>
                <a:spcPct val="50000"/>
              </a:spcBef>
            </a:pPr>
            <a:r>
              <a:rPr lang="en-US" b="1"/>
              <a:t>CONTROL BUS</a:t>
            </a:r>
          </a:p>
        </p:txBody>
      </p:sp>
      <p:sp>
        <p:nvSpPr>
          <p:cNvPr id="77052" name="Text Box 252"/>
          <p:cNvSpPr txBox="1">
            <a:spLocks noChangeArrowheads="1"/>
          </p:cNvSpPr>
          <p:nvPr/>
        </p:nvSpPr>
        <p:spPr bwMode="auto">
          <a:xfrm>
            <a:off x="2819400" y="4267197"/>
            <a:ext cx="1981200" cy="366713"/>
          </a:xfrm>
          <a:prstGeom prst="rect">
            <a:avLst/>
          </a:prstGeom>
          <a:noFill/>
          <a:ln w="9525">
            <a:noFill/>
            <a:miter lim="800000"/>
            <a:headEnd/>
            <a:tailEnd/>
          </a:ln>
          <a:effectLst/>
        </p:spPr>
        <p:txBody>
          <a:bodyPr>
            <a:spAutoFit/>
          </a:bodyPr>
          <a:lstStyle/>
          <a:p>
            <a:pPr>
              <a:spcBef>
                <a:spcPct val="50000"/>
              </a:spcBef>
            </a:pPr>
            <a:r>
              <a:rPr lang="en-US" b="1" dirty="0"/>
              <a:t>ADDRESS BUS</a:t>
            </a:r>
          </a:p>
        </p:txBody>
      </p:sp>
      <p:sp>
        <p:nvSpPr>
          <p:cNvPr id="77053" name="Text Box 253"/>
          <p:cNvSpPr txBox="1">
            <a:spLocks noChangeArrowheads="1"/>
          </p:cNvSpPr>
          <p:nvPr/>
        </p:nvSpPr>
        <p:spPr bwMode="auto">
          <a:xfrm>
            <a:off x="3200400" y="5867397"/>
            <a:ext cx="1447800" cy="366713"/>
          </a:xfrm>
          <a:prstGeom prst="rect">
            <a:avLst/>
          </a:prstGeom>
          <a:noFill/>
          <a:ln w="9525">
            <a:noFill/>
            <a:miter lim="800000"/>
            <a:headEnd/>
            <a:tailEnd/>
          </a:ln>
          <a:effectLst/>
        </p:spPr>
        <p:txBody>
          <a:bodyPr>
            <a:spAutoFit/>
          </a:bodyPr>
          <a:lstStyle/>
          <a:p>
            <a:pPr>
              <a:spcBef>
                <a:spcPct val="50000"/>
              </a:spcBef>
            </a:pPr>
            <a:r>
              <a:rPr lang="en-US" b="1"/>
              <a:t>DATA BUS</a:t>
            </a:r>
          </a:p>
        </p:txBody>
      </p:sp>
      <p:sp>
        <p:nvSpPr>
          <p:cNvPr id="77054" name="Line 254"/>
          <p:cNvSpPr>
            <a:spLocks noChangeShapeType="1"/>
          </p:cNvSpPr>
          <p:nvPr/>
        </p:nvSpPr>
        <p:spPr bwMode="auto">
          <a:xfrm flipV="1">
            <a:off x="4267200" y="1981197"/>
            <a:ext cx="0" cy="914400"/>
          </a:xfrm>
          <a:prstGeom prst="line">
            <a:avLst/>
          </a:prstGeom>
          <a:noFill/>
          <a:ln w="9525">
            <a:solidFill>
              <a:schemeClr val="tx1"/>
            </a:solidFill>
            <a:round/>
            <a:headEnd/>
            <a:tailEnd/>
          </a:ln>
          <a:effectLst/>
        </p:spPr>
        <p:txBody>
          <a:bodyPr/>
          <a:lstStyle/>
          <a:p>
            <a:endParaRPr lang="en-US" b="1"/>
          </a:p>
        </p:txBody>
      </p:sp>
      <p:sp>
        <p:nvSpPr>
          <p:cNvPr id="77056" name="Line 256"/>
          <p:cNvSpPr>
            <a:spLocks noChangeShapeType="1"/>
          </p:cNvSpPr>
          <p:nvPr/>
        </p:nvSpPr>
        <p:spPr bwMode="auto">
          <a:xfrm flipH="1">
            <a:off x="1828800" y="1981197"/>
            <a:ext cx="2438400" cy="0"/>
          </a:xfrm>
          <a:prstGeom prst="line">
            <a:avLst/>
          </a:prstGeom>
          <a:noFill/>
          <a:ln w="9525">
            <a:solidFill>
              <a:schemeClr val="tx1"/>
            </a:solidFill>
            <a:round/>
            <a:headEnd/>
            <a:tailEnd/>
          </a:ln>
          <a:effectLst/>
        </p:spPr>
        <p:txBody>
          <a:bodyPr/>
          <a:lstStyle/>
          <a:p>
            <a:endParaRPr lang="en-US" b="1"/>
          </a:p>
        </p:txBody>
      </p:sp>
      <p:sp>
        <p:nvSpPr>
          <p:cNvPr id="77057" name="Line 257"/>
          <p:cNvSpPr>
            <a:spLocks noChangeShapeType="1"/>
          </p:cNvSpPr>
          <p:nvPr/>
        </p:nvSpPr>
        <p:spPr bwMode="auto">
          <a:xfrm>
            <a:off x="1828800" y="1981197"/>
            <a:ext cx="0" cy="914400"/>
          </a:xfrm>
          <a:prstGeom prst="line">
            <a:avLst/>
          </a:prstGeom>
          <a:noFill/>
          <a:ln w="9525">
            <a:solidFill>
              <a:schemeClr val="tx1"/>
            </a:solidFill>
            <a:round/>
            <a:headEnd/>
            <a:tailEnd/>
          </a:ln>
          <a:effectLst/>
        </p:spPr>
        <p:txBody>
          <a:bodyPr/>
          <a:lstStyle/>
          <a:p>
            <a:endParaRPr lang="en-US" b="1"/>
          </a:p>
        </p:txBody>
      </p:sp>
      <p:sp>
        <p:nvSpPr>
          <p:cNvPr id="4" name="Content Placeholder 3"/>
          <p:cNvSpPr>
            <a:spLocks noGrp="1"/>
          </p:cNvSpPr>
          <p:nvPr>
            <p:ph idx="1"/>
          </p:nvPr>
        </p:nvSpPr>
        <p:spPr>
          <a:xfrm>
            <a:off x="323528" y="980728"/>
            <a:ext cx="8363272" cy="5374033"/>
          </a:xfrm>
        </p:spPr>
        <p:txBody>
          <a:bodyPr>
            <a:normAutofit/>
          </a:bodyPr>
          <a:lstStyle/>
          <a:p>
            <a:pPr marL="0" indent="0">
              <a:buNone/>
            </a:pPr>
            <a:r>
              <a:rPr lang="en-IN" sz="2000" b="1" dirty="0" smtClean="0"/>
              <a:t>MULTI BUS STRUCTURE</a:t>
            </a:r>
          </a:p>
          <a:p>
            <a:pPr marL="0" indent="0">
              <a:buNone/>
            </a:pPr>
            <a:r>
              <a:rPr lang="en-US" sz="2000" dirty="0" smtClean="0"/>
              <a:t>To </a:t>
            </a:r>
            <a:r>
              <a:rPr lang="en-US" sz="2000" dirty="0"/>
              <a:t>improve performance </a:t>
            </a:r>
            <a:r>
              <a:rPr lang="en-US" sz="2000" b="1" dirty="0"/>
              <a:t>multi bus</a:t>
            </a:r>
            <a:r>
              <a:rPr lang="en-US" sz="2000" dirty="0"/>
              <a:t> structure can be used</a:t>
            </a:r>
            <a:r>
              <a:rPr lang="en-US" sz="2000" dirty="0" smtClean="0"/>
              <a:t>.</a:t>
            </a:r>
          </a:p>
          <a:p>
            <a:pPr>
              <a:buNone/>
            </a:pPr>
            <a:endParaRPr lang="en-IN" sz="2000"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29</a:t>
            </a:fld>
            <a:endParaRPr lang="en-US"/>
          </a:p>
        </p:txBody>
      </p:sp>
    </p:spTree>
    <p:extLst>
      <p:ext uri="{BB962C8B-B14F-4D97-AF65-F5344CB8AC3E}">
        <p14:creationId xmlns:p14="http://schemas.microsoft.com/office/powerpoint/2010/main" val="259436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014"/>
                                        </p:tgtEl>
                                        <p:attrNameLst>
                                          <p:attrName>style.visibility</p:attrName>
                                        </p:attrNameLst>
                                      </p:cBhvr>
                                      <p:to>
                                        <p:strVal val="visible"/>
                                      </p:to>
                                    </p:set>
                                    <p:anim calcmode="lin" valueType="num">
                                      <p:cBhvr additive="base">
                                        <p:cTn id="7" dur="500" fill="hold"/>
                                        <p:tgtEl>
                                          <p:spTgt spid="77014"/>
                                        </p:tgtEl>
                                        <p:attrNameLst>
                                          <p:attrName>ppt_x</p:attrName>
                                        </p:attrNameLst>
                                      </p:cBhvr>
                                      <p:tavLst>
                                        <p:tav tm="0">
                                          <p:val>
                                            <p:strVal val="#ppt_x"/>
                                          </p:val>
                                        </p:tav>
                                        <p:tav tm="100000">
                                          <p:val>
                                            <p:strVal val="#ppt_x"/>
                                          </p:val>
                                        </p:tav>
                                      </p:tavLst>
                                    </p:anim>
                                    <p:anim calcmode="lin" valueType="num">
                                      <p:cBhvr additive="base">
                                        <p:cTn id="8" dur="500" fill="hold"/>
                                        <p:tgtEl>
                                          <p:spTgt spid="770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7029"/>
                                        </p:tgtEl>
                                        <p:attrNameLst>
                                          <p:attrName>style.visibility</p:attrName>
                                        </p:attrNameLst>
                                      </p:cBhvr>
                                      <p:to>
                                        <p:strVal val="visible"/>
                                      </p:to>
                                    </p:set>
                                    <p:anim calcmode="lin" valueType="num">
                                      <p:cBhvr additive="base">
                                        <p:cTn id="11" dur="500" fill="hold"/>
                                        <p:tgtEl>
                                          <p:spTgt spid="77029"/>
                                        </p:tgtEl>
                                        <p:attrNameLst>
                                          <p:attrName>ppt_x</p:attrName>
                                        </p:attrNameLst>
                                      </p:cBhvr>
                                      <p:tavLst>
                                        <p:tav tm="0">
                                          <p:val>
                                            <p:strVal val="#ppt_x"/>
                                          </p:val>
                                        </p:tav>
                                        <p:tav tm="100000">
                                          <p:val>
                                            <p:strVal val="#ppt_x"/>
                                          </p:val>
                                        </p:tav>
                                      </p:tavLst>
                                    </p:anim>
                                    <p:anim calcmode="lin" valueType="num">
                                      <p:cBhvr additive="base">
                                        <p:cTn id="12" dur="500" fill="hold"/>
                                        <p:tgtEl>
                                          <p:spTgt spid="770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7015"/>
                                        </p:tgtEl>
                                        <p:attrNameLst>
                                          <p:attrName>style.visibility</p:attrName>
                                        </p:attrNameLst>
                                      </p:cBhvr>
                                      <p:to>
                                        <p:strVal val="visible"/>
                                      </p:to>
                                    </p:set>
                                    <p:anim calcmode="lin" valueType="num">
                                      <p:cBhvr additive="base">
                                        <p:cTn id="15" dur="500" fill="hold"/>
                                        <p:tgtEl>
                                          <p:spTgt spid="77015"/>
                                        </p:tgtEl>
                                        <p:attrNameLst>
                                          <p:attrName>ppt_x</p:attrName>
                                        </p:attrNameLst>
                                      </p:cBhvr>
                                      <p:tavLst>
                                        <p:tav tm="0">
                                          <p:val>
                                            <p:strVal val="#ppt_x"/>
                                          </p:val>
                                        </p:tav>
                                        <p:tav tm="100000">
                                          <p:val>
                                            <p:strVal val="#ppt_x"/>
                                          </p:val>
                                        </p:tav>
                                      </p:tavLst>
                                    </p:anim>
                                    <p:anim calcmode="lin" valueType="num">
                                      <p:cBhvr additive="base">
                                        <p:cTn id="16" dur="500" fill="hold"/>
                                        <p:tgtEl>
                                          <p:spTgt spid="770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7030"/>
                                        </p:tgtEl>
                                        <p:attrNameLst>
                                          <p:attrName>style.visibility</p:attrName>
                                        </p:attrNameLst>
                                      </p:cBhvr>
                                      <p:to>
                                        <p:strVal val="visible"/>
                                      </p:to>
                                    </p:set>
                                    <p:anim calcmode="lin" valueType="num">
                                      <p:cBhvr additive="base">
                                        <p:cTn id="19" dur="500" fill="hold"/>
                                        <p:tgtEl>
                                          <p:spTgt spid="77030"/>
                                        </p:tgtEl>
                                        <p:attrNameLst>
                                          <p:attrName>ppt_x</p:attrName>
                                        </p:attrNameLst>
                                      </p:cBhvr>
                                      <p:tavLst>
                                        <p:tav tm="0">
                                          <p:val>
                                            <p:strVal val="#ppt_x"/>
                                          </p:val>
                                        </p:tav>
                                        <p:tav tm="100000">
                                          <p:val>
                                            <p:strVal val="#ppt_x"/>
                                          </p:val>
                                        </p:tav>
                                      </p:tavLst>
                                    </p:anim>
                                    <p:anim calcmode="lin" valueType="num">
                                      <p:cBhvr additive="base">
                                        <p:cTn id="20" dur="500" fill="hold"/>
                                        <p:tgtEl>
                                          <p:spTgt spid="770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7036"/>
                                        </p:tgtEl>
                                        <p:attrNameLst>
                                          <p:attrName>style.visibility</p:attrName>
                                        </p:attrNameLst>
                                      </p:cBhvr>
                                      <p:to>
                                        <p:strVal val="visible"/>
                                      </p:to>
                                    </p:set>
                                    <p:anim calcmode="lin" valueType="num">
                                      <p:cBhvr additive="base">
                                        <p:cTn id="23" dur="500" fill="hold"/>
                                        <p:tgtEl>
                                          <p:spTgt spid="77036"/>
                                        </p:tgtEl>
                                        <p:attrNameLst>
                                          <p:attrName>ppt_x</p:attrName>
                                        </p:attrNameLst>
                                      </p:cBhvr>
                                      <p:tavLst>
                                        <p:tav tm="0">
                                          <p:val>
                                            <p:strVal val="#ppt_x"/>
                                          </p:val>
                                        </p:tav>
                                        <p:tav tm="100000">
                                          <p:val>
                                            <p:strVal val="#ppt_x"/>
                                          </p:val>
                                        </p:tav>
                                      </p:tavLst>
                                    </p:anim>
                                    <p:anim calcmode="lin" valueType="num">
                                      <p:cBhvr additive="base">
                                        <p:cTn id="24" dur="500" fill="hold"/>
                                        <p:tgtEl>
                                          <p:spTgt spid="7703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7035"/>
                                        </p:tgtEl>
                                        <p:attrNameLst>
                                          <p:attrName>style.visibility</p:attrName>
                                        </p:attrNameLst>
                                      </p:cBhvr>
                                      <p:to>
                                        <p:strVal val="visible"/>
                                      </p:to>
                                    </p:set>
                                    <p:anim calcmode="lin" valueType="num">
                                      <p:cBhvr additive="base">
                                        <p:cTn id="27" dur="500" fill="hold"/>
                                        <p:tgtEl>
                                          <p:spTgt spid="77035"/>
                                        </p:tgtEl>
                                        <p:attrNameLst>
                                          <p:attrName>ppt_x</p:attrName>
                                        </p:attrNameLst>
                                      </p:cBhvr>
                                      <p:tavLst>
                                        <p:tav tm="0">
                                          <p:val>
                                            <p:strVal val="#ppt_x"/>
                                          </p:val>
                                        </p:tav>
                                        <p:tav tm="100000">
                                          <p:val>
                                            <p:strVal val="#ppt_x"/>
                                          </p:val>
                                        </p:tav>
                                      </p:tavLst>
                                    </p:anim>
                                    <p:anim calcmode="lin" valueType="num">
                                      <p:cBhvr additive="base">
                                        <p:cTn id="28" dur="500" fill="hold"/>
                                        <p:tgtEl>
                                          <p:spTgt spid="770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7034"/>
                                        </p:tgtEl>
                                        <p:attrNameLst>
                                          <p:attrName>style.visibility</p:attrName>
                                        </p:attrNameLst>
                                      </p:cBhvr>
                                      <p:to>
                                        <p:strVal val="visible"/>
                                      </p:to>
                                    </p:set>
                                    <p:anim calcmode="lin" valueType="num">
                                      <p:cBhvr additive="base">
                                        <p:cTn id="31" dur="500" fill="hold"/>
                                        <p:tgtEl>
                                          <p:spTgt spid="77034"/>
                                        </p:tgtEl>
                                        <p:attrNameLst>
                                          <p:attrName>ppt_x</p:attrName>
                                        </p:attrNameLst>
                                      </p:cBhvr>
                                      <p:tavLst>
                                        <p:tav tm="0">
                                          <p:val>
                                            <p:strVal val="#ppt_x"/>
                                          </p:val>
                                        </p:tav>
                                        <p:tav tm="100000">
                                          <p:val>
                                            <p:strVal val="#ppt_x"/>
                                          </p:val>
                                        </p:tav>
                                      </p:tavLst>
                                    </p:anim>
                                    <p:anim calcmode="lin" valueType="num">
                                      <p:cBhvr additive="base">
                                        <p:cTn id="32" dur="500" fill="hold"/>
                                        <p:tgtEl>
                                          <p:spTgt spid="770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7052"/>
                                        </p:tgtEl>
                                        <p:attrNameLst>
                                          <p:attrName>style.visibility</p:attrName>
                                        </p:attrNameLst>
                                      </p:cBhvr>
                                      <p:to>
                                        <p:strVal val="visible"/>
                                      </p:to>
                                    </p:set>
                                    <p:anim calcmode="lin" valueType="num">
                                      <p:cBhvr additive="base">
                                        <p:cTn id="37" dur="500" fill="hold"/>
                                        <p:tgtEl>
                                          <p:spTgt spid="77052"/>
                                        </p:tgtEl>
                                        <p:attrNameLst>
                                          <p:attrName>ppt_x</p:attrName>
                                        </p:attrNameLst>
                                      </p:cBhvr>
                                      <p:tavLst>
                                        <p:tav tm="0">
                                          <p:val>
                                            <p:strVal val="#ppt_x"/>
                                          </p:val>
                                        </p:tav>
                                        <p:tav tm="100000">
                                          <p:val>
                                            <p:strVal val="#ppt_x"/>
                                          </p:val>
                                        </p:tav>
                                      </p:tavLst>
                                    </p:anim>
                                    <p:anim calcmode="lin" valueType="num">
                                      <p:cBhvr additive="base">
                                        <p:cTn id="38" dur="500" fill="hold"/>
                                        <p:tgtEl>
                                          <p:spTgt spid="7705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7047"/>
                                        </p:tgtEl>
                                        <p:attrNameLst>
                                          <p:attrName>style.visibility</p:attrName>
                                        </p:attrNameLst>
                                      </p:cBhvr>
                                      <p:to>
                                        <p:strVal val="visible"/>
                                      </p:to>
                                    </p:set>
                                    <p:anim calcmode="lin" valueType="num">
                                      <p:cBhvr additive="base">
                                        <p:cTn id="41" dur="500" fill="hold"/>
                                        <p:tgtEl>
                                          <p:spTgt spid="77047"/>
                                        </p:tgtEl>
                                        <p:attrNameLst>
                                          <p:attrName>ppt_x</p:attrName>
                                        </p:attrNameLst>
                                      </p:cBhvr>
                                      <p:tavLst>
                                        <p:tav tm="0">
                                          <p:val>
                                            <p:strVal val="#ppt_x"/>
                                          </p:val>
                                        </p:tav>
                                        <p:tav tm="100000">
                                          <p:val>
                                            <p:strVal val="#ppt_x"/>
                                          </p:val>
                                        </p:tav>
                                      </p:tavLst>
                                    </p:anim>
                                    <p:anim calcmode="lin" valueType="num">
                                      <p:cBhvr additive="base">
                                        <p:cTn id="42" dur="500" fill="hold"/>
                                        <p:tgtEl>
                                          <p:spTgt spid="7704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7042"/>
                                        </p:tgtEl>
                                        <p:attrNameLst>
                                          <p:attrName>style.visibility</p:attrName>
                                        </p:attrNameLst>
                                      </p:cBhvr>
                                      <p:to>
                                        <p:strVal val="visible"/>
                                      </p:to>
                                    </p:set>
                                    <p:anim calcmode="lin" valueType="num">
                                      <p:cBhvr additive="base">
                                        <p:cTn id="45" dur="500" fill="hold"/>
                                        <p:tgtEl>
                                          <p:spTgt spid="77042"/>
                                        </p:tgtEl>
                                        <p:attrNameLst>
                                          <p:attrName>ppt_x</p:attrName>
                                        </p:attrNameLst>
                                      </p:cBhvr>
                                      <p:tavLst>
                                        <p:tav tm="0">
                                          <p:val>
                                            <p:strVal val="#ppt_x"/>
                                          </p:val>
                                        </p:tav>
                                        <p:tav tm="100000">
                                          <p:val>
                                            <p:strVal val="#ppt_x"/>
                                          </p:val>
                                        </p:tav>
                                      </p:tavLst>
                                    </p:anim>
                                    <p:anim calcmode="lin" valueType="num">
                                      <p:cBhvr additive="base">
                                        <p:cTn id="46" dur="500" fill="hold"/>
                                        <p:tgtEl>
                                          <p:spTgt spid="7704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7041"/>
                                        </p:tgtEl>
                                        <p:attrNameLst>
                                          <p:attrName>style.visibility</p:attrName>
                                        </p:attrNameLst>
                                      </p:cBhvr>
                                      <p:to>
                                        <p:strVal val="visible"/>
                                      </p:to>
                                    </p:set>
                                    <p:anim calcmode="lin" valueType="num">
                                      <p:cBhvr additive="base">
                                        <p:cTn id="49" dur="500" fill="hold"/>
                                        <p:tgtEl>
                                          <p:spTgt spid="77041"/>
                                        </p:tgtEl>
                                        <p:attrNameLst>
                                          <p:attrName>ppt_x</p:attrName>
                                        </p:attrNameLst>
                                      </p:cBhvr>
                                      <p:tavLst>
                                        <p:tav tm="0">
                                          <p:val>
                                            <p:strVal val="#ppt_x"/>
                                          </p:val>
                                        </p:tav>
                                        <p:tav tm="100000">
                                          <p:val>
                                            <p:strVal val="#ppt_x"/>
                                          </p:val>
                                        </p:tav>
                                      </p:tavLst>
                                    </p:anim>
                                    <p:anim calcmode="lin" valueType="num">
                                      <p:cBhvr additive="base">
                                        <p:cTn id="50" dur="500" fill="hold"/>
                                        <p:tgtEl>
                                          <p:spTgt spid="7704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7040"/>
                                        </p:tgtEl>
                                        <p:attrNameLst>
                                          <p:attrName>style.visibility</p:attrName>
                                        </p:attrNameLst>
                                      </p:cBhvr>
                                      <p:to>
                                        <p:strVal val="visible"/>
                                      </p:to>
                                    </p:set>
                                    <p:anim calcmode="lin" valueType="num">
                                      <p:cBhvr additive="base">
                                        <p:cTn id="53" dur="500" fill="hold"/>
                                        <p:tgtEl>
                                          <p:spTgt spid="77040"/>
                                        </p:tgtEl>
                                        <p:attrNameLst>
                                          <p:attrName>ppt_x</p:attrName>
                                        </p:attrNameLst>
                                      </p:cBhvr>
                                      <p:tavLst>
                                        <p:tav tm="0">
                                          <p:val>
                                            <p:strVal val="#ppt_x"/>
                                          </p:val>
                                        </p:tav>
                                        <p:tav tm="100000">
                                          <p:val>
                                            <p:strVal val="#ppt_x"/>
                                          </p:val>
                                        </p:tav>
                                      </p:tavLst>
                                    </p:anim>
                                    <p:anim calcmode="lin" valueType="num">
                                      <p:cBhvr additive="base">
                                        <p:cTn id="54" dur="500" fill="hold"/>
                                        <p:tgtEl>
                                          <p:spTgt spid="7704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7037"/>
                                        </p:tgtEl>
                                        <p:attrNameLst>
                                          <p:attrName>style.visibility</p:attrName>
                                        </p:attrNameLst>
                                      </p:cBhvr>
                                      <p:to>
                                        <p:strVal val="visible"/>
                                      </p:to>
                                    </p:set>
                                    <p:anim calcmode="lin" valueType="num">
                                      <p:cBhvr additive="base">
                                        <p:cTn id="57" dur="500" fill="hold"/>
                                        <p:tgtEl>
                                          <p:spTgt spid="77037"/>
                                        </p:tgtEl>
                                        <p:attrNameLst>
                                          <p:attrName>ppt_x</p:attrName>
                                        </p:attrNameLst>
                                      </p:cBhvr>
                                      <p:tavLst>
                                        <p:tav tm="0">
                                          <p:val>
                                            <p:strVal val="#ppt_x"/>
                                          </p:val>
                                        </p:tav>
                                        <p:tav tm="100000">
                                          <p:val>
                                            <p:strVal val="#ppt_x"/>
                                          </p:val>
                                        </p:tav>
                                      </p:tavLst>
                                    </p:anim>
                                    <p:anim calcmode="lin" valueType="num">
                                      <p:cBhvr additive="base">
                                        <p:cTn id="58" dur="500" fill="hold"/>
                                        <p:tgtEl>
                                          <p:spTgt spid="7703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7019"/>
                                        </p:tgtEl>
                                        <p:attrNameLst>
                                          <p:attrName>style.visibility</p:attrName>
                                        </p:attrNameLst>
                                      </p:cBhvr>
                                      <p:to>
                                        <p:strVal val="visible"/>
                                      </p:to>
                                    </p:set>
                                    <p:anim calcmode="lin" valueType="num">
                                      <p:cBhvr additive="base">
                                        <p:cTn id="63" dur="500" fill="hold"/>
                                        <p:tgtEl>
                                          <p:spTgt spid="77019"/>
                                        </p:tgtEl>
                                        <p:attrNameLst>
                                          <p:attrName>ppt_x</p:attrName>
                                        </p:attrNameLst>
                                      </p:cBhvr>
                                      <p:tavLst>
                                        <p:tav tm="0">
                                          <p:val>
                                            <p:strVal val="#ppt_x"/>
                                          </p:val>
                                        </p:tav>
                                        <p:tav tm="100000">
                                          <p:val>
                                            <p:strVal val="#ppt_x"/>
                                          </p:val>
                                        </p:tav>
                                      </p:tavLst>
                                    </p:anim>
                                    <p:anim calcmode="lin" valueType="num">
                                      <p:cBhvr additive="base">
                                        <p:cTn id="64" dur="500" fill="hold"/>
                                        <p:tgtEl>
                                          <p:spTgt spid="770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7016"/>
                                        </p:tgtEl>
                                        <p:attrNameLst>
                                          <p:attrName>style.visibility</p:attrName>
                                        </p:attrNameLst>
                                      </p:cBhvr>
                                      <p:to>
                                        <p:strVal val="visible"/>
                                      </p:to>
                                    </p:set>
                                    <p:anim calcmode="lin" valueType="num">
                                      <p:cBhvr additive="base">
                                        <p:cTn id="67" dur="500" fill="hold"/>
                                        <p:tgtEl>
                                          <p:spTgt spid="77016"/>
                                        </p:tgtEl>
                                        <p:attrNameLst>
                                          <p:attrName>ppt_x</p:attrName>
                                        </p:attrNameLst>
                                      </p:cBhvr>
                                      <p:tavLst>
                                        <p:tav tm="0">
                                          <p:val>
                                            <p:strVal val="#ppt_x"/>
                                          </p:val>
                                        </p:tav>
                                        <p:tav tm="100000">
                                          <p:val>
                                            <p:strVal val="#ppt_x"/>
                                          </p:val>
                                        </p:tav>
                                      </p:tavLst>
                                    </p:anim>
                                    <p:anim calcmode="lin" valueType="num">
                                      <p:cBhvr additive="base">
                                        <p:cTn id="68" dur="500" fill="hold"/>
                                        <p:tgtEl>
                                          <p:spTgt spid="770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7017"/>
                                        </p:tgtEl>
                                        <p:attrNameLst>
                                          <p:attrName>style.visibility</p:attrName>
                                        </p:attrNameLst>
                                      </p:cBhvr>
                                      <p:to>
                                        <p:strVal val="visible"/>
                                      </p:to>
                                    </p:set>
                                    <p:anim calcmode="lin" valueType="num">
                                      <p:cBhvr additive="base">
                                        <p:cTn id="71" dur="500" fill="hold"/>
                                        <p:tgtEl>
                                          <p:spTgt spid="77017"/>
                                        </p:tgtEl>
                                        <p:attrNameLst>
                                          <p:attrName>ppt_x</p:attrName>
                                        </p:attrNameLst>
                                      </p:cBhvr>
                                      <p:tavLst>
                                        <p:tav tm="0">
                                          <p:val>
                                            <p:strVal val="#ppt_x"/>
                                          </p:val>
                                        </p:tav>
                                        <p:tav tm="100000">
                                          <p:val>
                                            <p:strVal val="#ppt_x"/>
                                          </p:val>
                                        </p:tav>
                                      </p:tavLst>
                                    </p:anim>
                                    <p:anim calcmode="lin" valueType="num">
                                      <p:cBhvr additive="base">
                                        <p:cTn id="72" dur="500" fill="hold"/>
                                        <p:tgtEl>
                                          <p:spTgt spid="7701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7022"/>
                                        </p:tgtEl>
                                        <p:attrNameLst>
                                          <p:attrName>style.visibility</p:attrName>
                                        </p:attrNameLst>
                                      </p:cBhvr>
                                      <p:to>
                                        <p:strVal val="visible"/>
                                      </p:to>
                                    </p:set>
                                    <p:anim calcmode="lin" valueType="num">
                                      <p:cBhvr additive="base">
                                        <p:cTn id="75" dur="500" fill="hold"/>
                                        <p:tgtEl>
                                          <p:spTgt spid="77022"/>
                                        </p:tgtEl>
                                        <p:attrNameLst>
                                          <p:attrName>ppt_x</p:attrName>
                                        </p:attrNameLst>
                                      </p:cBhvr>
                                      <p:tavLst>
                                        <p:tav tm="0">
                                          <p:val>
                                            <p:strVal val="#ppt_x"/>
                                          </p:val>
                                        </p:tav>
                                        <p:tav tm="100000">
                                          <p:val>
                                            <p:strVal val="#ppt_x"/>
                                          </p:val>
                                        </p:tav>
                                      </p:tavLst>
                                    </p:anim>
                                    <p:anim calcmode="lin" valueType="num">
                                      <p:cBhvr additive="base">
                                        <p:cTn id="76" dur="500" fill="hold"/>
                                        <p:tgtEl>
                                          <p:spTgt spid="770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7048"/>
                                        </p:tgtEl>
                                        <p:attrNameLst>
                                          <p:attrName>style.visibility</p:attrName>
                                        </p:attrNameLst>
                                      </p:cBhvr>
                                      <p:to>
                                        <p:strVal val="visible"/>
                                      </p:to>
                                    </p:set>
                                    <p:anim calcmode="lin" valueType="num">
                                      <p:cBhvr additive="base">
                                        <p:cTn id="79" dur="500" fill="hold"/>
                                        <p:tgtEl>
                                          <p:spTgt spid="77048"/>
                                        </p:tgtEl>
                                        <p:attrNameLst>
                                          <p:attrName>ppt_x</p:attrName>
                                        </p:attrNameLst>
                                      </p:cBhvr>
                                      <p:tavLst>
                                        <p:tav tm="0">
                                          <p:val>
                                            <p:strVal val="#ppt_x"/>
                                          </p:val>
                                        </p:tav>
                                        <p:tav tm="100000">
                                          <p:val>
                                            <p:strVal val="#ppt_x"/>
                                          </p:val>
                                        </p:tav>
                                      </p:tavLst>
                                    </p:anim>
                                    <p:anim calcmode="lin" valueType="num">
                                      <p:cBhvr additive="base">
                                        <p:cTn id="80" dur="500" fill="hold"/>
                                        <p:tgtEl>
                                          <p:spTgt spid="7704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7023"/>
                                        </p:tgtEl>
                                        <p:attrNameLst>
                                          <p:attrName>style.visibility</p:attrName>
                                        </p:attrNameLst>
                                      </p:cBhvr>
                                      <p:to>
                                        <p:strVal val="visible"/>
                                      </p:to>
                                    </p:set>
                                    <p:anim calcmode="lin" valueType="num">
                                      <p:cBhvr additive="base">
                                        <p:cTn id="83" dur="500" fill="hold"/>
                                        <p:tgtEl>
                                          <p:spTgt spid="77023"/>
                                        </p:tgtEl>
                                        <p:attrNameLst>
                                          <p:attrName>ppt_x</p:attrName>
                                        </p:attrNameLst>
                                      </p:cBhvr>
                                      <p:tavLst>
                                        <p:tav tm="0">
                                          <p:val>
                                            <p:strVal val="#ppt_x"/>
                                          </p:val>
                                        </p:tav>
                                        <p:tav tm="100000">
                                          <p:val>
                                            <p:strVal val="#ppt_x"/>
                                          </p:val>
                                        </p:tav>
                                      </p:tavLst>
                                    </p:anim>
                                    <p:anim calcmode="lin" valueType="num">
                                      <p:cBhvr additive="base">
                                        <p:cTn id="84" dur="500" fill="hold"/>
                                        <p:tgtEl>
                                          <p:spTgt spid="770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7018"/>
                                        </p:tgtEl>
                                        <p:attrNameLst>
                                          <p:attrName>style.visibility</p:attrName>
                                        </p:attrNameLst>
                                      </p:cBhvr>
                                      <p:to>
                                        <p:strVal val="visible"/>
                                      </p:to>
                                    </p:set>
                                    <p:anim calcmode="lin" valueType="num">
                                      <p:cBhvr additive="base">
                                        <p:cTn id="87" dur="500" fill="hold"/>
                                        <p:tgtEl>
                                          <p:spTgt spid="77018"/>
                                        </p:tgtEl>
                                        <p:attrNameLst>
                                          <p:attrName>ppt_x</p:attrName>
                                        </p:attrNameLst>
                                      </p:cBhvr>
                                      <p:tavLst>
                                        <p:tav tm="0">
                                          <p:val>
                                            <p:strVal val="#ppt_x"/>
                                          </p:val>
                                        </p:tav>
                                        <p:tav tm="100000">
                                          <p:val>
                                            <p:strVal val="#ppt_x"/>
                                          </p:val>
                                        </p:tav>
                                      </p:tavLst>
                                    </p:anim>
                                    <p:anim calcmode="lin" valueType="num">
                                      <p:cBhvr additive="base">
                                        <p:cTn id="88" dur="500" fill="hold"/>
                                        <p:tgtEl>
                                          <p:spTgt spid="7701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7053"/>
                                        </p:tgtEl>
                                        <p:attrNameLst>
                                          <p:attrName>style.visibility</p:attrName>
                                        </p:attrNameLst>
                                      </p:cBhvr>
                                      <p:to>
                                        <p:strVal val="visible"/>
                                      </p:to>
                                    </p:set>
                                    <p:anim calcmode="lin" valueType="num">
                                      <p:cBhvr additive="base">
                                        <p:cTn id="91" dur="500" fill="hold"/>
                                        <p:tgtEl>
                                          <p:spTgt spid="77053"/>
                                        </p:tgtEl>
                                        <p:attrNameLst>
                                          <p:attrName>ppt_x</p:attrName>
                                        </p:attrNameLst>
                                      </p:cBhvr>
                                      <p:tavLst>
                                        <p:tav tm="0">
                                          <p:val>
                                            <p:strVal val="#ppt_x"/>
                                          </p:val>
                                        </p:tav>
                                        <p:tav tm="100000">
                                          <p:val>
                                            <p:strVal val="#ppt_x"/>
                                          </p:val>
                                        </p:tav>
                                      </p:tavLst>
                                    </p:anim>
                                    <p:anim calcmode="lin" valueType="num">
                                      <p:cBhvr additive="base">
                                        <p:cTn id="92" dur="500" fill="hold"/>
                                        <p:tgtEl>
                                          <p:spTgt spid="7705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77049"/>
                                        </p:tgtEl>
                                        <p:attrNameLst>
                                          <p:attrName>style.visibility</p:attrName>
                                        </p:attrNameLst>
                                      </p:cBhvr>
                                      <p:to>
                                        <p:strVal val="visible"/>
                                      </p:to>
                                    </p:set>
                                    <p:anim calcmode="lin" valueType="num">
                                      <p:cBhvr additive="base">
                                        <p:cTn id="97" dur="500" fill="hold"/>
                                        <p:tgtEl>
                                          <p:spTgt spid="77049"/>
                                        </p:tgtEl>
                                        <p:attrNameLst>
                                          <p:attrName>ppt_x</p:attrName>
                                        </p:attrNameLst>
                                      </p:cBhvr>
                                      <p:tavLst>
                                        <p:tav tm="0">
                                          <p:val>
                                            <p:strVal val="#ppt_x"/>
                                          </p:val>
                                        </p:tav>
                                        <p:tav tm="100000">
                                          <p:val>
                                            <p:strVal val="#ppt_x"/>
                                          </p:val>
                                        </p:tav>
                                      </p:tavLst>
                                    </p:anim>
                                    <p:anim calcmode="lin" valueType="num">
                                      <p:cBhvr additive="base">
                                        <p:cTn id="98" dur="500" fill="hold"/>
                                        <p:tgtEl>
                                          <p:spTgt spid="7704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77051"/>
                                        </p:tgtEl>
                                        <p:attrNameLst>
                                          <p:attrName>style.visibility</p:attrName>
                                        </p:attrNameLst>
                                      </p:cBhvr>
                                      <p:to>
                                        <p:strVal val="visible"/>
                                      </p:to>
                                    </p:set>
                                    <p:anim calcmode="lin" valueType="num">
                                      <p:cBhvr additive="base">
                                        <p:cTn id="101" dur="500" fill="hold"/>
                                        <p:tgtEl>
                                          <p:spTgt spid="77051"/>
                                        </p:tgtEl>
                                        <p:attrNameLst>
                                          <p:attrName>ppt_x</p:attrName>
                                        </p:attrNameLst>
                                      </p:cBhvr>
                                      <p:tavLst>
                                        <p:tav tm="0">
                                          <p:val>
                                            <p:strVal val="#ppt_x"/>
                                          </p:val>
                                        </p:tav>
                                        <p:tav tm="100000">
                                          <p:val>
                                            <p:strVal val="#ppt_x"/>
                                          </p:val>
                                        </p:tav>
                                      </p:tavLst>
                                    </p:anim>
                                    <p:anim calcmode="lin" valueType="num">
                                      <p:cBhvr additive="base">
                                        <p:cTn id="102" dur="500" fill="hold"/>
                                        <p:tgtEl>
                                          <p:spTgt spid="7705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7054"/>
                                        </p:tgtEl>
                                        <p:attrNameLst>
                                          <p:attrName>style.visibility</p:attrName>
                                        </p:attrNameLst>
                                      </p:cBhvr>
                                      <p:to>
                                        <p:strVal val="visible"/>
                                      </p:to>
                                    </p:set>
                                    <p:anim calcmode="lin" valueType="num">
                                      <p:cBhvr additive="base">
                                        <p:cTn id="105" dur="500" fill="hold"/>
                                        <p:tgtEl>
                                          <p:spTgt spid="77054"/>
                                        </p:tgtEl>
                                        <p:attrNameLst>
                                          <p:attrName>ppt_x</p:attrName>
                                        </p:attrNameLst>
                                      </p:cBhvr>
                                      <p:tavLst>
                                        <p:tav tm="0">
                                          <p:val>
                                            <p:strVal val="#ppt_x"/>
                                          </p:val>
                                        </p:tav>
                                        <p:tav tm="100000">
                                          <p:val>
                                            <p:strVal val="#ppt_x"/>
                                          </p:val>
                                        </p:tav>
                                      </p:tavLst>
                                    </p:anim>
                                    <p:anim calcmode="lin" valueType="num">
                                      <p:cBhvr additive="base">
                                        <p:cTn id="106" dur="500" fill="hold"/>
                                        <p:tgtEl>
                                          <p:spTgt spid="7705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7057"/>
                                        </p:tgtEl>
                                        <p:attrNameLst>
                                          <p:attrName>style.visibility</p:attrName>
                                        </p:attrNameLst>
                                      </p:cBhvr>
                                      <p:to>
                                        <p:strVal val="visible"/>
                                      </p:to>
                                    </p:set>
                                    <p:anim calcmode="lin" valueType="num">
                                      <p:cBhvr additive="base">
                                        <p:cTn id="109" dur="500" fill="hold"/>
                                        <p:tgtEl>
                                          <p:spTgt spid="77057"/>
                                        </p:tgtEl>
                                        <p:attrNameLst>
                                          <p:attrName>ppt_x</p:attrName>
                                        </p:attrNameLst>
                                      </p:cBhvr>
                                      <p:tavLst>
                                        <p:tav tm="0">
                                          <p:val>
                                            <p:strVal val="#ppt_x"/>
                                          </p:val>
                                        </p:tav>
                                        <p:tav tm="100000">
                                          <p:val>
                                            <p:strVal val="#ppt_x"/>
                                          </p:val>
                                        </p:tav>
                                      </p:tavLst>
                                    </p:anim>
                                    <p:anim calcmode="lin" valueType="num">
                                      <p:cBhvr additive="base">
                                        <p:cTn id="110" dur="500" fill="hold"/>
                                        <p:tgtEl>
                                          <p:spTgt spid="7705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7056"/>
                                        </p:tgtEl>
                                        <p:attrNameLst>
                                          <p:attrName>style.visibility</p:attrName>
                                        </p:attrNameLst>
                                      </p:cBhvr>
                                      <p:to>
                                        <p:strVal val="visible"/>
                                      </p:to>
                                    </p:set>
                                    <p:anim calcmode="lin" valueType="num">
                                      <p:cBhvr additive="base">
                                        <p:cTn id="113" dur="500" fill="hold"/>
                                        <p:tgtEl>
                                          <p:spTgt spid="77056"/>
                                        </p:tgtEl>
                                        <p:attrNameLst>
                                          <p:attrName>ppt_x</p:attrName>
                                        </p:attrNameLst>
                                      </p:cBhvr>
                                      <p:tavLst>
                                        <p:tav tm="0">
                                          <p:val>
                                            <p:strVal val="#ppt_x"/>
                                          </p:val>
                                        </p:tav>
                                        <p:tav tm="100000">
                                          <p:val>
                                            <p:strVal val="#ppt_x"/>
                                          </p:val>
                                        </p:tav>
                                      </p:tavLst>
                                    </p:anim>
                                    <p:anim calcmode="lin" valueType="num">
                                      <p:cBhvr additive="base">
                                        <p:cTn id="114" dur="500" fill="hold"/>
                                        <p:tgtEl>
                                          <p:spTgt spid="77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14" grpId="0" animBg="1"/>
      <p:bldP spid="77015" grpId="0" animBg="1"/>
      <p:bldP spid="77016" grpId="0" animBg="1"/>
      <p:bldP spid="77017" grpId="0" animBg="1"/>
      <p:bldP spid="77018" grpId="0" animBg="1"/>
      <p:bldP spid="77019" grpId="0" animBg="1"/>
      <p:bldP spid="77022" grpId="0" animBg="1"/>
      <p:bldP spid="77023" grpId="0" animBg="1"/>
      <p:bldP spid="77029" grpId="0"/>
      <p:bldP spid="77030" grpId="0"/>
      <p:bldP spid="77034" grpId="0"/>
      <p:bldP spid="77035" grpId="0" animBg="1"/>
      <p:bldP spid="77036" grpId="0"/>
      <p:bldP spid="77037" grpId="0"/>
      <p:bldP spid="77040" grpId="0" animBg="1"/>
      <p:bldP spid="77041" grpId="0" animBg="1"/>
      <p:bldP spid="77042" grpId="0" animBg="1"/>
      <p:bldP spid="77047" grpId="0" animBg="1"/>
      <p:bldP spid="77048" grpId="0" animBg="1"/>
      <p:bldP spid="77049" grpId="0" animBg="1"/>
      <p:bldP spid="77051" grpId="0"/>
      <p:bldP spid="77052" grpId="0"/>
      <p:bldP spid="77053" grpId="0"/>
      <p:bldP spid="77054" grpId="0" animBg="1"/>
      <p:bldP spid="77056" grpId="0" animBg="1"/>
      <p:bldP spid="7705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smtClean="0"/>
              <a:t/>
            </a:r>
            <a:br>
              <a:rPr lang="en-IN" dirty="0" smtClean="0"/>
            </a:br>
            <a:r>
              <a:rPr lang="en-IN" dirty="0" smtClean="0"/>
              <a:t/>
            </a:r>
            <a:br>
              <a:rPr lang="en-IN" dirty="0" smtClean="0"/>
            </a:br>
            <a:r>
              <a:rPr lang="en-IN" dirty="0" smtClean="0"/>
              <a:t>Computer Organization and Architecture</a:t>
            </a:r>
            <a:endParaRPr lang="en-US" dirty="0"/>
          </a:p>
        </p:txBody>
      </p:sp>
      <p:sp>
        <p:nvSpPr>
          <p:cNvPr id="5" name="Content Placeholder 4"/>
          <p:cNvSpPr>
            <a:spLocks noGrp="1"/>
          </p:cNvSpPr>
          <p:nvPr>
            <p:ph idx="1"/>
          </p:nvPr>
        </p:nvSpPr>
        <p:spPr/>
        <p:txBody>
          <a:bodyPr/>
          <a:lstStyle/>
          <a:p>
            <a:endParaRPr lang="en-IN" b="1" dirty="0" smtClean="0"/>
          </a:p>
          <a:p>
            <a:r>
              <a:rPr lang="en-IN" b="1" dirty="0" smtClean="0"/>
              <a:t>Computer Organization </a:t>
            </a:r>
            <a:r>
              <a:rPr lang="en-IN" dirty="0" smtClean="0"/>
              <a:t>deals with the functions and designs of various computer units that process and stores information</a:t>
            </a:r>
          </a:p>
          <a:p>
            <a:r>
              <a:rPr lang="en-IN" b="1" dirty="0" smtClean="0"/>
              <a:t>Computer Architecture</a:t>
            </a:r>
            <a:r>
              <a:rPr lang="en-IN" dirty="0" smtClean="0"/>
              <a:t> encompasses the specification of instruction set and how the hardware units implements the instructions</a:t>
            </a:r>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IN" dirty="0" smtClean="0"/>
              <a:t/>
            </a:r>
            <a:br>
              <a:rPr lang="en-IN" dirty="0" smtClean="0"/>
            </a:br>
            <a:r>
              <a:rPr lang="en-IN" b="1" dirty="0" smtClean="0"/>
              <a:t>MULTI BUS STRUCTURE</a:t>
            </a:r>
            <a:br>
              <a:rPr lang="en-IN" b="1" dirty="0" smtClean="0"/>
            </a:br>
            <a:r>
              <a:rPr lang="en-US" dirty="0" smtClean="0"/>
              <a:t>To improve performance </a:t>
            </a:r>
            <a:r>
              <a:rPr lang="en-US" b="1" dirty="0" smtClean="0"/>
              <a:t>multi bus</a:t>
            </a:r>
            <a:r>
              <a:rPr lang="en-US" dirty="0" smtClean="0"/>
              <a:t> structure can be used.</a:t>
            </a:r>
            <a:br>
              <a:rPr lang="en-US" dirty="0" smtClean="0"/>
            </a:b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30</a:t>
            </a:fld>
            <a:endParaRPr lang="en-US"/>
          </a:p>
        </p:txBody>
      </p:sp>
      <p:pic>
        <p:nvPicPr>
          <p:cNvPr id="216066" name="Picture 2"/>
          <p:cNvPicPr>
            <a:picLocks noGrp="1" noChangeAspect="1" noChangeArrowheads="1"/>
          </p:cNvPicPr>
          <p:nvPr>
            <p:ph idx="1"/>
          </p:nvPr>
        </p:nvPicPr>
        <p:blipFill>
          <a:blip r:embed="rId2"/>
          <a:srcRect/>
          <a:stretch>
            <a:fillRect/>
          </a:stretch>
        </p:blipFill>
        <p:spPr bwMode="auto">
          <a:xfrm>
            <a:off x="1571604" y="1571612"/>
            <a:ext cx="5786478" cy="550626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ChangeArrowheads="1"/>
          </p:cNvSpPr>
          <p:nvPr/>
        </p:nvSpPr>
        <p:spPr bwMode="auto">
          <a:xfrm>
            <a:off x="228600" y="1295400"/>
            <a:ext cx="8458200" cy="4893647"/>
          </a:xfrm>
          <a:prstGeom prst="rect">
            <a:avLst/>
          </a:prstGeom>
          <a:noFill/>
          <a:ln w="9525">
            <a:noFill/>
            <a:miter lim="800000"/>
            <a:headEnd/>
            <a:tailEnd/>
          </a:ln>
          <a:effectLst/>
        </p:spPr>
        <p:txBody>
          <a:bodyPr wrap="square">
            <a:spAutoFit/>
          </a:bodyPr>
          <a:lstStyle/>
          <a:p>
            <a:pPr algn="just">
              <a:buFontTx/>
              <a:buChar char="•"/>
            </a:pPr>
            <a:r>
              <a:rPr lang="en-US" sz="2400" dirty="0" smtClean="0"/>
              <a:t>2</a:t>
            </a:r>
            <a:r>
              <a:rPr lang="en-US" sz="2400" baseline="30000" dirty="0" smtClean="0"/>
              <a:t>3</a:t>
            </a:r>
            <a:r>
              <a:rPr lang="en-US" sz="2400" dirty="0" smtClean="0"/>
              <a:t> </a:t>
            </a:r>
            <a:r>
              <a:rPr lang="en-US" sz="2400" dirty="0"/>
              <a:t>= 8 i.e. 3 address line is required to select 8 location</a:t>
            </a:r>
          </a:p>
          <a:p>
            <a:pPr algn="just"/>
            <a:endParaRPr lang="en-US" sz="2400" dirty="0"/>
          </a:p>
          <a:p>
            <a:pPr algn="just">
              <a:buFontTx/>
              <a:buChar char="•"/>
            </a:pPr>
            <a:r>
              <a:rPr lang="en-US" sz="2400" dirty="0"/>
              <a:t>In general 2</a:t>
            </a:r>
            <a:r>
              <a:rPr lang="en-US" sz="2400" baseline="30000" dirty="0"/>
              <a:t>x</a:t>
            </a:r>
            <a:r>
              <a:rPr lang="en-US" sz="2400" dirty="0"/>
              <a:t> = n where x number of address lines (address bit) and n is number of location</a:t>
            </a:r>
          </a:p>
          <a:p>
            <a:pPr algn="just"/>
            <a:endParaRPr lang="en-US" sz="2400" dirty="0"/>
          </a:p>
          <a:p>
            <a:pPr algn="just">
              <a:buFontTx/>
              <a:buChar char="•"/>
            </a:pPr>
            <a:r>
              <a:rPr lang="en-US" sz="2400" b="1" dirty="0"/>
              <a:t>Address bus</a:t>
            </a:r>
            <a:r>
              <a:rPr lang="en-US" sz="2400" dirty="0"/>
              <a:t> : unidirectional : group of wires which carries address information bits </a:t>
            </a:r>
            <a:r>
              <a:rPr lang="en-US" sz="2400" dirty="0" smtClean="0"/>
              <a:t>from </a:t>
            </a:r>
            <a:r>
              <a:rPr lang="en-US" sz="2400" dirty="0"/>
              <a:t>processor to peripherals (16,20,24 or more parallel signal lines</a:t>
            </a:r>
            <a:r>
              <a:rPr lang="en-US" sz="2400" dirty="0" smtClean="0"/>
              <a:t>) </a:t>
            </a:r>
            <a:endParaRPr lang="en-US" sz="3200" dirty="0"/>
          </a:p>
          <a:p>
            <a:pPr algn="just">
              <a:buFontTx/>
              <a:buChar char="•"/>
            </a:pPr>
            <a:r>
              <a:rPr lang="en-US" sz="2400" b="1" dirty="0" smtClean="0"/>
              <a:t>Data bus</a:t>
            </a:r>
            <a:r>
              <a:rPr lang="en-US" sz="2400" dirty="0"/>
              <a:t>: bidirectional : group of wires which carries data information bit form processor to peripherals and vice – </a:t>
            </a:r>
            <a:r>
              <a:rPr lang="en-US" sz="2400" dirty="0" smtClean="0"/>
              <a:t>versa</a:t>
            </a:r>
            <a:endParaRPr lang="en-US" sz="2400" dirty="0"/>
          </a:p>
          <a:p>
            <a:pPr algn="just">
              <a:buFontTx/>
              <a:buChar char="•"/>
            </a:pPr>
            <a:r>
              <a:rPr lang="en-US" sz="2400" b="1" dirty="0" smtClean="0"/>
              <a:t>Control bus</a:t>
            </a:r>
            <a:r>
              <a:rPr lang="en-US" sz="2400" dirty="0"/>
              <a:t>: bidirectional: group of wires which carries control signals form processor to peripherals and vice – versa</a:t>
            </a:r>
          </a:p>
          <a:p>
            <a:pPr algn="just"/>
            <a:endParaRPr lang="en-US" sz="2400"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31</a:t>
            </a:fld>
            <a:endParaRPr lang="en-US"/>
          </a:p>
        </p:txBody>
      </p:sp>
    </p:spTree>
    <p:extLst>
      <p:ext uri="{BB962C8B-B14F-4D97-AF65-F5344CB8AC3E}">
        <p14:creationId xmlns:p14="http://schemas.microsoft.com/office/powerpoint/2010/main" val="30423031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p:cNvPicPr>
            <a:picLocks noChangeAspect="1" noChangeArrowheads="1"/>
          </p:cNvPicPr>
          <p:nvPr/>
        </p:nvPicPr>
        <p:blipFill>
          <a:blip r:embed="rId2">
            <a:lum bright="6000" contrast="24000"/>
            <a:grayscl/>
          </a:blip>
          <a:srcRect l="987" r="987" b="-122"/>
          <a:stretch>
            <a:fillRect/>
          </a:stretch>
        </p:blipFill>
        <p:spPr bwMode="auto">
          <a:xfrm rot="-21600000">
            <a:off x="1430080" y="2242472"/>
            <a:ext cx="5961320" cy="3377281"/>
          </a:xfrm>
          <a:prstGeom prst="rect">
            <a:avLst/>
          </a:prstGeom>
          <a:noFill/>
          <a:ln w="9525">
            <a:noFill/>
            <a:miter lim="800000"/>
            <a:headEnd/>
            <a:tailEnd/>
          </a:ln>
          <a:effectLst/>
        </p:spPr>
      </p:pic>
      <p:sp>
        <p:nvSpPr>
          <p:cNvPr id="79877" name="Rectangle 5"/>
          <p:cNvSpPr>
            <a:spLocks noChangeArrowheads="1"/>
          </p:cNvSpPr>
          <p:nvPr/>
        </p:nvSpPr>
        <p:spPr bwMode="auto">
          <a:xfrm rot="10772443" flipV="1">
            <a:off x="1902032" y="5630486"/>
            <a:ext cx="5640388" cy="366713"/>
          </a:xfrm>
          <a:prstGeom prst="rect">
            <a:avLst/>
          </a:prstGeom>
          <a:noFill/>
          <a:ln w="9525">
            <a:noFill/>
            <a:miter lim="800000"/>
            <a:headEnd/>
            <a:tailEnd/>
          </a:ln>
          <a:effectLst/>
        </p:spPr>
        <p:txBody>
          <a:bodyPr>
            <a:spAutoFit/>
          </a:bodyPr>
          <a:lstStyle/>
          <a:p>
            <a:pPr eaLnBrk="0" hangingPunct="0">
              <a:spcBef>
                <a:spcPct val="50000"/>
              </a:spcBef>
            </a:pPr>
            <a:r>
              <a:rPr lang="en-US" b="1" dirty="0"/>
              <a:t>Single bus structure showing the details of connection</a:t>
            </a:r>
          </a:p>
        </p:txBody>
      </p:sp>
      <p:sp>
        <p:nvSpPr>
          <p:cNvPr id="2" name="TextBox 1"/>
          <p:cNvSpPr txBox="1"/>
          <p:nvPr/>
        </p:nvSpPr>
        <p:spPr>
          <a:xfrm>
            <a:off x="256970" y="1066800"/>
            <a:ext cx="8904751" cy="1015663"/>
          </a:xfrm>
          <a:prstGeom prst="rect">
            <a:avLst/>
          </a:prstGeom>
          <a:noFill/>
        </p:spPr>
        <p:txBody>
          <a:bodyPr wrap="square" rtlCol="0">
            <a:spAutoFit/>
          </a:bodyPr>
          <a:lstStyle/>
          <a:p>
            <a:r>
              <a:rPr lang="en-US" sz="2000" b="1" dirty="0"/>
              <a:t>Figure below shows address, data and control bus and their connection with peripheral and microprocessor</a:t>
            </a:r>
          </a:p>
          <a:p>
            <a:endParaRPr lang="en-IN" sz="2000" b="1" dirty="0"/>
          </a:p>
        </p:txBody>
      </p:sp>
      <p:sp>
        <p:nvSpPr>
          <p:cNvPr id="3" name="Slide Number Placeholder 2"/>
          <p:cNvSpPr>
            <a:spLocks noGrp="1"/>
          </p:cNvSpPr>
          <p:nvPr>
            <p:ph type="sldNum" sz="quarter" idx="12"/>
          </p:nvPr>
        </p:nvSpPr>
        <p:spPr/>
        <p:txBody>
          <a:bodyPr/>
          <a:lstStyle/>
          <a:p>
            <a:fld id="{A1A6BA4E-CDAE-4DEF-A7CA-99055C502B84}" type="slidenum">
              <a:rPr lang="en-US" smtClean="0"/>
              <a:pPr/>
              <a:t>32</a:t>
            </a:fld>
            <a:endParaRPr lang="en-US"/>
          </a:p>
        </p:txBody>
      </p:sp>
    </p:spTree>
    <p:extLst>
      <p:ext uri="{BB962C8B-B14F-4D97-AF65-F5344CB8AC3E}">
        <p14:creationId xmlns:p14="http://schemas.microsoft.com/office/powerpoint/2010/main" val="15778671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circle(in)">
                                      <p:cBhvr>
                                        <p:cTn id="7" dur="20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ChangeArrowheads="1"/>
          </p:cNvSpPr>
          <p:nvPr>
            <p:ph type="ctrTitle" idx="4294967295"/>
          </p:nvPr>
        </p:nvSpPr>
        <p:spPr>
          <a:xfrm>
            <a:off x="304800" y="1000125"/>
            <a:ext cx="8686800" cy="3876675"/>
          </a:xfrm>
        </p:spPr>
        <p:txBody>
          <a:bodyPr>
            <a:normAutofit/>
          </a:bodyPr>
          <a:lstStyle/>
          <a:p>
            <a:r>
              <a:rPr lang="en-US" altLang="zh-CN" sz="5500" dirty="0">
                <a:effectLst>
                  <a:outerShdw blurRad="38100" dist="38100" dir="2700000" algn="tl">
                    <a:srgbClr val="000000">
                      <a:alpha val="43137"/>
                    </a:srgbClr>
                  </a:outerShdw>
                </a:effectLst>
                <a:ea typeface="SimSun" pitchFamily="2" charset="-122"/>
              </a:rPr>
              <a:t>Memory </a:t>
            </a:r>
            <a:r>
              <a:rPr lang="en-US" altLang="zh-CN" sz="5500" dirty="0" smtClean="0">
                <a:effectLst>
                  <a:outerShdw blurRad="38100" dist="38100" dir="2700000" algn="tl">
                    <a:srgbClr val="000000">
                      <a:alpha val="43137"/>
                    </a:srgbClr>
                  </a:outerShdw>
                </a:effectLst>
                <a:ea typeface="SimSun" pitchFamily="2" charset="-122"/>
              </a:rPr>
              <a:t>Locations and Addresses</a:t>
            </a:r>
            <a:endParaRPr lang="en-US" altLang="zh-CN" sz="5500" dirty="0">
              <a:effectLst>
                <a:outerShdw blurRad="38100" dist="38100" dir="2700000" algn="tl">
                  <a:srgbClr val="000000">
                    <a:alpha val="43137"/>
                  </a:srgbClr>
                </a:outerShdw>
              </a:effectLst>
              <a:ea typeface="SimSun" pitchFamily="2" charset="-122"/>
            </a:endParaRPr>
          </a:p>
        </p:txBody>
      </p:sp>
      <p:sp>
        <p:nvSpPr>
          <p:cNvPr id="2" name="Slide Number Placeholder 1"/>
          <p:cNvSpPr>
            <a:spLocks noGrp="1"/>
          </p:cNvSpPr>
          <p:nvPr>
            <p:ph type="sldNum" sz="quarter" idx="12"/>
          </p:nvPr>
        </p:nvSpPr>
        <p:spPr/>
        <p:txBody>
          <a:bodyPr/>
          <a:lstStyle/>
          <a:p>
            <a:fld id="{A1A6BA4E-CDAE-4DEF-A7CA-99055C502B84}" type="slidenum">
              <a:rPr lang="en-US" smtClean="0"/>
              <a:pPr/>
              <a:t>33</a:t>
            </a:fld>
            <a:endParaRPr lang="en-US"/>
          </a:p>
        </p:txBody>
      </p:sp>
    </p:spTree>
    <p:extLst>
      <p:ext uri="{BB962C8B-B14F-4D97-AF65-F5344CB8AC3E}">
        <p14:creationId xmlns:p14="http://schemas.microsoft.com/office/powerpoint/2010/main" val="366227907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76200" y="1068526"/>
            <a:ext cx="8077200" cy="912674"/>
          </a:xfrm>
        </p:spPr>
        <p:txBody>
          <a:bodyPr>
            <a:noAutofit/>
          </a:bodyPr>
          <a:lstStyle/>
          <a:p>
            <a:r>
              <a:rPr lang="en-US" altLang="zh-CN" sz="2400" b="1" dirty="0">
                <a:ea typeface="SimSun" pitchFamily="2" charset="-122"/>
              </a:rPr>
              <a:t>Memory </a:t>
            </a:r>
            <a:r>
              <a:rPr lang="en-US" altLang="zh-CN" sz="2400" b="1" dirty="0" smtClean="0">
                <a:ea typeface="SimSun" pitchFamily="2" charset="-122"/>
              </a:rPr>
              <a:t>Location</a:t>
            </a:r>
            <a:r>
              <a:rPr lang="en-US" altLang="zh-CN" sz="2400" b="1" dirty="0">
                <a:ea typeface="SimSun" pitchFamily="2" charset="-122"/>
              </a:rPr>
              <a:t> </a:t>
            </a:r>
            <a:r>
              <a:rPr lang="en-US" altLang="zh-CN" sz="2400" b="1" dirty="0" smtClean="0">
                <a:ea typeface="SimSun" pitchFamily="2" charset="-122"/>
              </a:rPr>
              <a:t>and Addresses </a:t>
            </a:r>
            <a:endParaRPr lang="en-US" altLang="zh-CN" sz="2400" b="1" dirty="0">
              <a:ea typeface="SimSun" pitchFamily="2" charset="-122"/>
            </a:endParaRPr>
          </a:p>
        </p:txBody>
      </p:sp>
      <p:sp>
        <p:nvSpPr>
          <p:cNvPr id="86019" name="Rectangle 3"/>
          <p:cNvSpPr>
            <a:spLocks noGrp="1" noChangeArrowheads="1"/>
          </p:cNvSpPr>
          <p:nvPr>
            <p:ph type="body" idx="4294967295"/>
          </p:nvPr>
        </p:nvSpPr>
        <p:spPr>
          <a:xfrm>
            <a:off x="228600" y="2133599"/>
            <a:ext cx="3962400" cy="4463753"/>
          </a:xfrm>
        </p:spPr>
        <p:txBody>
          <a:bodyPr>
            <a:normAutofit fontScale="92500" lnSpcReduction="10000"/>
          </a:bodyPr>
          <a:lstStyle/>
          <a:p>
            <a:pPr algn="just"/>
            <a:r>
              <a:rPr lang="en-US" altLang="zh-CN" sz="2600" dirty="0">
                <a:ea typeface="SimSun" pitchFamily="2" charset="-122"/>
              </a:rPr>
              <a:t>Memory consists of many millions of storage cells, each of which can store 1 bit.</a:t>
            </a:r>
          </a:p>
          <a:p>
            <a:pPr algn="just"/>
            <a:r>
              <a:rPr lang="en-US" altLang="zh-CN" sz="2600" dirty="0">
                <a:ea typeface="SimSun" pitchFamily="2" charset="-122"/>
              </a:rPr>
              <a:t>Data is usually accessed in </a:t>
            </a:r>
            <a:r>
              <a:rPr lang="en-US" altLang="zh-CN" sz="2600" i="1" dirty="0">
                <a:ea typeface="SimSun" pitchFamily="2" charset="-122"/>
              </a:rPr>
              <a:t>n</a:t>
            </a:r>
            <a:r>
              <a:rPr lang="en-US" altLang="zh-CN" sz="2600" dirty="0">
                <a:ea typeface="SimSun" pitchFamily="2" charset="-122"/>
              </a:rPr>
              <a:t>-bit groups. </a:t>
            </a:r>
            <a:r>
              <a:rPr lang="en-US" altLang="zh-CN" sz="2600" i="1" dirty="0">
                <a:ea typeface="SimSun" pitchFamily="2" charset="-122"/>
              </a:rPr>
              <a:t>n</a:t>
            </a:r>
            <a:r>
              <a:rPr lang="en-US" altLang="zh-CN" sz="2600" dirty="0">
                <a:ea typeface="SimSun" pitchFamily="2" charset="-122"/>
              </a:rPr>
              <a:t> is called word length</a:t>
            </a:r>
            <a:r>
              <a:rPr lang="en-US" altLang="zh-CN" sz="2600" dirty="0" smtClean="0">
                <a:ea typeface="SimSun" pitchFamily="2" charset="-122"/>
              </a:rPr>
              <a:t>.</a:t>
            </a:r>
          </a:p>
          <a:p>
            <a:pPr algn="just"/>
            <a:r>
              <a:rPr lang="pt-BR" altLang="zh-CN" sz="2600" dirty="0" smtClean="0">
                <a:ea typeface="SimSun" pitchFamily="2" charset="-122"/>
              </a:rPr>
              <a:t>The memory of a computer can be schematically represented as </a:t>
            </a:r>
            <a:r>
              <a:rPr lang="pt-BR" altLang="zh-CN" sz="2600" dirty="0">
                <a:ea typeface="SimSun" pitchFamily="2" charset="-122"/>
              </a:rPr>
              <a:t>a </a:t>
            </a:r>
            <a:r>
              <a:rPr lang="pt-BR" altLang="zh-CN" sz="2600" dirty="0" smtClean="0">
                <a:ea typeface="SimSun" pitchFamily="2" charset="-122"/>
              </a:rPr>
              <a:t>collection of words as </a:t>
            </a:r>
            <a:r>
              <a:rPr lang="pt-BR" altLang="zh-CN" sz="2600" dirty="0">
                <a:ea typeface="SimSun" pitchFamily="2" charset="-122"/>
              </a:rPr>
              <a:t>shown in </a:t>
            </a:r>
            <a:r>
              <a:rPr lang="pt-BR" altLang="zh-CN" sz="2600" dirty="0" smtClean="0">
                <a:ea typeface="SimSun" pitchFamily="2" charset="-122"/>
              </a:rPr>
              <a:t>Figure 1.</a:t>
            </a:r>
            <a:endParaRPr lang="en-US" altLang="zh-CN" sz="2600" dirty="0">
              <a:ea typeface="SimSun" pitchFamily="2" charset="-122"/>
            </a:endParaRPr>
          </a:p>
        </p:txBody>
      </p:sp>
      <p:grpSp>
        <p:nvGrpSpPr>
          <p:cNvPr id="2" name="Group 40"/>
          <p:cNvGrpSpPr>
            <a:grpSpLocks/>
          </p:cNvGrpSpPr>
          <p:nvPr/>
        </p:nvGrpSpPr>
        <p:grpSpPr bwMode="auto">
          <a:xfrm>
            <a:off x="4606924" y="2133600"/>
            <a:ext cx="3629496" cy="4136197"/>
            <a:chOff x="697" y="816"/>
            <a:chExt cx="3104" cy="4083"/>
          </a:xfrm>
        </p:grpSpPr>
        <p:sp>
          <p:nvSpPr>
            <p:cNvPr id="86021" name="Rectangle 4"/>
            <p:cNvSpPr>
              <a:spLocks noChangeArrowheads="1"/>
            </p:cNvSpPr>
            <p:nvPr/>
          </p:nvSpPr>
          <p:spPr bwMode="auto">
            <a:xfrm>
              <a:off x="3048" y="1364"/>
              <a:ext cx="682" cy="166"/>
            </a:xfrm>
            <a:prstGeom prst="rect">
              <a:avLst/>
            </a:prstGeom>
            <a:noFill/>
            <a:ln w="9525">
              <a:noFill/>
              <a:miter lim="800000"/>
              <a:headEnd/>
              <a:tailEnd/>
            </a:ln>
          </p:spPr>
          <p:txBody>
            <a:bodyPr wrap="none" lIns="0" tIns="0" rIns="0" bIns="0">
              <a:spAutoFit/>
            </a:bodyPr>
            <a:lstStyle/>
            <a:p>
              <a:r>
                <a:rPr lang="en-CA" altLang="zh-CN" sz="1500">
                  <a:solidFill>
                    <a:srgbClr val="000000"/>
                  </a:solidFill>
                  <a:latin typeface="Nimbus Roman No9 L" charset="0"/>
                  <a:ea typeface="SimSun" pitchFamily="2" charset="-122"/>
                </a:rPr>
                <a:t>second word</a:t>
              </a:r>
              <a:endParaRPr lang="en-CA" altLang="zh-CN" sz="2400">
                <a:latin typeface="Times New Roman" pitchFamily="18" charset="0"/>
                <a:ea typeface="SimSun" pitchFamily="2" charset="-122"/>
              </a:endParaRPr>
            </a:p>
          </p:txBody>
        </p:sp>
        <p:sp>
          <p:nvSpPr>
            <p:cNvPr id="86022" name="Line 5"/>
            <p:cNvSpPr>
              <a:spLocks noChangeShapeType="1"/>
            </p:cNvSpPr>
            <p:nvPr/>
          </p:nvSpPr>
          <p:spPr bwMode="auto">
            <a:xfrm flipH="1">
              <a:off x="697" y="3011"/>
              <a:ext cx="1881" cy="1"/>
            </a:xfrm>
            <a:prstGeom prst="line">
              <a:avLst/>
            </a:prstGeom>
            <a:noFill/>
            <a:ln w="20638">
              <a:solidFill>
                <a:srgbClr val="00FFFF"/>
              </a:solidFill>
              <a:round/>
              <a:headEnd/>
              <a:tailEnd/>
            </a:ln>
          </p:spPr>
          <p:txBody>
            <a:bodyPr/>
            <a:lstStyle/>
            <a:p>
              <a:endParaRPr lang="en-US"/>
            </a:p>
          </p:txBody>
        </p:sp>
        <p:sp>
          <p:nvSpPr>
            <p:cNvPr id="86023" name="Line 6"/>
            <p:cNvSpPr>
              <a:spLocks noChangeShapeType="1"/>
            </p:cNvSpPr>
            <p:nvPr/>
          </p:nvSpPr>
          <p:spPr bwMode="auto">
            <a:xfrm flipH="1">
              <a:off x="697" y="1600"/>
              <a:ext cx="1881" cy="1"/>
            </a:xfrm>
            <a:prstGeom prst="line">
              <a:avLst/>
            </a:prstGeom>
            <a:noFill/>
            <a:ln w="20638">
              <a:solidFill>
                <a:srgbClr val="00FFFF"/>
              </a:solidFill>
              <a:round/>
              <a:headEnd/>
              <a:tailEnd/>
            </a:ln>
          </p:spPr>
          <p:txBody>
            <a:bodyPr/>
            <a:lstStyle/>
            <a:p>
              <a:endParaRPr lang="en-US"/>
            </a:p>
          </p:txBody>
        </p:sp>
        <p:sp>
          <p:nvSpPr>
            <p:cNvPr id="86024" name="Freeform 7"/>
            <p:cNvSpPr>
              <a:spLocks/>
            </p:cNvSpPr>
            <p:nvPr/>
          </p:nvSpPr>
          <p:spPr bwMode="auto">
            <a:xfrm>
              <a:off x="710" y="881"/>
              <a:ext cx="78" cy="40"/>
            </a:xfrm>
            <a:custGeom>
              <a:avLst/>
              <a:gdLst>
                <a:gd name="T0" fmla="*/ 6 w 6"/>
                <a:gd name="T1" fmla="*/ 0 h 3"/>
                <a:gd name="T2" fmla="*/ 0 w 6"/>
                <a:gd name="T3" fmla="*/ 1 h 3"/>
                <a:gd name="T4" fmla="*/ 6 w 6"/>
                <a:gd name="T5" fmla="*/ 3 h 3"/>
                <a:gd name="T6" fmla="*/ 6 w 6"/>
                <a:gd name="T7" fmla="*/ 1 h 3"/>
                <a:gd name="T8" fmla="*/ 6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20638">
              <a:solidFill>
                <a:srgbClr val="000000"/>
              </a:solidFill>
              <a:round/>
              <a:headEnd/>
              <a:tailEnd/>
            </a:ln>
          </p:spPr>
          <p:txBody>
            <a:bodyPr/>
            <a:lstStyle/>
            <a:p>
              <a:endParaRPr lang="en-US"/>
            </a:p>
          </p:txBody>
        </p:sp>
        <p:sp>
          <p:nvSpPr>
            <p:cNvPr id="86025" name="Freeform 8"/>
            <p:cNvSpPr>
              <a:spLocks/>
            </p:cNvSpPr>
            <p:nvPr/>
          </p:nvSpPr>
          <p:spPr bwMode="auto">
            <a:xfrm>
              <a:off x="710" y="881"/>
              <a:ext cx="78" cy="40"/>
            </a:xfrm>
            <a:custGeom>
              <a:avLst/>
              <a:gdLst>
                <a:gd name="T0" fmla="*/ 78 w 78"/>
                <a:gd name="T1" fmla="*/ 0 h 40"/>
                <a:gd name="T2" fmla="*/ 0 w 78"/>
                <a:gd name="T3" fmla="*/ 13 h 40"/>
                <a:gd name="T4" fmla="*/ 78 w 78"/>
                <a:gd name="T5" fmla="*/ 40 h 40"/>
                <a:gd name="T6" fmla="*/ 78 w 78"/>
                <a:gd name="T7" fmla="*/ 13 h 40"/>
                <a:gd name="T8" fmla="*/ 78 w 78"/>
                <a:gd name="T9" fmla="*/ 0 h 40"/>
                <a:gd name="T10" fmla="*/ 0 60000 65536"/>
                <a:gd name="T11" fmla="*/ 0 60000 65536"/>
                <a:gd name="T12" fmla="*/ 0 60000 65536"/>
                <a:gd name="T13" fmla="*/ 0 60000 65536"/>
                <a:gd name="T14" fmla="*/ 0 60000 65536"/>
                <a:gd name="T15" fmla="*/ 0 w 78"/>
                <a:gd name="T16" fmla="*/ 0 h 40"/>
                <a:gd name="T17" fmla="*/ 78 w 78"/>
                <a:gd name="T18" fmla="*/ 40 h 40"/>
              </a:gdLst>
              <a:ahLst/>
              <a:cxnLst>
                <a:cxn ang="T10">
                  <a:pos x="T0" y="T1"/>
                </a:cxn>
                <a:cxn ang="T11">
                  <a:pos x="T2" y="T3"/>
                </a:cxn>
                <a:cxn ang="T12">
                  <a:pos x="T4" y="T5"/>
                </a:cxn>
                <a:cxn ang="T13">
                  <a:pos x="T6" y="T7"/>
                </a:cxn>
                <a:cxn ang="T14">
                  <a:pos x="T8" y="T9"/>
                </a:cxn>
              </a:cxnLst>
              <a:rect l="T15" t="T16" r="T17" b="T18"/>
              <a:pathLst>
                <a:path w="78" h="40">
                  <a:moveTo>
                    <a:pt x="78" y="0"/>
                  </a:moveTo>
                  <a:lnTo>
                    <a:pt x="0" y="13"/>
                  </a:lnTo>
                  <a:lnTo>
                    <a:pt x="78" y="40"/>
                  </a:lnTo>
                  <a:lnTo>
                    <a:pt x="78" y="13"/>
                  </a:lnTo>
                  <a:lnTo>
                    <a:pt x="78" y="0"/>
                  </a:lnTo>
                  <a:close/>
                </a:path>
              </a:pathLst>
            </a:custGeom>
            <a:solidFill>
              <a:srgbClr val="000000"/>
            </a:solidFill>
            <a:ln w="0">
              <a:solidFill>
                <a:srgbClr val="000000"/>
              </a:solidFill>
              <a:round/>
              <a:headEnd/>
              <a:tailEnd/>
            </a:ln>
          </p:spPr>
          <p:txBody>
            <a:bodyPr/>
            <a:lstStyle/>
            <a:p>
              <a:endParaRPr lang="en-US"/>
            </a:p>
          </p:txBody>
        </p:sp>
        <p:sp>
          <p:nvSpPr>
            <p:cNvPr id="86026" name="Line 9"/>
            <p:cNvSpPr>
              <a:spLocks noChangeShapeType="1"/>
            </p:cNvSpPr>
            <p:nvPr/>
          </p:nvSpPr>
          <p:spPr bwMode="auto">
            <a:xfrm>
              <a:off x="772" y="894"/>
              <a:ext cx="630" cy="1"/>
            </a:xfrm>
            <a:prstGeom prst="line">
              <a:avLst/>
            </a:prstGeom>
            <a:noFill/>
            <a:ln w="20638">
              <a:solidFill>
                <a:srgbClr val="000000"/>
              </a:solidFill>
              <a:round/>
              <a:headEnd/>
              <a:tailEnd/>
            </a:ln>
          </p:spPr>
          <p:txBody>
            <a:bodyPr/>
            <a:lstStyle/>
            <a:p>
              <a:endParaRPr lang="en-US"/>
            </a:p>
          </p:txBody>
        </p:sp>
        <p:sp>
          <p:nvSpPr>
            <p:cNvPr id="86027" name="Freeform 10"/>
            <p:cNvSpPr>
              <a:spLocks/>
            </p:cNvSpPr>
            <p:nvPr/>
          </p:nvSpPr>
          <p:spPr bwMode="auto">
            <a:xfrm>
              <a:off x="2497" y="881"/>
              <a:ext cx="79" cy="40"/>
            </a:xfrm>
            <a:custGeom>
              <a:avLst/>
              <a:gdLst>
                <a:gd name="T0" fmla="*/ 0 w 6"/>
                <a:gd name="T1" fmla="*/ 3 h 3"/>
                <a:gd name="T2" fmla="*/ 6 w 6"/>
                <a:gd name="T3" fmla="*/ 1 h 3"/>
                <a:gd name="T4" fmla="*/ 0 w 6"/>
                <a:gd name="T5" fmla="*/ 0 h 3"/>
                <a:gd name="T6" fmla="*/ 0 w 6"/>
                <a:gd name="T7" fmla="*/ 1 h 3"/>
                <a:gd name="T8" fmla="*/ 0 w 6"/>
                <a:gd name="T9" fmla="*/ 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p:spPr>
          <p:txBody>
            <a:bodyPr/>
            <a:lstStyle/>
            <a:p>
              <a:endParaRPr lang="en-US"/>
            </a:p>
          </p:txBody>
        </p:sp>
        <p:sp>
          <p:nvSpPr>
            <p:cNvPr id="86028" name="Freeform 11"/>
            <p:cNvSpPr>
              <a:spLocks/>
            </p:cNvSpPr>
            <p:nvPr/>
          </p:nvSpPr>
          <p:spPr bwMode="auto">
            <a:xfrm>
              <a:off x="2497" y="881"/>
              <a:ext cx="79" cy="40"/>
            </a:xfrm>
            <a:custGeom>
              <a:avLst/>
              <a:gdLst>
                <a:gd name="T0" fmla="*/ 0 w 79"/>
                <a:gd name="T1" fmla="*/ 40 h 40"/>
                <a:gd name="T2" fmla="*/ 79 w 79"/>
                <a:gd name="T3" fmla="*/ 13 h 40"/>
                <a:gd name="T4" fmla="*/ 0 w 79"/>
                <a:gd name="T5" fmla="*/ 0 h 40"/>
                <a:gd name="T6" fmla="*/ 0 w 79"/>
                <a:gd name="T7" fmla="*/ 13 h 40"/>
                <a:gd name="T8" fmla="*/ 0 w 79"/>
                <a:gd name="T9" fmla="*/ 40 h 40"/>
                <a:gd name="T10" fmla="*/ 0 60000 65536"/>
                <a:gd name="T11" fmla="*/ 0 60000 65536"/>
                <a:gd name="T12" fmla="*/ 0 60000 65536"/>
                <a:gd name="T13" fmla="*/ 0 60000 65536"/>
                <a:gd name="T14" fmla="*/ 0 60000 65536"/>
                <a:gd name="T15" fmla="*/ 0 w 79"/>
                <a:gd name="T16" fmla="*/ 0 h 40"/>
                <a:gd name="T17" fmla="*/ 79 w 79"/>
                <a:gd name="T18" fmla="*/ 40 h 40"/>
              </a:gdLst>
              <a:ahLst/>
              <a:cxnLst>
                <a:cxn ang="T10">
                  <a:pos x="T0" y="T1"/>
                </a:cxn>
                <a:cxn ang="T11">
                  <a:pos x="T2" y="T3"/>
                </a:cxn>
                <a:cxn ang="T12">
                  <a:pos x="T4" y="T5"/>
                </a:cxn>
                <a:cxn ang="T13">
                  <a:pos x="T6" y="T7"/>
                </a:cxn>
                <a:cxn ang="T14">
                  <a:pos x="T8" y="T9"/>
                </a:cxn>
              </a:cxnLst>
              <a:rect l="T15" t="T16" r="T17" b="T18"/>
              <a:pathLst>
                <a:path w="79" h="40">
                  <a:moveTo>
                    <a:pt x="0" y="40"/>
                  </a:moveTo>
                  <a:lnTo>
                    <a:pt x="79" y="13"/>
                  </a:lnTo>
                  <a:lnTo>
                    <a:pt x="0" y="0"/>
                  </a:lnTo>
                  <a:lnTo>
                    <a:pt x="0" y="13"/>
                  </a:lnTo>
                  <a:lnTo>
                    <a:pt x="0" y="40"/>
                  </a:lnTo>
                  <a:close/>
                </a:path>
              </a:pathLst>
            </a:custGeom>
            <a:solidFill>
              <a:srgbClr val="000000"/>
            </a:solidFill>
            <a:ln w="0">
              <a:solidFill>
                <a:srgbClr val="000000"/>
              </a:solidFill>
              <a:round/>
              <a:headEnd/>
              <a:tailEnd/>
            </a:ln>
          </p:spPr>
          <p:txBody>
            <a:bodyPr/>
            <a:lstStyle/>
            <a:p>
              <a:endParaRPr lang="en-US"/>
            </a:p>
          </p:txBody>
        </p:sp>
        <p:sp>
          <p:nvSpPr>
            <p:cNvPr id="86029" name="Line 12"/>
            <p:cNvSpPr>
              <a:spLocks noChangeShapeType="1"/>
            </p:cNvSpPr>
            <p:nvPr/>
          </p:nvSpPr>
          <p:spPr bwMode="auto">
            <a:xfrm flipH="1">
              <a:off x="1873" y="894"/>
              <a:ext cx="660" cy="1"/>
            </a:xfrm>
            <a:prstGeom prst="line">
              <a:avLst/>
            </a:prstGeom>
            <a:noFill/>
            <a:ln w="20638">
              <a:solidFill>
                <a:srgbClr val="000000"/>
              </a:solidFill>
              <a:round/>
              <a:headEnd/>
              <a:tailEnd/>
            </a:ln>
          </p:spPr>
          <p:txBody>
            <a:bodyPr/>
            <a:lstStyle/>
            <a:p>
              <a:endParaRPr lang="en-US"/>
            </a:p>
          </p:txBody>
        </p:sp>
        <p:sp>
          <p:nvSpPr>
            <p:cNvPr id="86030" name="Line 13"/>
            <p:cNvSpPr>
              <a:spLocks noChangeShapeType="1"/>
            </p:cNvSpPr>
            <p:nvPr/>
          </p:nvSpPr>
          <p:spPr bwMode="auto">
            <a:xfrm flipV="1">
              <a:off x="697" y="855"/>
              <a:ext cx="1" cy="92"/>
            </a:xfrm>
            <a:prstGeom prst="line">
              <a:avLst/>
            </a:prstGeom>
            <a:noFill/>
            <a:ln w="20638">
              <a:solidFill>
                <a:srgbClr val="000000"/>
              </a:solidFill>
              <a:round/>
              <a:headEnd/>
              <a:tailEnd/>
            </a:ln>
          </p:spPr>
          <p:txBody>
            <a:bodyPr/>
            <a:lstStyle/>
            <a:p>
              <a:endParaRPr lang="en-US"/>
            </a:p>
          </p:txBody>
        </p:sp>
        <p:sp>
          <p:nvSpPr>
            <p:cNvPr id="86031" name="Line 14"/>
            <p:cNvSpPr>
              <a:spLocks noChangeShapeType="1"/>
            </p:cNvSpPr>
            <p:nvPr/>
          </p:nvSpPr>
          <p:spPr bwMode="auto">
            <a:xfrm flipV="1">
              <a:off x="2578" y="855"/>
              <a:ext cx="1" cy="92"/>
            </a:xfrm>
            <a:prstGeom prst="line">
              <a:avLst/>
            </a:prstGeom>
            <a:noFill/>
            <a:ln w="20638">
              <a:solidFill>
                <a:srgbClr val="000000"/>
              </a:solidFill>
              <a:round/>
              <a:headEnd/>
              <a:tailEnd/>
            </a:ln>
          </p:spPr>
          <p:txBody>
            <a:bodyPr/>
            <a:lstStyle/>
            <a:p>
              <a:endParaRPr lang="en-US"/>
            </a:p>
          </p:txBody>
        </p:sp>
        <p:sp>
          <p:nvSpPr>
            <p:cNvPr id="86032" name="Line 15"/>
            <p:cNvSpPr>
              <a:spLocks noChangeShapeType="1"/>
            </p:cNvSpPr>
            <p:nvPr/>
          </p:nvSpPr>
          <p:spPr bwMode="auto">
            <a:xfrm flipH="1">
              <a:off x="697" y="1325"/>
              <a:ext cx="1881" cy="1"/>
            </a:xfrm>
            <a:prstGeom prst="line">
              <a:avLst/>
            </a:prstGeom>
            <a:noFill/>
            <a:ln w="20638">
              <a:solidFill>
                <a:srgbClr val="00FFFF"/>
              </a:solidFill>
              <a:round/>
              <a:headEnd/>
              <a:tailEnd/>
            </a:ln>
          </p:spPr>
          <p:txBody>
            <a:bodyPr/>
            <a:lstStyle/>
            <a:p>
              <a:endParaRPr lang="en-US"/>
            </a:p>
          </p:txBody>
        </p:sp>
        <p:sp>
          <p:nvSpPr>
            <p:cNvPr id="86033" name="Rectangle 16"/>
            <p:cNvSpPr>
              <a:spLocks noChangeArrowheads="1"/>
            </p:cNvSpPr>
            <p:nvPr/>
          </p:nvSpPr>
          <p:spPr bwMode="auto">
            <a:xfrm>
              <a:off x="3048" y="1090"/>
              <a:ext cx="487" cy="166"/>
            </a:xfrm>
            <a:prstGeom prst="rect">
              <a:avLst/>
            </a:prstGeom>
            <a:noFill/>
            <a:ln w="9525">
              <a:noFill/>
              <a:miter lim="800000"/>
              <a:headEnd/>
              <a:tailEnd/>
            </a:ln>
          </p:spPr>
          <p:txBody>
            <a:bodyPr wrap="none" lIns="0" tIns="0" rIns="0" bIns="0">
              <a:spAutoFit/>
            </a:bodyPr>
            <a:lstStyle/>
            <a:p>
              <a:r>
                <a:rPr lang="en-CA" altLang="zh-CN" sz="1500">
                  <a:solidFill>
                    <a:srgbClr val="000000"/>
                  </a:solidFill>
                  <a:latin typeface="Nimbus Roman No9 L" charset="0"/>
                  <a:ea typeface="SimSun" pitchFamily="2" charset="-122"/>
                </a:rPr>
                <a:t>first word</a:t>
              </a:r>
              <a:endParaRPr lang="en-CA" altLang="zh-CN" sz="2400">
                <a:latin typeface="Times New Roman" pitchFamily="18" charset="0"/>
                <a:ea typeface="SimSun" pitchFamily="2" charset="-122"/>
              </a:endParaRPr>
            </a:p>
          </p:txBody>
        </p:sp>
        <p:sp>
          <p:nvSpPr>
            <p:cNvPr id="86034" name="Line 17"/>
            <p:cNvSpPr>
              <a:spLocks noChangeShapeType="1"/>
            </p:cNvSpPr>
            <p:nvPr/>
          </p:nvSpPr>
          <p:spPr bwMode="auto">
            <a:xfrm flipH="1">
              <a:off x="697" y="2710"/>
              <a:ext cx="1881" cy="1"/>
            </a:xfrm>
            <a:prstGeom prst="line">
              <a:avLst/>
            </a:prstGeom>
            <a:noFill/>
            <a:ln w="20638">
              <a:solidFill>
                <a:srgbClr val="00FFFF"/>
              </a:solidFill>
              <a:round/>
              <a:headEnd/>
              <a:tailEnd/>
            </a:ln>
          </p:spPr>
          <p:txBody>
            <a:bodyPr/>
            <a:lstStyle/>
            <a:p>
              <a:endParaRPr lang="en-US"/>
            </a:p>
          </p:txBody>
        </p:sp>
        <p:sp>
          <p:nvSpPr>
            <p:cNvPr id="86035" name="Line 18"/>
            <p:cNvSpPr>
              <a:spLocks noChangeShapeType="1"/>
            </p:cNvSpPr>
            <p:nvPr/>
          </p:nvSpPr>
          <p:spPr bwMode="auto">
            <a:xfrm flipH="1">
              <a:off x="697" y="4147"/>
              <a:ext cx="1881" cy="1"/>
            </a:xfrm>
            <a:prstGeom prst="line">
              <a:avLst/>
            </a:prstGeom>
            <a:noFill/>
            <a:ln w="20638">
              <a:solidFill>
                <a:srgbClr val="00FFFF"/>
              </a:solidFill>
              <a:round/>
              <a:headEnd/>
              <a:tailEnd/>
            </a:ln>
          </p:spPr>
          <p:txBody>
            <a:bodyPr/>
            <a:lstStyle/>
            <a:p>
              <a:endParaRPr lang="en-US"/>
            </a:p>
          </p:txBody>
        </p:sp>
        <p:sp>
          <p:nvSpPr>
            <p:cNvPr id="86036" name="Rectangle 19"/>
            <p:cNvSpPr>
              <a:spLocks noChangeArrowheads="1"/>
            </p:cNvSpPr>
            <p:nvPr/>
          </p:nvSpPr>
          <p:spPr bwMode="auto">
            <a:xfrm>
              <a:off x="697" y="1038"/>
              <a:ext cx="1881" cy="3383"/>
            </a:xfrm>
            <a:prstGeom prst="rect">
              <a:avLst/>
            </a:prstGeom>
            <a:noFill/>
            <a:ln w="20638">
              <a:solidFill>
                <a:srgbClr val="00FFFF"/>
              </a:solidFill>
              <a:miter lim="800000"/>
              <a:headEnd/>
              <a:tailEnd/>
            </a:ln>
          </p:spPr>
          <p:txBody>
            <a:bodyPr/>
            <a:lstStyle/>
            <a:p>
              <a:endParaRPr lang="en-US"/>
            </a:p>
          </p:txBody>
        </p:sp>
        <p:sp>
          <p:nvSpPr>
            <p:cNvPr id="86037" name="Rectangle 20"/>
            <p:cNvSpPr>
              <a:spLocks noChangeArrowheads="1"/>
            </p:cNvSpPr>
            <p:nvPr/>
          </p:nvSpPr>
          <p:spPr bwMode="auto">
            <a:xfrm>
              <a:off x="1429" y="4656"/>
              <a:ext cx="2372" cy="243"/>
            </a:xfrm>
            <a:prstGeom prst="rect">
              <a:avLst/>
            </a:prstGeom>
            <a:noFill/>
            <a:ln w="9525">
              <a:noFill/>
              <a:miter lim="800000"/>
              <a:headEnd/>
              <a:tailEnd/>
            </a:ln>
          </p:spPr>
          <p:txBody>
            <a:bodyPr wrap="none" lIns="0" tIns="0" rIns="0" bIns="0">
              <a:spAutoFit/>
            </a:bodyPr>
            <a:lstStyle/>
            <a:p>
              <a:r>
                <a:rPr lang="en-CA" altLang="zh-CN" sz="1600" dirty="0" smtClean="0">
                  <a:solidFill>
                    <a:srgbClr val="000000"/>
                  </a:solidFill>
                  <a:latin typeface="Nimbus Roman No9 L" charset="0"/>
                  <a:ea typeface="SimSun" pitchFamily="2" charset="-122"/>
                </a:rPr>
                <a:t>Figure 1  Main Memory </a:t>
              </a:r>
              <a:r>
                <a:rPr lang="en-CA" altLang="zh-CN" sz="1600" dirty="0">
                  <a:solidFill>
                    <a:srgbClr val="000000"/>
                  </a:solidFill>
                  <a:latin typeface="Nimbus Roman No9 L" charset="0"/>
                  <a:ea typeface="SimSun" pitchFamily="2" charset="-122"/>
                </a:rPr>
                <a:t>words.</a:t>
              </a:r>
              <a:endParaRPr lang="en-CA" altLang="zh-CN" sz="2400" dirty="0">
                <a:latin typeface="Times New Roman" pitchFamily="18" charset="0"/>
                <a:ea typeface="SimSun" pitchFamily="2" charset="-122"/>
              </a:endParaRPr>
            </a:p>
          </p:txBody>
        </p:sp>
        <p:sp>
          <p:nvSpPr>
            <p:cNvPr id="86038" name="Rectangle 21"/>
            <p:cNvSpPr>
              <a:spLocks noChangeArrowheads="1"/>
            </p:cNvSpPr>
            <p:nvPr/>
          </p:nvSpPr>
          <p:spPr bwMode="auto">
            <a:xfrm>
              <a:off x="1494" y="816"/>
              <a:ext cx="67" cy="166"/>
            </a:xfrm>
            <a:prstGeom prst="rect">
              <a:avLst/>
            </a:prstGeom>
            <a:noFill/>
            <a:ln w="9525">
              <a:noFill/>
              <a:miter lim="800000"/>
              <a:headEnd/>
              <a:tailEnd/>
            </a:ln>
          </p:spPr>
          <p:txBody>
            <a:bodyPr wrap="none" lIns="0" tIns="0" rIns="0" bIns="0">
              <a:spAutoFit/>
            </a:bodyPr>
            <a:lstStyle/>
            <a:p>
              <a:r>
                <a:rPr lang="en-CA" altLang="zh-CN" sz="1500" i="1">
                  <a:solidFill>
                    <a:srgbClr val="000000"/>
                  </a:solidFill>
                  <a:latin typeface="Nimbus Roman No9 L" charset="0"/>
                  <a:ea typeface="SimSun" pitchFamily="2" charset="-122"/>
                </a:rPr>
                <a:t>n</a:t>
              </a:r>
              <a:endParaRPr lang="en-CA" altLang="zh-CN" sz="2400">
                <a:latin typeface="Times New Roman" pitchFamily="18" charset="0"/>
                <a:ea typeface="SimSun" pitchFamily="2" charset="-122"/>
              </a:endParaRPr>
            </a:p>
          </p:txBody>
        </p:sp>
        <p:sp>
          <p:nvSpPr>
            <p:cNvPr id="86039" name="Rectangle 22"/>
            <p:cNvSpPr>
              <a:spLocks noChangeArrowheads="1"/>
            </p:cNvSpPr>
            <p:nvPr/>
          </p:nvSpPr>
          <p:spPr bwMode="auto">
            <a:xfrm>
              <a:off x="1546" y="816"/>
              <a:ext cx="220" cy="166"/>
            </a:xfrm>
            <a:prstGeom prst="rect">
              <a:avLst/>
            </a:prstGeom>
            <a:noFill/>
            <a:ln w="9525">
              <a:noFill/>
              <a:miter lim="800000"/>
              <a:headEnd/>
              <a:tailEnd/>
            </a:ln>
          </p:spPr>
          <p:txBody>
            <a:bodyPr wrap="none" lIns="0" tIns="0" rIns="0" bIns="0">
              <a:spAutoFit/>
            </a:bodyPr>
            <a:lstStyle/>
            <a:p>
              <a:r>
                <a:rPr lang="zh-CN" altLang="en-CA" sz="1500">
                  <a:solidFill>
                    <a:srgbClr val="000000"/>
                  </a:solidFill>
                  <a:latin typeface="Nimbus Roman No9 L" charset="0"/>
                  <a:ea typeface="SimSun" pitchFamily="2" charset="-122"/>
                </a:rPr>
                <a:t> </a:t>
              </a:r>
              <a:r>
                <a:rPr lang="en-CA" altLang="zh-CN" sz="1500">
                  <a:solidFill>
                    <a:srgbClr val="000000"/>
                  </a:solidFill>
                  <a:latin typeface="Nimbus Roman No9 L" charset="0"/>
                  <a:ea typeface="SimSun" pitchFamily="2" charset="-122"/>
                </a:rPr>
                <a:t>bits</a:t>
              </a:r>
              <a:endParaRPr lang="en-CA" altLang="zh-CN" sz="2400">
                <a:latin typeface="Times New Roman" pitchFamily="18" charset="0"/>
                <a:ea typeface="SimSun" pitchFamily="2" charset="-122"/>
              </a:endParaRPr>
            </a:p>
          </p:txBody>
        </p:sp>
        <p:sp>
          <p:nvSpPr>
            <p:cNvPr id="86040" name="Rectangle 23"/>
            <p:cNvSpPr>
              <a:spLocks noChangeArrowheads="1"/>
            </p:cNvSpPr>
            <p:nvPr/>
          </p:nvSpPr>
          <p:spPr bwMode="auto">
            <a:xfrm>
              <a:off x="3035" y="4186"/>
              <a:ext cx="481" cy="166"/>
            </a:xfrm>
            <a:prstGeom prst="rect">
              <a:avLst/>
            </a:prstGeom>
            <a:noFill/>
            <a:ln w="9525">
              <a:noFill/>
              <a:miter lim="800000"/>
              <a:headEnd/>
              <a:tailEnd/>
            </a:ln>
          </p:spPr>
          <p:txBody>
            <a:bodyPr wrap="none" lIns="0" tIns="0" rIns="0" bIns="0">
              <a:spAutoFit/>
            </a:bodyPr>
            <a:lstStyle/>
            <a:p>
              <a:r>
                <a:rPr lang="en-CA" altLang="zh-CN" sz="1500">
                  <a:solidFill>
                    <a:srgbClr val="000000"/>
                  </a:solidFill>
                  <a:latin typeface="Nimbus Roman No9 L" charset="0"/>
                  <a:ea typeface="SimSun" pitchFamily="2" charset="-122"/>
                </a:rPr>
                <a:t>last word</a:t>
              </a:r>
              <a:endParaRPr lang="en-CA" altLang="zh-CN" sz="2400">
                <a:latin typeface="Times New Roman" pitchFamily="18" charset="0"/>
                <a:ea typeface="SimSun" pitchFamily="2" charset="-122"/>
              </a:endParaRPr>
            </a:p>
          </p:txBody>
        </p:sp>
        <p:sp>
          <p:nvSpPr>
            <p:cNvPr id="86041" name="Rectangle 24"/>
            <p:cNvSpPr>
              <a:spLocks noChangeArrowheads="1"/>
            </p:cNvSpPr>
            <p:nvPr/>
          </p:nvSpPr>
          <p:spPr bwMode="auto">
            <a:xfrm>
              <a:off x="3035" y="2788"/>
              <a:ext cx="27" cy="167"/>
            </a:xfrm>
            <a:prstGeom prst="rect">
              <a:avLst/>
            </a:prstGeom>
            <a:noFill/>
            <a:ln w="9525">
              <a:noFill/>
              <a:miter lim="800000"/>
              <a:headEnd/>
              <a:tailEnd/>
            </a:ln>
          </p:spPr>
          <p:txBody>
            <a:bodyPr wrap="none" lIns="0" tIns="0" rIns="0" bIns="0">
              <a:spAutoFit/>
            </a:bodyPr>
            <a:lstStyle/>
            <a:p>
              <a:r>
                <a:rPr lang="en-CA" altLang="zh-CN" sz="1500" i="1">
                  <a:solidFill>
                    <a:srgbClr val="000000"/>
                  </a:solidFill>
                  <a:latin typeface="Nimbus Roman No9 L" charset="0"/>
                  <a:ea typeface="SimSun" pitchFamily="2" charset="-122"/>
                </a:rPr>
                <a:t>i</a:t>
              </a:r>
              <a:endParaRPr lang="en-CA" altLang="zh-CN" sz="2400">
                <a:latin typeface="Times New Roman" pitchFamily="18" charset="0"/>
                <a:ea typeface="SimSun" pitchFamily="2" charset="-122"/>
              </a:endParaRPr>
            </a:p>
          </p:txBody>
        </p:sp>
        <p:sp>
          <p:nvSpPr>
            <p:cNvPr id="86042" name="Rectangle 25"/>
            <p:cNvSpPr>
              <a:spLocks noChangeArrowheads="1"/>
            </p:cNvSpPr>
            <p:nvPr/>
          </p:nvSpPr>
          <p:spPr bwMode="auto">
            <a:xfrm>
              <a:off x="3061" y="2788"/>
              <a:ext cx="427" cy="167"/>
            </a:xfrm>
            <a:prstGeom prst="rect">
              <a:avLst/>
            </a:prstGeom>
            <a:noFill/>
            <a:ln w="9525">
              <a:noFill/>
              <a:miter lim="800000"/>
              <a:headEnd/>
              <a:tailEnd/>
            </a:ln>
          </p:spPr>
          <p:txBody>
            <a:bodyPr wrap="none" lIns="0" tIns="0" rIns="0" bIns="0">
              <a:spAutoFit/>
            </a:bodyPr>
            <a:lstStyle/>
            <a:p>
              <a:r>
                <a:rPr lang="zh-CN" altLang="en-CA" sz="1500">
                  <a:solidFill>
                    <a:srgbClr val="000000"/>
                  </a:solidFill>
                  <a:latin typeface="Nimbus Roman No9 L" charset="0"/>
                  <a:ea typeface="SimSun" pitchFamily="2" charset="-122"/>
                </a:rPr>
                <a:t> </a:t>
              </a:r>
              <a:r>
                <a:rPr lang="en-CA" altLang="zh-CN" sz="1500">
                  <a:solidFill>
                    <a:srgbClr val="000000"/>
                  </a:solidFill>
                  <a:latin typeface="Nimbus Roman No9 L" charset="0"/>
                  <a:ea typeface="SimSun" pitchFamily="2" charset="-122"/>
                </a:rPr>
                <a:t>th word</a:t>
              </a:r>
              <a:endParaRPr lang="en-CA" altLang="zh-CN" sz="2400">
                <a:latin typeface="Times New Roman" pitchFamily="18" charset="0"/>
                <a:ea typeface="SimSun" pitchFamily="2" charset="-122"/>
              </a:endParaRPr>
            </a:p>
          </p:txBody>
        </p:sp>
        <p:sp>
          <p:nvSpPr>
            <p:cNvPr id="86043" name="Freeform 26"/>
            <p:cNvSpPr>
              <a:spLocks/>
            </p:cNvSpPr>
            <p:nvPr/>
          </p:nvSpPr>
          <p:spPr bwMode="auto">
            <a:xfrm>
              <a:off x="2852" y="2854"/>
              <a:ext cx="79" cy="26"/>
            </a:xfrm>
            <a:custGeom>
              <a:avLst/>
              <a:gdLst>
                <a:gd name="T0" fmla="*/ 0 w 6"/>
                <a:gd name="T1" fmla="*/ 2 h 2"/>
                <a:gd name="T2" fmla="*/ 6 w 6"/>
                <a:gd name="T3" fmla="*/ 1 h 2"/>
                <a:gd name="T4" fmla="*/ 0 w 6"/>
                <a:gd name="T5" fmla="*/ 0 h 2"/>
                <a:gd name="T6" fmla="*/ 0 w 6"/>
                <a:gd name="T7" fmla="*/ 1 h 2"/>
                <a:gd name="T8" fmla="*/ 0 w 6"/>
                <a:gd name="T9" fmla="*/ 2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headEnd/>
              <a:tailEnd/>
            </a:ln>
          </p:spPr>
          <p:txBody>
            <a:bodyPr/>
            <a:lstStyle/>
            <a:p>
              <a:endParaRPr lang="en-US"/>
            </a:p>
          </p:txBody>
        </p:sp>
        <p:sp>
          <p:nvSpPr>
            <p:cNvPr id="86044" name="Freeform 27"/>
            <p:cNvSpPr>
              <a:spLocks/>
            </p:cNvSpPr>
            <p:nvPr/>
          </p:nvSpPr>
          <p:spPr bwMode="auto">
            <a:xfrm>
              <a:off x="2852" y="2854"/>
              <a:ext cx="79" cy="26"/>
            </a:xfrm>
            <a:custGeom>
              <a:avLst/>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ah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headEnd/>
              <a:tailEnd/>
            </a:ln>
          </p:spPr>
          <p:txBody>
            <a:bodyPr/>
            <a:lstStyle/>
            <a:p>
              <a:endParaRPr lang="en-US"/>
            </a:p>
          </p:txBody>
        </p:sp>
        <p:sp>
          <p:nvSpPr>
            <p:cNvPr id="86045" name="Line 28"/>
            <p:cNvSpPr>
              <a:spLocks noChangeShapeType="1"/>
            </p:cNvSpPr>
            <p:nvPr/>
          </p:nvSpPr>
          <p:spPr bwMode="auto">
            <a:xfrm flipH="1">
              <a:off x="2473" y="2867"/>
              <a:ext cx="379" cy="1"/>
            </a:xfrm>
            <a:prstGeom prst="line">
              <a:avLst/>
            </a:prstGeom>
            <a:noFill/>
            <a:ln w="20638">
              <a:solidFill>
                <a:srgbClr val="000000"/>
              </a:solidFill>
              <a:round/>
              <a:headEnd/>
              <a:tailEnd/>
            </a:ln>
          </p:spPr>
          <p:txBody>
            <a:bodyPr/>
            <a:lstStyle/>
            <a:p>
              <a:endParaRPr lang="en-US"/>
            </a:p>
          </p:txBody>
        </p:sp>
        <p:sp>
          <p:nvSpPr>
            <p:cNvPr id="86046" name="Freeform 29"/>
            <p:cNvSpPr>
              <a:spLocks/>
            </p:cNvSpPr>
            <p:nvPr/>
          </p:nvSpPr>
          <p:spPr bwMode="auto">
            <a:xfrm>
              <a:off x="2852" y="1443"/>
              <a:ext cx="79" cy="39"/>
            </a:xfrm>
            <a:custGeom>
              <a:avLst/>
              <a:gdLst>
                <a:gd name="T0" fmla="*/ 0 w 6"/>
                <a:gd name="T1" fmla="*/ 3 h 3"/>
                <a:gd name="T2" fmla="*/ 6 w 6"/>
                <a:gd name="T3" fmla="*/ 1 h 3"/>
                <a:gd name="T4" fmla="*/ 0 w 6"/>
                <a:gd name="T5" fmla="*/ 0 h 3"/>
                <a:gd name="T6" fmla="*/ 0 w 6"/>
                <a:gd name="T7" fmla="*/ 1 h 3"/>
                <a:gd name="T8" fmla="*/ 0 w 6"/>
                <a:gd name="T9" fmla="*/ 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p:spPr>
          <p:txBody>
            <a:bodyPr/>
            <a:lstStyle/>
            <a:p>
              <a:endParaRPr lang="en-US"/>
            </a:p>
          </p:txBody>
        </p:sp>
        <p:sp>
          <p:nvSpPr>
            <p:cNvPr id="86047" name="Freeform 30"/>
            <p:cNvSpPr>
              <a:spLocks/>
            </p:cNvSpPr>
            <p:nvPr/>
          </p:nvSpPr>
          <p:spPr bwMode="auto">
            <a:xfrm>
              <a:off x="2852" y="1443"/>
              <a:ext cx="79" cy="39"/>
            </a:xfrm>
            <a:custGeom>
              <a:avLst/>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ah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headEnd/>
              <a:tailEnd/>
            </a:ln>
          </p:spPr>
          <p:txBody>
            <a:bodyPr/>
            <a:lstStyle/>
            <a:p>
              <a:endParaRPr lang="en-US"/>
            </a:p>
          </p:txBody>
        </p:sp>
        <p:sp>
          <p:nvSpPr>
            <p:cNvPr id="86048" name="Line 31"/>
            <p:cNvSpPr>
              <a:spLocks noChangeShapeType="1"/>
            </p:cNvSpPr>
            <p:nvPr/>
          </p:nvSpPr>
          <p:spPr bwMode="auto">
            <a:xfrm flipH="1">
              <a:off x="2473" y="1456"/>
              <a:ext cx="379" cy="1"/>
            </a:xfrm>
            <a:prstGeom prst="line">
              <a:avLst/>
            </a:prstGeom>
            <a:noFill/>
            <a:ln w="20638">
              <a:solidFill>
                <a:srgbClr val="000000"/>
              </a:solidFill>
              <a:round/>
              <a:headEnd/>
              <a:tailEnd/>
            </a:ln>
          </p:spPr>
          <p:txBody>
            <a:bodyPr/>
            <a:lstStyle/>
            <a:p>
              <a:endParaRPr lang="en-US"/>
            </a:p>
          </p:txBody>
        </p:sp>
        <p:sp>
          <p:nvSpPr>
            <p:cNvPr id="86049" name="Freeform 32"/>
            <p:cNvSpPr>
              <a:spLocks/>
            </p:cNvSpPr>
            <p:nvPr/>
          </p:nvSpPr>
          <p:spPr bwMode="auto">
            <a:xfrm>
              <a:off x="2852" y="1169"/>
              <a:ext cx="79" cy="26"/>
            </a:xfrm>
            <a:custGeom>
              <a:avLst/>
              <a:gdLst>
                <a:gd name="T0" fmla="*/ 0 w 6"/>
                <a:gd name="T1" fmla="*/ 2 h 2"/>
                <a:gd name="T2" fmla="*/ 6 w 6"/>
                <a:gd name="T3" fmla="*/ 1 h 2"/>
                <a:gd name="T4" fmla="*/ 0 w 6"/>
                <a:gd name="T5" fmla="*/ 0 h 2"/>
                <a:gd name="T6" fmla="*/ 0 w 6"/>
                <a:gd name="T7" fmla="*/ 1 h 2"/>
                <a:gd name="T8" fmla="*/ 0 w 6"/>
                <a:gd name="T9" fmla="*/ 2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headEnd/>
              <a:tailEnd/>
            </a:ln>
          </p:spPr>
          <p:txBody>
            <a:bodyPr/>
            <a:lstStyle/>
            <a:p>
              <a:endParaRPr lang="en-US"/>
            </a:p>
          </p:txBody>
        </p:sp>
        <p:sp>
          <p:nvSpPr>
            <p:cNvPr id="86050" name="Freeform 33"/>
            <p:cNvSpPr>
              <a:spLocks/>
            </p:cNvSpPr>
            <p:nvPr/>
          </p:nvSpPr>
          <p:spPr bwMode="auto">
            <a:xfrm>
              <a:off x="2852" y="1169"/>
              <a:ext cx="79" cy="26"/>
            </a:xfrm>
            <a:custGeom>
              <a:avLst/>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ah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headEnd/>
              <a:tailEnd/>
            </a:ln>
          </p:spPr>
          <p:txBody>
            <a:bodyPr/>
            <a:lstStyle/>
            <a:p>
              <a:endParaRPr lang="en-US"/>
            </a:p>
          </p:txBody>
        </p:sp>
        <p:sp>
          <p:nvSpPr>
            <p:cNvPr id="86051" name="Line 34"/>
            <p:cNvSpPr>
              <a:spLocks noChangeShapeType="1"/>
            </p:cNvSpPr>
            <p:nvPr/>
          </p:nvSpPr>
          <p:spPr bwMode="auto">
            <a:xfrm flipH="1">
              <a:off x="2473" y="1182"/>
              <a:ext cx="379" cy="1"/>
            </a:xfrm>
            <a:prstGeom prst="line">
              <a:avLst/>
            </a:prstGeom>
            <a:noFill/>
            <a:ln w="20638">
              <a:solidFill>
                <a:srgbClr val="000000"/>
              </a:solidFill>
              <a:round/>
              <a:headEnd/>
              <a:tailEnd/>
            </a:ln>
          </p:spPr>
          <p:txBody>
            <a:bodyPr/>
            <a:lstStyle/>
            <a:p>
              <a:endParaRPr lang="en-US"/>
            </a:p>
          </p:txBody>
        </p:sp>
        <p:sp>
          <p:nvSpPr>
            <p:cNvPr id="86052" name="Freeform 35"/>
            <p:cNvSpPr>
              <a:spLocks/>
            </p:cNvSpPr>
            <p:nvPr/>
          </p:nvSpPr>
          <p:spPr bwMode="auto">
            <a:xfrm>
              <a:off x="2852" y="4265"/>
              <a:ext cx="79" cy="39"/>
            </a:xfrm>
            <a:custGeom>
              <a:avLst/>
              <a:gdLst>
                <a:gd name="T0" fmla="*/ 0 w 6"/>
                <a:gd name="T1" fmla="*/ 3 h 3"/>
                <a:gd name="T2" fmla="*/ 6 w 6"/>
                <a:gd name="T3" fmla="*/ 1 h 3"/>
                <a:gd name="T4" fmla="*/ 0 w 6"/>
                <a:gd name="T5" fmla="*/ 0 h 3"/>
                <a:gd name="T6" fmla="*/ 0 w 6"/>
                <a:gd name="T7" fmla="*/ 1 h 3"/>
                <a:gd name="T8" fmla="*/ 0 w 6"/>
                <a:gd name="T9" fmla="*/ 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p:spPr>
          <p:txBody>
            <a:bodyPr/>
            <a:lstStyle/>
            <a:p>
              <a:endParaRPr lang="en-US"/>
            </a:p>
          </p:txBody>
        </p:sp>
        <p:sp>
          <p:nvSpPr>
            <p:cNvPr id="86053" name="Freeform 36"/>
            <p:cNvSpPr>
              <a:spLocks/>
            </p:cNvSpPr>
            <p:nvPr/>
          </p:nvSpPr>
          <p:spPr bwMode="auto">
            <a:xfrm>
              <a:off x="2852" y="4265"/>
              <a:ext cx="79" cy="39"/>
            </a:xfrm>
            <a:custGeom>
              <a:avLst/>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ah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headEnd/>
              <a:tailEnd/>
            </a:ln>
          </p:spPr>
          <p:txBody>
            <a:bodyPr/>
            <a:lstStyle/>
            <a:p>
              <a:endParaRPr lang="en-US"/>
            </a:p>
          </p:txBody>
        </p:sp>
        <p:sp>
          <p:nvSpPr>
            <p:cNvPr id="86054" name="Line 37"/>
            <p:cNvSpPr>
              <a:spLocks noChangeShapeType="1"/>
            </p:cNvSpPr>
            <p:nvPr/>
          </p:nvSpPr>
          <p:spPr bwMode="auto">
            <a:xfrm flipH="1">
              <a:off x="2473" y="4278"/>
              <a:ext cx="379" cy="1"/>
            </a:xfrm>
            <a:prstGeom prst="line">
              <a:avLst/>
            </a:prstGeom>
            <a:noFill/>
            <a:ln w="20638">
              <a:solidFill>
                <a:srgbClr val="000000"/>
              </a:solidFill>
              <a:round/>
              <a:headEnd/>
              <a:tailEnd/>
            </a:ln>
          </p:spPr>
          <p:txBody>
            <a:bodyPr/>
            <a:lstStyle/>
            <a:p>
              <a:endParaRPr lang="en-US"/>
            </a:p>
          </p:txBody>
        </p:sp>
        <p:sp>
          <p:nvSpPr>
            <p:cNvPr id="86055" name="Text Box 38"/>
            <p:cNvSpPr txBox="1">
              <a:spLocks noChangeArrowheads="1"/>
            </p:cNvSpPr>
            <p:nvPr/>
          </p:nvSpPr>
          <p:spPr bwMode="auto">
            <a:xfrm>
              <a:off x="1536" y="1884"/>
              <a:ext cx="168" cy="731"/>
            </a:xfrm>
            <a:prstGeom prst="rect">
              <a:avLst/>
            </a:prstGeom>
            <a:noFill/>
            <a:ln w="9525">
              <a:noFill/>
              <a:miter lim="800000"/>
              <a:headEnd/>
              <a:tailEnd/>
            </a:ln>
          </p:spPr>
          <p:txBody>
            <a:bodyPr>
              <a:spAutoFit/>
            </a:bodyPr>
            <a:lstStyle/>
            <a:p>
              <a:pPr>
                <a:lnSpc>
                  <a:spcPct val="20000"/>
                </a:lnSpc>
                <a:spcBef>
                  <a:spcPct val="50000"/>
                </a:spcBef>
              </a:pPr>
              <a:endParaRPr lang="zh-CN" altLang="en-US" sz="2000">
                <a:latin typeface="Nimbus Roman No9 L" charset="0"/>
                <a:ea typeface="SimSun" pitchFamily="2" charset="-122"/>
              </a:endParaRPr>
            </a:p>
            <a:p>
              <a:pPr>
                <a:lnSpc>
                  <a:spcPct val="20000"/>
                </a:lnSpc>
                <a:spcBef>
                  <a:spcPct val="50000"/>
                </a:spcBef>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a:lnSpc>
                  <a:spcPct val="20000"/>
                </a:lnSpc>
                <a:spcBef>
                  <a:spcPct val="50000"/>
                </a:spcBef>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a:lnSpc>
                  <a:spcPct val="20000"/>
                </a:lnSpc>
                <a:spcBef>
                  <a:spcPct val="50000"/>
                </a:spcBef>
              </a:pPr>
              <a:r>
                <a:rPr lang="en-CA" altLang="zh-CN" sz="2000">
                  <a:latin typeface="Nimbus Roman No9 L" charset="0"/>
                  <a:ea typeface="SimSun" pitchFamily="2" charset="-122"/>
                </a:rPr>
                <a:t>•</a:t>
              </a:r>
            </a:p>
            <a:p>
              <a:pPr>
                <a:lnSpc>
                  <a:spcPct val="20000"/>
                </a:lnSpc>
                <a:spcBef>
                  <a:spcPct val="50000"/>
                </a:spcBef>
              </a:pPr>
              <a:endParaRPr lang="zh-CN" altLang="en-CA" sz="2000">
                <a:latin typeface="Nimbus Roman No9 L" charset="0"/>
                <a:ea typeface="SimSun" pitchFamily="2" charset="-122"/>
              </a:endParaRPr>
            </a:p>
          </p:txBody>
        </p:sp>
        <p:sp>
          <p:nvSpPr>
            <p:cNvPr id="86056" name="Text Box 39"/>
            <p:cNvSpPr txBox="1">
              <a:spLocks noChangeArrowheads="1"/>
            </p:cNvSpPr>
            <p:nvPr/>
          </p:nvSpPr>
          <p:spPr bwMode="auto">
            <a:xfrm>
              <a:off x="1548" y="3306"/>
              <a:ext cx="168" cy="731"/>
            </a:xfrm>
            <a:prstGeom prst="rect">
              <a:avLst/>
            </a:prstGeom>
            <a:noFill/>
            <a:ln w="9525">
              <a:noFill/>
              <a:miter lim="800000"/>
              <a:headEnd/>
              <a:tailEnd/>
            </a:ln>
          </p:spPr>
          <p:txBody>
            <a:bodyPr>
              <a:spAutoFit/>
            </a:bodyPr>
            <a:lstStyle/>
            <a:p>
              <a:pPr>
                <a:lnSpc>
                  <a:spcPct val="20000"/>
                </a:lnSpc>
                <a:spcBef>
                  <a:spcPct val="50000"/>
                </a:spcBef>
              </a:pPr>
              <a:endParaRPr lang="zh-CN" altLang="en-US" sz="2000">
                <a:latin typeface="Nimbus Roman No9 L" charset="0"/>
                <a:ea typeface="SimSun" pitchFamily="2" charset="-122"/>
              </a:endParaRPr>
            </a:p>
            <a:p>
              <a:pPr>
                <a:lnSpc>
                  <a:spcPct val="20000"/>
                </a:lnSpc>
                <a:spcBef>
                  <a:spcPct val="50000"/>
                </a:spcBef>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a:lnSpc>
                  <a:spcPct val="20000"/>
                </a:lnSpc>
                <a:spcBef>
                  <a:spcPct val="50000"/>
                </a:spcBef>
              </a:pPr>
              <a:r>
                <a:rPr lang="en-CA" altLang="zh-CN" sz="2000">
                  <a:latin typeface="Nimbus Roman No9 L" charset="0"/>
                  <a:ea typeface="SimSun" pitchFamily="2" charset="-122"/>
                </a:rPr>
                <a:t>•</a:t>
              </a:r>
              <a:endParaRPr lang="en-US" altLang="zh-CN" sz="2000">
                <a:latin typeface="Nimbus Roman No9 L" charset="0"/>
                <a:ea typeface="SimSun" pitchFamily="2" charset="-122"/>
              </a:endParaRPr>
            </a:p>
            <a:p>
              <a:pPr>
                <a:lnSpc>
                  <a:spcPct val="20000"/>
                </a:lnSpc>
                <a:spcBef>
                  <a:spcPct val="50000"/>
                </a:spcBef>
              </a:pPr>
              <a:r>
                <a:rPr lang="en-CA" altLang="zh-CN" sz="2000">
                  <a:latin typeface="Nimbus Roman No9 L" charset="0"/>
                  <a:ea typeface="SimSun" pitchFamily="2" charset="-122"/>
                </a:rPr>
                <a:t>•</a:t>
              </a:r>
            </a:p>
            <a:p>
              <a:pPr>
                <a:lnSpc>
                  <a:spcPct val="20000"/>
                </a:lnSpc>
                <a:spcBef>
                  <a:spcPct val="50000"/>
                </a:spcBef>
              </a:pPr>
              <a:endParaRPr lang="zh-CN" altLang="en-CA" sz="2000">
                <a:latin typeface="Nimbus Roman No9 L" charset="0"/>
                <a:ea typeface="SimSun" pitchFamily="2" charset="-122"/>
              </a:endParaRPr>
            </a:p>
          </p:txBody>
        </p:sp>
      </p:grpSp>
      <p:sp>
        <p:nvSpPr>
          <p:cNvPr id="3" name="Slide Number Placeholder 2"/>
          <p:cNvSpPr>
            <a:spLocks noGrp="1"/>
          </p:cNvSpPr>
          <p:nvPr>
            <p:ph type="sldNum" sz="quarter" idx="12"/>
          </p:nvPr>
        </p:nvSpPr>
        <p:spPr/>
        <p:txBody>
          <a:bodyPr/>
          <a:lstStyle/>
          <a:p>
            <a:fld id="{A1A6BA4E-CDAE-4DEF-A7CA-99055C502B84}" type="slidenum">
              <a:rPr lang="en-US" smtClean="0"/>
              <a:pPr/>
              <a:t>34</a:t>
            </a:fld>
            <a:endParaRPr lang="en-US"/>
          </a:p>
        </p:txBody>
      </p:sp>
    </p:spTree>
    <p:extLst>
      <p:ext uri="{BB962C8B-B14F-4D97-AF65-F5344CB8AC3E}">
        <p14:creationId xmlns:p14="http://schemas.microsoft.com/office/powerpoint/2010/main" val="1220434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6019">
                                            <p:txEl>
                                              <p:pRg st="0" end="0"/>
                                            </p:txEl>
                                          </p:spTgt>
                                        </p:tgtEl>
                                        <p:attrNameLst>
                                          <p:attrName>style.visibility</p:attrName>
                                        </p:attrNameLst>
                                      </p:cBhvr>
                                      <p:to>
                                        <p:strVal val="visible"/>
                                      </p:to>
                                    </p:set>
                                    <p:animEffect transition="in" filter="randombar(horizontal)">
                                      <p:cBhvr>
                                        <p:cTn id="15" dur="500"/>
                                        <p:tgtEl>
                                          <p:spTgt spid="86019">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86019">
                                            <p:txEl>
                                              <p:pRg st="1" end="1"/>
                                            </p:txEl>
                                          </p:spTgt>
                                        </p:tgtEl>
                                        <p:attrNameLst>
                                          <p:attrName>style.visibility</p:attrName>
                                        </p:attrNameLst>
                                      </p:cBhvr>
                                      <p:to>
                                        <p:strVal val="visible"/>
                                      </p:to>
                                    </p:set>
                                    <p:animEffect transition="in" filter="randombar(horizontal)">
                                      <p:cBhvr>
                                        <p:cTn id="18" dur="500"/>
                                        <p:tgtEl>
                                          <p:spTgt spid="86019">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86019">
                                            <p:txEl>
                                              <p:pRg st="2" end="2"/>
                                            </p:txEl>
                                          </p:spTgt>
                                        </p:tgtEl>
                                        <p:attrNameLst>
                                          <p:attrName>style.visibility</p:attrName>
                                        </p:attrNameLst>
                                      </p:cBhvr>
                                      <p:to>
                                        <p:strVal val="visible"/>
                                      </p:to>
                                    </p:set>
                                    <p:animEffect transition="in" filter="randombar(horizontal)">
                                      <p:cBhvr>
                                        <p:cTn id="21" dur="500"/>
                                        <p:tgtEl>
                                          <p:spTgt spid="86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5" name="Text Box 3"/>
          <p:cNvSpPr txBox="1">
            <a:spLocks noChangeArrowheads="1"/>
          </p:cNvSpPr>
          <p:nvPr/>
        </p:nvSpPr>
        <p:spPr bwMode="auto">
          <a:xfrm>
            <a:off x="228600" y="939225"/>
            <a:ext cx="6961649" cy="584775"/>
          </a:xfrm>
          <a:prstGeom prst="rect">
            <a:avLst/>
          </a:prstGeom>
          <a:noFill/>
          <a:ln w="9525">
            <a:noFill/>
            <a:miter lim="800000"/>
            <a:headEnd/>
            <a:tailEnd/>
          </a:ln>
          <a:effectLst/>
        </p:spPr>
        <p:txBody>
          <a:bodyPr wrap="none">
            <a:spAutoFit/>
          </a:bodyPr>
          <a:lstStyle/>
          <a:p>
            <a:pPr eaLnBrk="0" hangingPunct="0"/>
            <a:r>
              <a:rPr lang="en-US" sz="3200" b="1" dirty="0">
                <a:effectLst>
                  <a:outerShdw blurRad="38100" dist="38100" dir="2700000" algn="tl">
                    <a:srgbClr val="C0C0C0"/>
                  </a:outerShdw>
                </a:effectLst>
              </a:rPr>
              <a:t>  MEMORY LOCATIONS AND ADDRESSES</a:t>
            </a:r>
          </a:p>
        </p:txBody>
      </p:sp>
      <p:sp>
        <p:nvSpPr>
          <p:cNvPr id="105476" name="Text Box 4"/>
          <p:cNvSpPr txBox="1">
            <a:spLocks noChangeArrowheads="1"/>
          </p:cNvSpPr>
          <p:nvPr/>
        </p:nvSpPr>
        <p:spPr bwMode="auto">
          <a:xfrm>
            <a:off x="8229600" y="6400800"/>
            <a:ext cx="184150" cy="366713"/>
          </a:xfrm>
          <a:prstGeom prst="rect">
            <a:avLst/>
          </a:prstGeom>
          <a:noFill/>
          <a:ln w="9525">
            <a:noFill/>
            <a:miter lim="800000"/>
            <a:headEnd/>
            <a:tailEnd/>
          </a:ln>
          <a:effectLst/>
        </p:spPr>
        <p:txBody>
          <a:bodyPr wrap="none">
            <a:spAutoFit/>
          </a:bodyPr>
          <a:lstStyle/>
          <a:p>
            <a:pPr eaLnBrk="0" hangingPunct="0"/>
            <a:endParaRPr lang="en-GB" b="1">
              <a:latin typeface="Times New Roman" pitchFamily="18" charset="0"/>
            </a:endParaRPr>
          </a:p>
        </p:txBody>
      </p:sp>
      <p:sp>
        <p:nvSpPr>
          <p:cNvPr id="105477" name="Rectangle 5"/>
          <p:cNvSpPr>
            <a:spLocks noChangeArrowheads="1"/>
          </p:cNvSpPr>
          <p:nvPr/>
        </p:nvSpPr>
        <p:spPr bwMode="auto">
          <a:xfrm>
            <a:off x="228600" y="1651575"/>
            <a:ext cx="8610600" cy="4524315"/>
          </a:xfrm>
          <a:prstGeom prst="rect">
            <a:avLst/>
          </a:prstGeom>
          <a:noFill/>
          <a:ln w="9525">
            <a:noFill/>
            <a:miter lim="800000"/>
            <a:headEnd/>
            <a:tailEnd/>
          </a:ln>
          <a:effectLst/>
        </p:spPr>
        <p:txBody>
          <a:bodyPr wrap="square" anchor="ctr">
            <a:spAutoFit/>
          </a:bodyPr>
          <a:lstStyle/>
          <a:p>
            <a:pPr algn="just">
              <a:buFontTx/>
              <a:buChar char="•"/>
            </a:pPr>
            <a:r>
              <a:rPr lang="en-US" sz="2400" b="1" dirty="0">
                <a:solidFill>
                  <a:schemeClr val="folHlink"/>
                </a:solidFill>
              </a:rPr>
              <a:t>Main memory</a:t>
            </a:r>
            <a:r>
              <a:rPr lang="en-US" sz="2400" dirty="0"/>
              <a:t> is the second major subsystem in a computer. It consists of a collection of storage locations, each with a unique identifier, called an </a:t>
            </a:r>
            <a:r>
              <a:rPr lang="en-US" sz="2400" b="1" dirty="0">
                <a:solidFill>
                  <a:schemeClr val="folHlink"/>
                </a:solidFill>
              </a:rPr>
              <a:t>address</a:t>
            </a:r>
            <a:r>
              <a:rPr lang="en-US" sz="2400" dirty="0"/>
              <a:t>.</a:t>
            </a:r>
          </a:p>
          <a:p>
            <a:pPr algn="just"/>
            <a:r>
              <a:rPr lang="en-US" sz="2400" dirty="0"/>
              <a:t> </a:t>
            </a:r>
          </a:p>
          <a:p>
            <a:pPr algn="just">
              <a:buFontTx/>
              <a:buChar char="•"/>
            </a:pPr>
            <a:r>
              <a:rPr lang="en-US" sz="2400" dirty="0"/>
              <a:t>Data is transferred to and from memory in groups of bits called </a:t>
            </a:r>
            <a:r>
              <a:rPr lang="en-US" sz="2400" b="1" dirty="0">
                <a:solidFill>
                  <a:schemeClr val="folHlink"/>
                </a:solidFill>
              </a:rPr>
              <a:t>words</a:t>
            </a:r>
            <a:r>
              <a:rPr lang="en-US" sz="2400" dirty="0"/>
              <a:t>. A word can be a group of 8 bits, 16 bits, 32 bits or 64 bits (and growing). </a:t>
            </a:r>
          </a:p>
          <a:p>
            <a:pPr algn="just"/>
            <a:endParaRPr lang="en-US" sz="2400" dirty="0"/>
          </a:p>
          <a:p>
            <a:pPr algn="just">
              <a:buFontTx/>
              <a:buChar char="•"/>
            </a:pPr>
            <a:r>
              <a:rPr lang="en-US" sz="2400" dirty="0"/>
              <a:t>If the word is 8 bits, it is referred to as a </a:t>
            </a:r>
            <a:r>
              <a:rPr lang="en-US" sz="2400" b="1" dirty="0">
                <a:solidFill>
                  <a:schemeClr val="folHlink"/>
                </a:solidFill>
              </a:rPr>
              <a:t>byte</a:t>
            </a:r>
            <a:r>
              <a:rPr lang="en-US" sz="2400" dirty="0"/>
              <a:t>. The term “byte” is so common in computer science that sometimes a 16-bit word is referred to as a 2-byte word, or a 32-bit word is referred to as a 4-byte word.</a:t>
            </a:r>
          </a:p>
        </p:txBody>
      </p:sp>
      <p:sp>
        <p:nvSpPr>
          <p:cNvPr id="6" name="Rectangle 5"/>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ounded Rectangle 7"/>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ngfind.com-kingpin-png-4152286 (1).png"/>
          <p:cNvPicPr>
            <a:picLocks noChangeAspect="1"/>
          </p:cNvPicPr>
          <p:nvPr/>
        </p:nvPicPr>
        <p:blipFill>
          <a:blip r:embed="rId3" cstate="print"/>
          <a:stretch>
            <a:fillRect/>
          </a:stretch>
        </p:blipFill>
        <p:spPr>
          <a:xfrm>
            <a:off x="4953000" y="457200"/>
            <a:ext cx="1219200" cy="533400"/>
          </a:xfrm>
          <a:prstGeom prst="rect">
            <a:avLst/>
          </a:prstGeom>
        </p:spPr>
      </p:pic>
      <p:sp>
        <p:nvSpPr>
          <p:cNvPr id="2" name="Slide Number Placeholder 1"/>
          <p:cNvSpPr>
            <a:spLocks noGrp="1"/>
          </p:cNvSpPr>
          <p:nvPr>
            <p:ph type="sldNum" sz="quarter" idx="12"/>
          </p:nvPr>
        </p:nvSpPr>
        <p:spPr/>
        <p:txBody>
          <a:bodyPr/>
          <a:lstStyle/>
          <a:p>
            <a:fld id="{A1A6BA4E-CDAE-4DEF-A7CA-99055C502B84}" type="slidenum">
              <a:rPr lang="en-US" smtClean="0"/>
              <a:pPr/>
              <a:t>35</a:t>
            </a:fld>
            <a:endParaRPr lang="en-US"/>
          </a:p>
        </p:txBody>
      </p:sp>
    </p:spTree>
    <p:extLst>
      <p:ext uri="{BB962C8B-B14F-4D97-AF65-F5344CB8AC3E}">
        <p14:creationId xmlns:p14="http://schemas.microsoft.com/office/powerpoint/2010/main" val="1583014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477">
                                            <p:txEl>
                                              <p:pRg st="0" end="0"/>
                                            </p:txEl>
                                          </p:spTgt>
                                        </p:tgtEl>
                                        <p:attrNameLst>
                                          <p:attrName>style.visibility</p:attrName>
                                        </p:attrNameLst>
                                      </p:cBhvr>
                                      <p:to>
                                        <p:strVal val="visible"/>
                                      </p:to>
                                    </p:set>
                                    <p:anim calcmode="lin" valueType="num">
                                      <p:cBhvr additive="base">
                                        <p:cTn id="7" dur="500" fill="hold"/>
                                        <p:tgtEl>
                                          <p:spTgt spid="1054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4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5477">
                                            <p:txEl>
                                              <p:pRg st="2" end="2"/>
                                            </p:txEl>
                                          </p:spTgt>
                                        </p:tgtEl>
                                        <p:attrNameLst>
                                          <p:attrName>style.visibility</p:attrName>
                                        </p:attrNameLst>
                                      </p:cBhvr>
                                      <p:to>
                                        <p:strVal val="visible"/>
                                      </p:to>
                                    </p:set>
                                    <p:anim calcmode="lin" valueType="num">
                                      <p:cBhvr additive="base">
                                        <p:cTn id="13" dur="500" fill="hold"/>
                                        <p:tgtEl>
                                          <p:spTgt spid="10547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4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5477">
                                            <p:txEl>
                                              <p:pRg st="4" end="4"/>
                                            </p:txEl>
                                          </p:spTgt>
                                        </p:tgtEl>
                                        <p:attrNameLst>
                                          <p:attrName>style.visibility</p:attrName>
                                        </p:attrNameLst>
                                      </p:cBhvr>
                                      <p:to>
                                        <p:strVal val="visible"/>
                                      </p:to>
                                    </p:set>
                                    <p:anim calcmode="lin" valueType="num">
                                      <p:cBhvr additive="base">
                                        <p:cTn id="19" dur="500" fill="hold"/>
                                        <p:tgtEl>
                                          <p:spTgt spid="10547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4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3581400" y="5029200"/>
            <a:ext cx="3471714" cy="461665"/>
          </a:xfrm>
          <a:prstGeom prst="rect">
            <a:avLst/>
          </a:prstGeom>
          <a:noFill/>
          <a:ln w="9525">
            <a:noFill/>
            <a:miter lim="800000"/>
            <a:headEnd/>
            <a:tailEnd/>
          </a:ln>
          <a:effectLst/>
        </p:spPr>
        <p:txBody>
          <a:bodyPr wrap="square">
            <a:spAutoFit/>
          </a:bodyPr>
          <a:lstStyle/>
          <a:p>
            <a:pPr eaLnBrk="0" hangingPunct="0"/>
            <a:r>
              <a:rPr lang="en-US" sz="2400" b="1" dirty="0" smtClean="0">
                <a:solidFill>
                  <a:schemeClr val="folHlink"/>
                </a:solidFill>
                <a:latin typeface="Times New Roman" pitchFamily="18" charset="0"/>
              </a:rPr>
              <a:t> </a:t>
            </a:r>
            <a:r>
              <a:rPr lang="en-US" sz="2000" b="1" dirty="0">
                <a:latin typeface="Times New Roman" pitchFamily="18" charset="0"/>
              </a:rPr>
              <a:t>Main memory</a:t>
            </a:r>
          </a:p>
        </p:txBody>
      </p:sp>
      <p:pic>
        <p:nvPicPr>
          <p:cNvPr id="107523" name="Picture 3"/>
          <p:cNvPicPr>
            <a:picLocks noChangeAspect="1" noChangeArrowheads="1"/>
          </p:cNvPicPr>
          <p:nvPr/>
        </p:nvPicPr>
        <p:blipFill>
          <a:blip r:embed="rId3"/>
          <a:srcRect/>
          <a:stretch>
            <a:fillRect/>
          </a:stretch>
        </p:blipFill>
        <p:spPr bwMode="auto">
          <a:xfrm>
            <a:off x="152400" y="2311400"/>
            <a:ext cx="8720138" cy="2565400"/>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A1A6BA4E-CDAE-4DEF-A7CA-99055C502B84}" type="slidenum">
              <a:rPr lang="en-US" smtClean="0"/>
              <a:pPr/>
              <a:t>36</a:t>
            </a:fld>
            <a:endParaRPr lang="en-US"/>
          </a:p>
        </p:txBody>
      </p:sp>
    </p:spTree>
    <p:extLst>
      <p:ext uri="{BB962C8B-B14F-4D97-AF65-F5344CB8AC3E}">
        <p14:creationId xmlns:p14="http://schemas.microsoft.com/office/powerpoint/2010/main" val="997266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circle(in)">
                                      <p:cBhvr>
                                        <p:cTn id="7" dur="2000"/>
                                        <p:tgtEl>
                                          <p:spTgt spid="10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58737" y="685800"/>
            <a:ext cx="9313863" cy="1066800"/>
          </a:xfrm>
          <a:prstGeom prst="rect">
            <a:avLst/>
          </a:prstGeom>
          <a:noFill/>
          <a:ln w="9525">
            <a:noFill/>
            <a:miter lim="800000"/>
            <a:headEnd/>
            <a:tailEnd/>
          </a:ln>
          <a:effectLst/>
        </p:spPr>
        <p:txBody>
          <a:bodyPr wrap="square">
            <a:spAutoFit/>
          </a:bodyPr>
          <a:lstStyle/>
          <a:p>
            <a:pPr eaLnBrk="0" hangingPunct="0"/>
            <a:endParaRPr lang="en-US" sz="3200" b="1" dirty="0">
              <a:solidFill>
                <a:schemeClr val="hlink"/>
              </a:solidFill>
              <a:latin typeface="Times New Roman" pitchFamily="18" charset="0"/>
            </a:endParaRPr>
          </a:p>
          <a:p>
            <a:pPr eaLnBrk="0" hangingPunct="0"/>
            <a:r>
              <a:rPr lang="en-US" sz="3200" b="1" dirty="0">
                <a:solidFill>
                  <a:schemeClr val="hlink"/>
                </a:solidFill>
                <a:latin typeface="Times New Roman" pitchFamily="18" charset="0"/>
              </a:rPr>
              <a:t>                               Address space</a:t>
            </a:r>
          </a:p>
        </p:txBody>
      </p:sp>
      <p:sp>
        <p:nvSpPr>
          <p:cNvPr id="109571" name="Rectangle 3"/>
          <p:cNvSpPr>
            <a:spLocks noChangeArrowheads="1"/>
          </p:cNvSpPr>
          <p:nvPr/>
        </p:nvSpPr>
        <p:spPr bwMode="auto">
          <a:xfrm>
            <a:off x="381000" y="1941016"/>
            <a:ext cx="8534400" cy="4154984"/>
          </a:xfrm>
          <a:prstGeom prst="rect">
            <a:avLst/>
          </a:prstGeom>
          <a:solidFill>
            <a:schemeClr val="bg1"/>
          </a:solidFill>
          <a:ln w="9525">
            <a:noFill/>
            <a:miter lim="800000"/>
            <a:headEnd/>
            <a:tailEnd/>
          </a:ln>
          <a:effectLst/>
        </p:spPr>
        <p:txBody>
          <a:bodyPr wrap="square">
            <a:spAutoFit/>
          </a:bodyPr>
          <a:lstStyle/>
          <a:p>
            <a:pPr algn="just" eaLnBrk="0" hangingPunct="0">
              <a:buFontTx/>
              <a:buChar char="•"/>
            </a:pPr>
            <a:endParaRPr lang="en-US" sz="2400" dirty="0"/>
          </a:p>
          <a:p>
            <a:pPr algn="just" eaLnBrk="0" hangingPunct="0">
              <a:buFontTx/>
              <a:buChar char="•"/>
            </a:pPr>
            <a:r>
              <a:rPr lang="en-US" sz="2400" dirty="0"/>
              <a:t>To access a word in memory requires an identifier. Although programmers use a name to identify a word (or a collection of words), at the hardware level each word is identified by an address. </a:t>
            </a:r>
          </a:p>
          <a:p>
            <a:pPr algn="just" eaLnBrk="0" hangingPunct="0">
              <a:buFontTx/>
              <a:buChar char="•"/>
            </a:pPr>
            <a:endParaRPr lang="en-US" sz="2400" dirty="0"/>
          </a:p>
          <a:p>
            <a:pPr algn="just" eaLnBrk="0" hangingPunct="0">
              <a:buFontTx/>
              <a:buChar char="•"/>
            </a:pPr>
            <a:r>
              <a:rPr lang="en-US" sz="2400" dirty="0"/>
              <a:t>The total number of uniquely identifiable locations in memory is called the </a:t>
            </a:r>
            <a:r>
              <a:rPr lang="en-US" sz="2400" b="1" dirty="0">
                <a:solidFill>
                  <a:schemeClr val="folHlink"/>
                </a:solidFill>
              </a:rPr>
              <a:t>address space</a:t>
            </a:r>
            <a:r>
              <a:rPr lang="en-US" sz="2400" dirty="0"/>
              <a:t>. </a:t>
            </a:r>
          </a:p>
          <a:p>
            <a:pPr algn="just" eaLnBrk="0" hangingPunct="0">
              <a:buFontTx/>
              <a:buChar char="•"/>
            </a:pPr>
            <a:endParaRPr lang="en-US" sz="2400" dirty="0"/>
          </a:p>
          <a:p>
            <a:pPr algn="just" eaLnBrk="0" hangingPunct="0">
              <a:buFontTx/>
              <a:buChar char="•"/>
            </a:pPr>
            <a:r>
              <a:rPr lang="en-US" sz="2400" dirty="0"/>
              <a:t>For example, a memory with 64 kilobytes (16 address line required) and a word size of 1 byte has an address space that ranges from 0 to 65,535.</a:t>
            </a:r>
          </a:p>
        </p:txBody>
      </p:sp>
      <p:sp>
        <p:nvSpPr>
          <p:cNvPr id="2" name="Slide Number Placeholder 1"/>
          <p:cNvSpPr>
            <a:spLocks noGrp="1"/>
          </p:cNvSpPr>
          <p:nvPr>
            <p:ph type="sldNum" sz="quarter" idx="12"/>
          </p:nvPr>
        </p:nvSpPr>
        <p:spPr/>
        <p:txBody>
          <a:bodyPr/>
          <a:lstStyle/>
          <a:p>
            <a:fld id="{A1A6BA4E-CDAE-4DEF-A7CA-99055C502B84}" type="slidenum">
              <a:rPr lang="en-US" smtClean="0"/>
              <a:pPr/>
              <a:t>37</a:t>
            </a:fld>
            <a:endParaRPr lang="en-US"/>
          </a:p>
        </p:txBody>
      </p:sp>
    </p:spTree>
    <p:extLst>
      <p:ext uri="{BB962C8B-B14F-4D97-AF65-F5344CB8AC3E}">
        <p14:creationId xmlns:p14="http://schemas.microsoft.com/office/powerpoint/2010/main" val="344717919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3"/>
          <a:srcRect/>
          <a:stretch>
            <a:fillRect/>
          </a:stretch>
        </p:blipFill>
        <p:spPr bwMode="auto">
          <a:xfrm>
            <a:off x="688975" y="1219200"/>
            <a:ext cx="7766050" cy="4032250"/>
          </a:xfrm>
          <a:prstGeom prst="rect">
            <a:avLst/>
          </a:prstGeom>
          <a:noFill/>
          <a:ln w="9525">
            <a:noFill/>
            <a:miter lim="800000"/>
            <a:headEnd/>
            <a:tailEnd/>
          </a:ln>
          <a:effectLst/>
        </p:spPr>
      </p:pic>
      <p:sp>
        <p:nvSpPr>
          <p:cNvPr id="111619" name="Rectangle 3"/>
          <p:cNvSpPr>
            <a:spLocks noChangeArrowheads="1"/>
          </p:cNvSpPr>
          <p:nvPr/>
        </p:nvSpPr>
        <p:spPr bwMode="auto">
          <a:xfrm>
            <a:off x="381000" y="5502275"/>
            <a:ext cx="8382000" cy="1022350"/>
          </a:xfrm>
          <a:prstGeom prst="rect">
            <a:avLst/>
          </a:prstGeom>
          <a:solidFill>
            <a:srgbClr val="99FF33"/>
          </a:solidFill>
          <a:ln w="76200" algn="ctr">
            <a:solidFill>
              <a:srgbClr val="00CC00"/>
            </a:solidFill>
            <a:miter lim="800000"/>
            <a:headEnd/>
            <a:tailEnd/>
          </a:ln>
          <a:effectLst/>
        </p:spPr>
        <p:txBody>
          <a:bodyPr>
            <a:spAutoFit/>
          </a:bodyPr>
          <a:lstStyle/>
          <a:p>
            <a:pPr algn="ctr" eaLnBrk="0" hangingPunct="0"/>
            <a:r>
              <a:rPr lang="en-US" sz="2800" b="1" dirty="0">
                <a:latin typeface="Times New Roman" pitchFamily="18" charset="0"/>
              </a:rPr>
              <a:t>Memory addresses are defined using unsigned</a:t>
            </a:r>
            <a:br>
              <a:rPr lang="en-US" sz="2800" b="1" dirty="0">
                <a:latin typeface="Times New Roman" pitchFamily="18" charset="0"/>
              </a:rPr>
            </a:br>
            <a:r>
              <a:rPr lang="en-US" sz="2800" b="1" dirty="0">
                <a:latin typeface="Times New Roman" pitchFamily="18" charset="0"/>
              </a:rPr>
              <a:t>binary integers.</a:t>
            </a:r>
          </a:p>
        </p:txBody>
      </p:sp>
      <p:sp>
        <p:nvSpPr>
          <p:cNvPr id="2" name="Slide Number Placeholder 1"/>
          <p:cNvSpPr>
            <a:spLocks noGrp="1"/>
          </p:cNvSpPr>
          <p:nvPr>
            <p:ph type="sldNum" sz="quarter" idx="12"/>
          </p:nvPr>
        </p:nvSpPr>
        <p:spPr/>
        <p:txBody>
          <a:bodyPr/>
          <a:lstStyle/>
          <a:p>
            <a:fld id="{A1A6BA4E-CDAE-4DEF-A7CA-99055C502B84}" type="slidenum">
              <a:rPr lang="en-US" smtClean="0"/>
              <a:pPr/>
              <a:t>38</a:t>
            </a:fld>
            <a:endParaRPr lang="en-US"/>
          </a:p>
        </p:txBody>
      </p:sp>
    </p:spTree>
    <p:extLst>
      <p:ext uri="{BB962C8B-B14F-4D97-AF65-F5344CB8AC3E}">
        <p14:creationId xmlns:p14="http://schemas.microsoft.com/office/powerpoint/2010/main" val="1301446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circle(in)">
                                      <p:cBhvr>
                                        <p:cTn id="7" dur="2000"/>
                                        <p:tgtEl>
                                          <p:spTgt spid="11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357158" y="1000108"/>
            <a:ext cx="1462260" cy="430887"/>
          </a:xfrm>
          <a:prstGeom prst="rect">
            <a:avLst/>
          </a:prstGeom>
          <a:solidFill>
            <a:schemeClr val="folHlink"/>
          </a:solidFill>
          <a:ln w="9525">
            <a:noFill/>
            <a:miter lim="800000"/>
            <a:headEnd/>
            <a:tailEnd/>
          </a:ln>
          <a:effectLst/>
        </p:spPr>
        <p:txBody>
          <a:bodyPr wrap="none">
            <a:spAutoFit/>
          </a:bodyPr>
          <a:lstStyle/>
          <a:p>
            <a:pPr eaLnBrk="0" hangingPunct="0"/>
            <a:r>
              <a:rPr lang="en-US" sz="2200" b="1" dirty="0">
                <a:solidFill>
                  <a:schemeClr val="bg1"/>
                </a:solidFill>
                <a:latin typeface="Times New Roman" pitchFamily="18" charset="0"/>
              </a:rPr>
              <a:t>Example 1</a:t>
            </a:r>
            <a:endParaRPr lang="en-US" sz="2200" b="1" i="1" dirty="0">
              <a:solidFill>
                <a:schemeClr val="bg1"/>
              </a:solidFill>
              <a:latin typeface="Times New Roman" pitchFamily="18" charset="0"/>
            </a:endParaRPr>
          </a:p>
        </p:txBody>
      </p:sp>
      <p:sp>
        <p:nvSpPr>
          <p:cNvPr id="113667" name="Rectangle 3"/>
          <p:cNvSpPr>
            <a:spLocks noChangeArrowheads="1"/>
          </p:cNvSpPr>
          <p:nvPr/>
        </p:nvSpPr>
        <p:spPr bwMode="auto">
          <a:xfrm>
            <a:off x="357158" y="1571612"/>
            <a:ext cx="8229600" cy="769441"/>
          </a:xfrm>
          <a:prstGeom prst="rect">
            <a:avLst/>
          </a:prstGeom>
          <a:noFill/>
          <a:ln w="9525">
            <a:noFill/>
            <a:miter lim="800000"/>
            <a:headEnd/>
            <a:tailEnd/>
          </a:ln>
          <a:effectLst/>
        </p:spPr>
        <p:txBody>
          <a:bodyPr anchor="ctr">
            <a:spAutoFit/>
          </a:bodyPr>
          <a:lstStyle/>
          <a:p>
            <a:pPr algn="just"/>
            <a:r>
              <a:rPr lang="en-US" sz="2200" dirty="0">
                <a:effectLst>
                  <a:outerShdw blurRad="38100" dist="38100" dir="2700000" algn="tl">
                    <a:srgbClr val="C0C0C0"/>
                  </a:outerShdw>
                </a:effectLst>
                <a:latin typeface="Times New Roman" pitchFamily="18" charset="0"/>
              </a:rPr>
              <a:t>A computer has 32 MB (megabytes) of memory. How many bits are needed to address any single byte in memory?</a:t>
            </a:r>
          </a:p>
        </p:txBody>
      </p:sp>
      <p:sp>
        <p:nvSpPr>
          <p:cNvPr id="113668" name="Rectangle 4"/>
          <p:cNvSpPr>
            <a:spLocks noChangeArrowheads="1"/>
          </p:cNvSpPr>
          <p:nvPr/>
        </p:nvSpPr>
        <p:spPr bwMode="auto">
          <a:xfrm>
            <a:off x="285720" y="2357430"/>
            <a:ext cx="8229600" cy="1107996"/>
          </a:xfrm>
          <a:prstGeom prst="rect">
            <a:avLst/>
          </a:prstGeom>
          <a:noFill/>
          <a:ln w="9525">
            <a:noFill/>
            <a:miter lim="800000"/>
            <a:headEnd/>
            <a:tailEnd/>
          </a:ln>
          <a:effectLst/>
        </p:spPr>
        <p:txBody>
          <a:bodyPr anchor="ctr">
            <a:spAutoFit/>
          </a:bodyPr>
          <a:lstStyle/>
          <a:p>
            <a:pPr algn="just"/>
            <a:r>
              <a:rPr lang="en-US" sz="2200" b="1" dirty="0">
                <a:solidFill>
                  <a:schemeClr val="folHlink"/>
                </a:solidFill>
                <a:effectLst>
                  <a:outerShdw blurRad="38100" dist="38100" dir="2700000" algn="tl">
                    <a:srgbClr val="C0C0C0"/>
                  </a:outerShdw>
                </a:effectLst>
                <a:latin typeface="Times New Roman" pitchFamily="18" charset="0"/>
              </a:rPr>
              <a:t>Solution</a:t>
            </a:r>
          </a:p>
          <a:p>
            <a:pPr algn="just"/>
            <a:r>
              <a:rPr lang="en-US" sz="2200" dirty="0">
                <a:effectLst>
                  <a:outerShdw blurRad="38100" dist="38100" dir="2700000" algn="tl">
                    <a:srgbClr val="C0C0C0"/>
                  </a:outerShdw>
                </a:effectLst>
                <a:latin typeface="Times New Roman" pitchFamily="18" charset="0"/>
              </a:rPr>
              <a:t>The memory address space is 32 MB, or 2</a:t>
            </a:r>
            <a:r>
              <a:rPr lang="en-US" sz="2200" baseline="30000" dirty="0">
                <a:effectLst>
                  <a:outerShdw blurRad="38100" dist="38100" dir="2700000" algn="tl">
                    <a:srgbClr val="C0C0C0"/>
                  </a:outerShdw>
                </a:effectLst>
                <a:latin typeface="Times New Roman" pitchFamily="18" charset="0"/>
              </a:rPr>
              <a:t>25</a:t>
            </a:r>
            <a:r>
              <a:rPr lang="en-US" sz="2200" dirty="0">
                <a:effectLst>
                  <a:outerShdw blurRad="38100" dist="38100" dir="2700000" algn="tl">
                    <a:srgbClr val="C0C0C0"/>
                  </a:outerShdw>
                </a:effectLst>
                <a:latin typeface="Times New Roman" pitchFamily="18" charset="0"/>
              </a:rPr>
              <a:t> (2</a:t>
            </a:r>
            <a:r>
              <a:rPr lang="en-US" sz="2200" baseline="30000" dirty="0">
                <a:effectLst>
                  <a:outerShdw blurRad="38100" dist="38100" dir="2700000" algn="tl">
                    <a:srgbClr val="C0C0C0"/>
                  </a:outerShdw>
                </a:effectLst>
                <a:latin typeface="Times New Roman" pitchFamily="18" charset="0"/>
              </a:rPr>
              <a:t>5</a:t>
            </a:r>
            <a:r>
              <a:rPr lang="en-US" sz="2200" dirty="0">
                <a:effectLst>
                  <a:outerShdw blurRad="38100" dist="38100" dir="2700000" algn="tl">
                    <a:srgbClr val="C0C0C0"/>
                  </a:outerShdw>
                </a:effectLst>
                <a:latin typeface="Times New Roman" pitchFamily="18" charset="0"/>
              </a:rPr>
              <a:t> × 2</a:t>
            </a:r>
            <a:r>
              <a:rPr lang="en-US" sz="2200" baseline="30000" dirty="0">
                <a:effectLst>
                  <a:outerShdw blurRad="38100" dist="38100" dir="2700000" algn="tl">
                    <a:srgbClr val="C0C0C0"/>
                  </a:outerShdw>
                </a:effectLst>
                <a:latin typeface="Times New Roman" pitchFamily="18" charset="0"/>
              </a:rPr>
              <a:t>20</a:t>
            </a:r>
            <a:r>
              <a:rPr lang="en-US" sz="2200" dirty="0">
                <a:effectLst>
                  <a:outerShdw blurRad="38100" dist="38100" dir="2700000" algn="tl">
                    <a:srgbClr val="C0C0C0"/>
                  </a:outerShdw>
                </a:effectLst>
                <a:latin typeface="Times New Roman" pitchFamily="18" charset="0"/>
              </a:rPr>
              <a:t>). This means that we need log</a:t>
            </a:r>
            <a:r>
              <a:rPr lang="en-US" sz="2200" baseline="-25000" dirty="0">
                <a:effectLst>
                  <a:outerShdw blurRad="38100" dist="38100" dir="2700000" algn="tl">
                    <a:srgbClr val="C0C0C0"/>
                  </a:outerShdw>
                </a:effectLst>
                <a:latin typeface="Times New Roman" pitchFamily="18" charset="0"/>
              </a:rPr>
              <a:t>2</a:t>
            </a:r>
            <a:r>
              <a:rPr lang="en-US" sz="2200" dirty="0">
                <a:effectLst>
                  <a:outerShdw blurRad="38100" dist="38100" dir="2700000" algn="tl">
                    <a:srgbClr val="C0C0C0"/>
                  </a:outerShdw>
                </a:effectLst>
                <a:latin typeface="Times New Roman" pitchFamily="18" charset="0"/>
              </a:rPr>
              <a:t> 2</a:t>
            </a:r>
            <a:r>
              <a:rPr lang="en-US" sz="2200" baseline="30000" dirty="0">
                <a:effectLst>
                  <a:outerShdw blurRad="38100" dist="38100" dir="2700000" algn="tl">
                    <a:srgbClr val="C0C0C0"/>
                  </a:outerShdw>
                </a:effectLst>
                <a:latin typeface="Times New Roman" pitchFamily="18" charset="0"/>
              </a:rPr>
              <a:t>25</a:t>
            </a:r>
            <a:r>
              <a:rPr lang="en-US" sz="2200" dirty="0">
                <a:effectLst>
                  <a:outerShdw blurRad="38100" dist="38100" dir="2700000" algn="tl">
                    <a:srgbClr val="C0C0C0"/>
                  </a:outerShdw>
                </a:effectLst>
                <a:latin typeface="Times New Roman" pitchFamily="18" charset="0"/>
              </a:rPr>
              <a:t>, or </a:t>
            </a:r>
            <a:r>
              <a:rPr lang="en-US" sz="2200" b="1" dirty="0">
                <a:solidFill>
                  <a:schemeClr val="hlink"/>
                </a:solidFill>
                <a:effectLst>
                  <a:outerShdw blurRad="38100" dist="38100" dir="2700000" algn="tl">
                    <a:srgbClr val="C0C0C0"/>
                  </a:outerShdw>
                </a:effectLst>
                <a:latin typeface="Times New Roman" pitchFamily="18" charset="0"/>
              </a:rPr>
              <a:t>25 bits</a:t>
            </a:r>
            <a:r>
              <a:rPr lang="en-US" sz="2200" dirty="0">
                <a:effectLst>
                  <a:outerShdw blurRad="38100" dist="38100" dir="2700000" algn="tl">
                    <a:srgbClr val="C0C0C0"/>
                  </a:outerShdw>
                </a:effectLst>
                <a:latin typeface="Times New Roman" pitchFamily="18" charset="0"/>
              </a:rPr>
              <a:t>, to address each byte.</a:t>
            </a:r>
          </a:p>
        </p:txBody>
      </p:sp>
      <p:sp>
        <p:nvSpPr>
          <p:cNvPr id="113669" name="Text Box 5"/>
          <p:cNvSpPr txBox="1">
            <a:spLocks noChangeArrowheads="1"/>
          </p:cNvSpPr>
          <p:nvPr/>
        </p:nvSpPr>
        <p:spPr bwMode="auto">
          <a:xfrm>
            <a:off x="285720" y="3643314"/>
            <a:ext cx="1462260" cy="430887"/>
          </a:xfrm>
          <a:prstGeom prst="rect">
            <a:avLst/>
          </a:prstGeom>
          <a:solidFill>
            <a:schemeClr val="folHlink"/>
          </a:solidFill>
          <a:ln w="9525">
            <a:noFill/>
            <a:miter lim="800000"/>
            <a:headEnd/>
            <a:tailEnd/>
          </a:ln>
          <a:effectLst/>
        </p:spPr>
        <p:txBody>
          <a:bodyPr wrap="none">
            <a:spAutoFit/>
          </a:bodyPr>
          <a:lstStyle/>
          <a:p>
            <a:pPr eaLnBrk="0" hangingPunct="0"/>
            <a:r>
              <a:rPr lang="en-US" sz="2200" b="1" dirty="0">
                <a:solidFill>
                  <a:schemeClr val="bg1"/>
                </a:solidFill>
                <a:latin typeface="Times New Roman" pitchFamily="18" charset="0"/>
              </a:rPr>
              <a:t>Example 2</a:t>
            </a:r>
            <a:endParaRPr lang="en-US" sz="2200" b="1" i="1" dirty="0">
              <a:solidFill>
                <a:schemeClr val="bg1"/>
              </a:solidFill>
              <a:latin typeface="Times New Roman" pitchFamily="18" charset="0"/>
            </a:endParaRPr>
          </a:p>
        </p:txBody>
      </p:sp>
      <p:sp>
        <p:nvSpPr>
          <p:cNvPr id="113670" name="Rectangle 6"/>
          <p:cNvSpPr>
            <a:spLocks noChangeArrowheads="1"/>
          </p:cNvSpPr>
          <p:nvPr/>
        </p:nvSpPr>
        <p:spPr bwMode="auto">
          <a:xfrm>
            <a:off x="214282" y="4143380"/>
            <a:ext cx="8229600" cy="1107996"/>
          </a:xfrm>
          <a:prstGeom prst="rect">
            <a:avLst/>
          </a:prstGeom>
          <a:noFill/>
          <a:ln w="9525">
            <a:noFill/>
            <a:miter lim="800000"/>
            <a:headEnd/>
            <a:tailEnd/>
          </a:ln>
          <a:effectLst/>
        </p:spPr>
        <p:txBody>
          <a:bodyPr anchor="ctr">
            <a:spAutoFit/>
          </a:bodyPr>
          <a:lstStyle/>
          <a:p>
            <a:pPr algn="just"/>
            <a:r>
              <a:rPr lang="en-US" sz="2200" dirty="0">
                <a:effectLst>
                  <a:outerShdw blurRad="38100" dist="38100" dir="2700000" algn="tl">
                    <a:srgbClr val="C0C0C0"/>
                  </a:outerShdw>
                </a:effectLst>
                <a:latin typeface="Times New Roman" pitchFamily="18" charset="0"/>
              </a:rPr>
              <a:t>A computer has 128 MB of memory. Each word in this computer is eight bytes. How many bits are needed to address any single word in memory?</a:t>
            </a:r>
          </a:p>
        </p:txBody>
      </p:sp>
      <p:sp>
        <p:nvSpPr>
          <p:cNvPr id="113671" name="Rectangle 7"/>
          <p:cNvSpPr>
            <a:spLocks noChangeArrowheads="1"/>
          </p:cNvSpPr>
          <p:nvPr/>
        </p:nvSpPr>
        <p:spPr bwMode="auto">
          <a:xfrm>
            <a:off x="152400" y="5286388"/>
            <a:ext cx="8229600" cy="1446550"/>
          </a:xfrm>
          <a:prstGeom prst="rect">
            <a:avLst/>
          </a:prstGeom>
          <a:noFill/>
          <a:ln w="9525">
            <a:noFill/>
            <a:miter lim="800000"/>
            <a:headEnd/>
            <a:tailEnd/>
          </a:ln>
          <a:effectLst/>
        </p:spPr>
        <p:txBody>
          <a:bodyPr wrap="square" anchor="ctr">
            <a:spAutoFit/>
          </a:bodyPr>
          <a:lstStyle/>
          <a:p>
            <a:pPr algn="just"/>
            <a:r>
              <a:rPr lang="en-US" sz="2200" b="1" dirty="0">
                <a:solidFill>
                  <a:schemeClr val="folHlink"/>
                </a:solidFill>
                <a:effectLst>
                  <a:outerShdw blurRad="38100" dist="38100" dir="2700000" algn="tl">
                    <a:srgbClr val="C0C0C0"/>
                  </a:outerShdw>
                </a:effectLst>
                <a:latin typeface="Times New Roman" pitchFamily="18" charset="0"/>
              </a:rPr>
              <a:t>Solution</a:t>
            </a:r>
          </a:p>
          <a:p>
            <a:pPr algn="just"/>
            <a:r>
              <a:rPr lang="en-US" sz="2200" dirty="0">
                <a:effectLst>
                  <a:outerShdw blurRad="38100" dist="38100" dir="2700000" algn="tl">
                    <a:srgbClr val="C0C0C0"/>
                  </a:outerShdw>
                </a:effectLst>
                <a:latin typeface="Times New Roman" pitchFamily="18" charset="0"/>
              </a:rPr>
              <a:t>The memory address space is 128 MB, which means 2</a:t>
            </a:r>
            <a:r>
              <a:rPr lang="en-US" sz="2200" baseline="30000" dirty="0">
                <a:effectLst>
                  <a:outerShdw blurRad="38100" dist="38100" dir="2700000" algn="tl">
                    <a:srgbClr val="C0C0C0"/>
                  </a:outerShdw>
                </a:effectLst>
                <a:latin typeface="Times New Roman" pitchFamily="18" charset="0"/>
              </a:rPr>
              <a:t>27</a:t>
            </a:r>
            <a:r>
              <a:rPr lang="en-US" sz="2200" dirty="0">
                <a:effectLst>
                  <a:outerShdw blurRad="38100" dist="38100" dir="2700000" algn="tl">
                    <a:srgbClr val="C0C0C0"/>
                  </a:outerShdw>
                </a:effectLst>
                <a:latin typeface="Times New Roman" pitchFamily="18" charset="0"/>
              </a:rPr>
              <a:t>. However, each word is eight (2</a:t>
            </a:r>
            <a:r>
              <a:rPr lang="en-US" sz="2200" baseline="30000" dirty="0">
                <a:effectLst>
                  <a:outerShdw blurRad="38100" dist="38100" dir="2700000" algn="tl">
                    <a:srgbClr val="C0C0C0"/>
                  </a:outerShdw>
                </a:effectLst>
                <a:latin typeface="Times New Roman" pitchFamily="18" charset="0"/>
              </a:rPr>
              <a:t>3</a:t>
            </a:r>
            <a:r>
              <a:rPr lang="en-US" sz="2200" dirty="0">
                <a:effectLst>
                  <a:outerShdw blurRad="38100" dist="38100" dir="2700000" algn="tl">
                    <a:srgbClr val="C0C0C0"/>
                  </a:outerShdw>
                </a:effectLst>
                <a:latin typeface="Times New Roman" pitchFamily="18" charset="0"/>
              </a:rPr>
              <a:t>) bytes, which means that we have 2</a:t>
            </a:r>
            <a:r>
              <a:rPr lang="en-US" sz="2200" baseline="30000" dirty="0">
                <a:effectLst>
                  <a:outerShdw blurRad="38100" dist="38100" dir="2700000" algn="tl">
                    <a:srgbClr val="C0C0C0"/>
                  </a:outerShdw>
                </a:effectLst>
                <a:latin typeface="Times New Roman" pitchFamily="18" charset="0"/>
              </a:rPr>
              <a:t>24</a:t>
            </a:r>
            <a:r>
              <a:rPr lang="en-US" sz="2200" dirty="0">
                <a:effectLst>
                  <a:outerShdw blurRad="38100" dist="38100" dir="2700000" algn="tl">
                    <a:srgbClr val="C0C0C0"/>
                  </a:outerShdw>
                </a:effectLst>
                <a:latin typeface="Times New Roman" pitchFamily="18" charset="0"/>
              </a:rPr>
              <a:t> words. This means that we need log</a:t>
            </a:r>
            <a:r>
              <a:rPr lang="en-US" sz="2200" baseline="-25000" dirty="0">
                <a:effectLst>
                  <a:outerShdw blurRad="38100" dist="38100" dir="2700000" algn="tl">
                    <a:srgbClr val="C0C0C0"/>
                  </a:outerShdw>
                </a:effectLst>
                <a:latin typeface="Times New Roman" pitchFamily="18" charset="0"/>
              </a:rPr>
              <a:t>2</a:t>
            </a:r>
            <a:r>
              <a:rPr lang="en-US" sz="2200" dirty="0">
                <a:effectLst>
                  <a:outerShdw blurRad="38100" dist="38100" dir="2700000" algn="tl">
                    <a:srgbClr val="C0C0C0"/>
                  </a:outerShdw>
                </a:effectLst>
                <a:latin typeface="Times New Roman" pitchFamily="18" charset="0"/>
              </a:rPr>
              <a:t> 2</a:t>
            </a:r>
            <a:r>
              <a:rPr lang="en-US" sz="2200" baseline="30000" dirty="0">
                <a:effectLst>
                  <a:outerShdw blurRad="38100" dist="38100" dir="2700000" algn="tl">
                    <a:srgbClr val="C0C0C0"/>
                  </a:outerShdw>
                </a:effectLst>
                <a:latin typeface="Times New Roman" pitchFamily="18" charset="0"/>
              </a:rPr>
              <a:t>24</a:t>
            </a:r>
            <a:r>
              <a:rPr lang="en-US" sz="2200" dirty="0">
                <a:effectLst>
                  <a:outerShdw blurRad="38100" dist="38100" dir="2700000" algn="tl">
                    <a:srgbClr val="C0C0C0"/>
                  </a:outerShdw>
                </a:effectLst>
                <a:latin typeface="Times New Roman" pitchFamily="18" charset="0"/>
              </a:rPr>
              <a:t>, or </a:t>
            </a:r>
            <a:r>
              <a:rPr lang="en-US" sz="2200" b="1" dirty="0">
                <a:solidFill>
                  <a:schemeClr val="hlink"/>
                </a:solidFill>
                <a:effectLst>
                  <a:outerShdw blurRad="38100" dist="38100" dir="2700000" algn="tl">
                    <a:srgbClr val="C0C0C0"/>
                  </a:outerShdw>
                </a:effectLst>
                <a:latin typeface="Times New Roman" pitchFamily="18" charset="0"/>
              </a:rPr>
              <a:t>24 bits</a:t>
            </a:r>
            <a:r>
              <a:rPr lang="en-US" sz="2200" dirty="0">
                <a:effectLst>
                  <a:outerShdw blurRad="38100" dist="38100" dir="2700000" algn="tl">
                    <a:srgbClr val="C0C0C0"/>
                  </a:outerShdw>
                </a:effectLst>
                <a:latin typeface="Times New Roman" pitchFamily="18" charset="0"/>
              </a:rPr>
              <a:t>, to address each word.</a:t>
            </a:r>
          </a:p>
        </p:txBody>
      </p:sp>
      <p:sp>
        <p:nvSpPr>
          <p:cNvPr id="2" name="Slide Number Placeholder 1"/>
          <p:cNvSpPr>
            <a:spLocks noGrp="1"/>
          </p:cNvSpPr>
          <p:nvPr>
            <p:ph type="sldNum" sz="quarter" idx="12"/>
          </p:nvPr>
        </p:nvSpPr>
        <p:spPr/>
        <p:txBody>
          <a:bodyPr/>
          <a:lstStyle/>
          <a:p>
            <a:fld id="{A1A6BA4E-CDAE-4DEF-A7CA-99055C502B84}" type="slidenum">
              <a:rPr lang="en-US" smtClean="0"/>
              <a:pPr/>
              <a:t>39</a:t>
            </a:fld>
            <a:endParaRPr lang="en-US"/>
          </a:p>
        </p:txBody>
      </p:sp>
    </p:spTree>
    <p:extLst>
      <p:ext uri="{BB962C8B-B14F-4D97-AF65-F5344CB8AC3E}">
        <p14:creationId xmlns:p14="http://schemas.microsoft.com/office/powerpoint/2010/main" val="283274144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ctrTitle"/>
          </p:nvPr>
        </p:nvSpPr>
        <p:spPr>
          <a:xfrm>
            <a:off x="685800" y="2492375"/>
            <a:ext cx="7772400" cy="1470025"/>
          </a:xfrm>
        </p:spPr>
        <p:txBody>
          <a:bodyPr/>
          <a:lstStyle/>
          <a:p>
            <a:r>
              <a:rPr lang="en-US" dirty="0">
                <a:effectLst>
                  <a:outerShdw blurRad="38100" dist="38100" dir="2700000" algn="tl">
                    <a:srgbClr val="000000">
                      <a:alpha val="43137"/>
                    </a:srgbClr>
                  </a:outerShdw>
                </a:effectLst>
              </a:rPr>
              <a:t>Functional </a:t>
            </a:r>
            <a:r>
              <a:rPr lang="en-US" dirty="0" smtClean="0">
                <a:effectLst>
                  <a:outerShdw blurRad="38100" dist="38100" dir="2700000" algn="tl">
                    <a:srgbClr val="000000">
                      <a:alpha val="43137"/>
                    </a:srgbClr>
                  </a:outerShdw>
                </a:effectLst>
              </a:rPr>
              <a:t>Units of a Computer</a:t>
            </a:r>
            <a:endParaRPr lang="en-US" dirty="0">
              <a:effectLst>
                <a:outerShdw blurRad="38100" dist="38100" dir="2700000" algn="tl">
                  <a:srgbClr val="000000">
                    <a:alpha val="43137"/>
                  </a:srgbClr>
                </a:outerShdw>
              </a:effectLst>
            </a:endParaRPr>
          </a:p>
        </p:txBody>
      </p:sp>
      <p:sp>
        <p:nvSpPr>
          <p:cNvPr id="3" name="Rectangle 2"/>
          <p:cNvSpPr/>
          <p:nvPr/>
        </p:nvSpPr>
        <p:spPr>
          <a:xfrm>
            <a:off x="0" y="609600"/>
            <a:ext cx="9144000" cy="45720"/>
          </a:xfrm>
          <a:prstGeom prst="rect">
            <a:avLst/>
          </a:prstGeom>
          <a:solidFill>
            <a:srgbClr val="EED126"/>
          </a:solidFill>
          <a:ln>
            <a:solidFill>
              <a:srgbClr val="EED1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731520"/>
            <a:ext cx="9144000" cy="18288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Rounded Rectangle 4"/>
          <p:cNvSpPr/>
          <p:nvPr/>
        </p:nvSpPr>
        <p:spPr>
          <a:xfrm>
            <a:off x="5029200" y="457200"/>
            <a:ext cx="1066800"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find.com-kingpin-png-4152286 (1).png"/>
          <p:cNvPicPr>
            <a:picLocks noChangeAspect="1"/>
          </p:cNvPicPr>
          <p:nvPr/>
        </p:nvPicPr>
        <p:blipFill>
          <a:blip r:embed="rId2" cstate="print"/>
          <a:stretch>
            <a:fillRect/>
          </a:stretch>
        </p:blipFill>
        <p:spPr>
          <a:xfrm>
            <a:off x="4953000" y="457200"/>
            <a:ext cx="1219200" cy="533400"/>
          </a:xfrm>
          <a:prstGeom prst="rect">
            <a:avLst/>
          </a:prstGeom>
        </p:spPr>
      </p:pic>
      <p:sp>
        <p:nvSpPr>
          <p:cNvPr id="2" name="AutoShape 2" descr="System bus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System bus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Slide Number Placeholder 7"/>
          <p:cNvSpPr>
            <a:spLocks noGrp="1"/>
          </p:cNvSpPr>
          <p:nvPr>
            <p:ph type="sldNum" sz="quarter" idx="12"/>
          </p:nvPr>
        </p:nvSpPr>
        <p:spPr/>
        <p:txBody>
          <a:bodyPr/>
          <a:lstStyle/>
          <a:p>
            <a:fld id="{A1A6BA4E-CDAE-4DEF-A7CA-99055C502B84}" type="slidenum">
              <a:rPr lang="en-US" smtClean="0"/>
              <a:pPr/>
              <a:t>4</a:t>
            </a:fld>
            <a:endParaRPr lang="en-US"/>
          </a:p>
        </p:txBody>
      </p:sp>
    </p:spTree>
    <p:extLst>
      <p:ext uri="{BB962C8B-B14F-4D97-AF65-F5344CB8AC3E}">
        <p14:creationId xmlns:p14="http://schemas.microsoft.com/office/powerpoint/2010/main" val="119403038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457200" y="777875"/>
            <a:ext cx="8229600" cy="1143000"/>
          </a:xfrm>
        </p:spPr>
        <p:txBody>
          <a:bodyPr/>
          <a:lstStyle/>
          <a:p>
            <a:r>
              <a:rPr lang="en-US"/>
              <a:t>MEMORY OPERATIONS</a:t>
            </a:r>
          </a:p>
        </p:txBody>
      </p:sp>
      <p:sp>
        <p:nvSpPr>
          <p:cNvPr id="121859" name="Rectangle 3"/>
          <p:cNvSpPr>
            <a:spLocks noGrp="1" noChangeArrowheads="1"/>
          </p:cNvSpPr>
          <p:nvPr>
            <p:ph idx="1"/>
          </p:nvPr>
        </p:nvSpPr>
        <p:spPr>
          <a:xfrm>
            <a:off x="457200" y="1951037"/>
            <a:ext cx="8229600" cy="4525963"/>
          </a:xfrm>
        </p:spPr>
        <p:txBody>
          <a:bodyPr>
            <a:normAutofit fontScale="92500" lnSpcReduction="10000"/>
          </a:bodyPr>
          <a:lstStyle/>
          <a:p>
            <a:pPr>
              <a:lnSpc>
                <a:spcPct val="90000"/>
              </a:lnSpc>
            </a:pPr>
            <a:r>
              <a:rPr lang="en-US" sz="2400" dirty="0">
                <a:effectLst>
                  <a:outerShdw blurRad="38100" dist="38100" dir="2700000" algn="tl">
                    <a:srgbClr val="C0C0C0"/>
                  </a:outerShdw>
                </a:effectLst>
              </a:rPr>
              <a:t>Today, </a:t>
            </a:r>
            <a:r>
              <a:rPr lang="en-US" sz="2400" b="1" dirty="0">
                <a:solidFill>
                  <a:schemeClr val="folHlink"/>
                </a:solidFill>
                <a:effectLst>
                  <a:outerShdw blurRad="38100" dist="38100" dir="2700000" algn="tl">
                    <a:srgbClr val="C0C0C0"/>
                  </a:outerShdw>
                </a:effectLst>
              </a:rPr>
              <a:t>general-purpose computers</a:t>
            </a:r>
            <a:r>
              <a:rPr lang="en-US" sz="2400" dirty="0">
                <a:effectLst>
                  <a:outerShdw blurRad="38100" dist="38100" dir="2700000" algn="tl">
                    <a:srgbClr val="C0C0C0"/>
                  </a:outerShdw>
                </a:effectLst>
              </a:rPr>
              <a:t> use a set of instructions called a </a:t>
            </a:r>
            <a:r>
              <a:rPr lang="en-US" sz="2400" b="1" dirty="0">
                <a:solidFill>
                  <a:schemeClr val="folHlink"/>
                </a:solidFill>
                <a:effectLst>
                  <a:outerShdw blurRad="38100" dist="38100" dir="2700000" algn="tl">
                    <a:srgbClr val="C0C0C0"/>
                  </a:outerShdw>
                </a:effectLst>
              </a:rPr>
              <a:t>program</a:t>
            </a:r>
            <a:r>
              <a:rPr lang="en-US" sz="2400" dirty="0">
                <a:effectLst>
                  <a:outerShdw blurRad="38100" dist="38100" dir="2700000" algn="tl">
                    <a:srgbClr val="C0C0C0"/>
                  </a:outerShdw>
                </a:effectLst>
              </a:rPr>
              <a:t> to process data.</a:t>
            </a:r>
          </a:p>
          <a:p>
            <a:pPr>
              <a:lnSpc>
                <a:spcPct val="90000"/>
              </a:lnSpc>
            </a:pPr>
            <a:endParaRPr lang="en-US" sz="2400" dirty="0">
              <a:effectLst>
                <a:outerShdw blurRad="38100" dist="38100" dir="2700000" algn="tl">
                  <a:srgbClr val="C0C0C0"/>
                </a:outerShdw>
              </a:effectLst>
            </a:endParaRPr>
          </a:p>
          <a:p>
            <a:pPr>
              <a:lnSpc>
                <a:spcPct val="90000"/>
              </a:lnSpc>
            </a:pPr>
            <a:r>
              <a:rPr lang="en-US" sz="2400" dirty="0">
                <a:effectLst>
                  <a:outerShdw blurRad="38100" dist="38100" dir="2700000" algn="tl">
                    <a:srgbClr val="C0C0C0"/>
                  </a:outerShdw>
                </a:effectLst>
              </a:rPr>
              <a:t> A computer executes the program to create output data from input data</a:t>
            </a:r>
          </a:p>
          <a:p>
            <a:pPr>
              <a:lnSpc>
                <a:spcPct val="90000"/>
              </a:lnSpc>
              <a:buFontTx/>
              <a:buNone/>
            </a:pPr>
            <a:endParaRPr lang="en-US" sz="2400" dirty="0"/>
          </a:p>
          <a:p>
            <a:pPr>
              <a:lnSpc>
                <a:spcPct val="90000"/>
              </a:lnSpc>
            </a:pPr>
            <a:r>
              <a:rPr lang="en-US" sz="2400" dirty="0"/>
              <a:t>Both program instructions and data operands are stored in memory</a:t>
            </a:r>
          </a:p>
          <a:p>
            <a:pPr>
              <a:lnSpc>
                <a:spcPct val="90000"/>
              </a:lnSpc>
              <a:buFontTx/>
              <a:buNone/>
            </a:pPr>
            <a:endParaRPr lang="en-US" sz="2400" dirty="0"/>
          </a:p>
          <a:p>
            <a:pPr>
              <a:lnSpc>
                <a:spcPct val="90000"/>
              </a:lnSpc>
            </a:pPr>
            <a:r>
              <a:rPr lang="en-US" sz="2400" dirty="0"/>
              <a:t>Two basic operations requires in memory access</a:t>
            </a:r>
          </a:p>
          <a:p>
            <a:pPr lvl="2">
              <a:lnSpc>
                <a:spcPct val="90000"/>
              </a:lnSpc>
            </a:pPr>
            <a:r>
              <a:rPr lang="en-US" b="1" dirty="0"/>
              <a:t>Load operation  (Read or Fetch)</a:t>
            </a:r>
            <a:r>
              <a:rPr lang="en-US" dirty="0"/>
              <a:t>-Contents of specified memory location are read by processor</a:t>
            </a:r>
          </a:p>
          <a:p>
            <a:pPr lvl="2">
              <a:lnSpc>
                <a:spcPct val="90000"/>
              </a:lnSpc>
            </a:pPr>
            <a:r>
              <a:rPr lang="en-US" b="1" dirty="0"/>
              <a:t>Store operation  (Write)- </a:t>
            </a:r>
            <a:r>
              <a:rPr lang="en-US" dirty="0"/>
              <a:t>Data from the processor is stored in specified memory location</a:t>
            </a:r>
          </a:p>
        </p:txBody>
      </p:sp>
      <p:sp>
        <p:nvSpPr>
          <p:cNvPr id="2" name="Slide Number Placeholder 1"/>
          <p:cNvSpPr>
            <a:spLocks noGrp="1"/>
          </p:cNvSpPr>
          <p:nvPr>
            <p:ph type="sldNum" sz="quarter" idx="12"/>
          </p:nvPr>
        </p:nvSpPr>
        <p:spPr/>
        <p:txBody>
          <a:bodyPr/>
          <a:lstStyle/>
          <a:p>
            <a:fld id="{A1A6BA4E-CDAE-4DEF-A7CA-99055C502B84}" type="slidenum">
              <a:rPr lang="en-US" smtClean="0"/>
              <a:pPr/>
              <a:t>40</a:t>
            </a:fld>
            <a:endParaRPr lang="en-US"/>
          </a:p>
        </p:txBody>
      </p:sp>
    </p:spTree>
    <p:extLst>
      <p:ext uri="{BB962C8B-B14F-4D97-AF65-F5344CB8AC3E}">
        <p14:creationId xmlns:p14="http://schemas.microsoft.com/office/powerpoint/2010/main" val="239054150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9"/>
          <p:cNvSpPr txBox="1">
            <a:spLocks noChangeArrowheads="1"/>
          </p:cNvSpPr>
          <p:nvPr/>
        </p:nvSpPr>
        <p:spPr bwMode="auto">
          <a:xfrm>
            <a:off x="0" y="1219200"/>
            <a:ext cx="8915400" cy="457200"/>
          </a:xfrm>
          <a:prstGeom prst="rect">
            <a:avLst/>
          </a:prstGeom>
          <a:noFill/>
          <a:ln w="9525">
            <a:noFill/>
            <a:miter lim="800000"/>
            <a:headEnd/>
            <a:tailEnd/>
          </a:ln>
        </p:spPr>
        <p:txBody>
          <a:bodyPr>
            <a:spAutoFit/>
          </a:bodyPr>
          <a:lstStyle/>
          <a:p>
            <a:pPr>
              <a:spcBef>
                <a:spcPct val="50000"/>
              </a:spcBef>
              <a:buFont typeface="Wingdings" pitchFamily="2" charset="2"/>
              <a:buChar char="Ø"/>
            </a:pPr>
            <a:endParaRPr lang="en-US"/>
          </a:p>
        </p:txBody>
      </p:sp>
      <p:sp>
        <p:nvSpPr>
          <p:cNvPr id="10243" name="Text Box 10"/>
          <p:cNvSpPr txBox="1">
            <a:spLocks noChangeArrowheads="1"/>
          </p:cNvSpPr>
          <p:nvPr/>
        </p:nvSpPr>
        <p:spPr bwMode="auto">
          <a:xfrm>
            <a:off x="381000" y="990600"/>
            <a:ext cx="8458200" cy="701675"/>
          </a:xfrm>
          <a:prstGeom prst="rect">
            <a:avLst/>
          </a:prstGeom>
          <a:noFill/>
          <a:ln w="9525">
            <a:noFill/>
            <a:miter lim="800000"/>
            <a:headEnd/>
            <a:tailEnd/>
          </a:ln>
        </p:spPr>
        <p:txBody>
          <a:bodyPr>
            <a:spAutoFit/>
          </a:bodyPr>
          <a:lstStyle/>
          <a:p>
            <a:pPr algn="ctr">
              <a:spcBef>
                <a:spcPct val="50000"/>
              </a:spcBef>
            </a:pPr>
            <a:r>
              <a:rPr lang="en-US" sz="4000" dirty="0">
                <a:solidFill>
                  <a:schemeClr val="accent2"/>
                </a:solidFill>
              </a:rPr>
              <a:t>MEMORY ADDRESSING</a:t>
            </a:r>
          </a:p>
        </p:txBody>
      </p:sp>
      <p:sp>
        <p:nvSpPr>
          <p:cNvPr id="10244" name="Text Box 12"/>
          <p:cNvSpPr txBox="1">
            <a:spLocks noChangeArrowheads="1"/>
          </p:cNvSpPr>
          <p:nvPr/>
        </p:nvSpPr>
        <p:spPr bwMode="auto">
          <a:xfrm>
            <a:off x="0" y="1981200"/>
            <a:ext cx="8839200" cy="1311275"/>
          </a:xfrm>
          <a:prstGeom prst="rect">
            <a:avLst/>
          </a:prstGeom>
          <a:noFill/>
          <a:ln w="9525">
            <a:noFill/>
            <a:miter lim="800000"/>
            <a:headEnd/>
            <a:tailEnd/>
          </a:ln>
        </p:spPr>
        <p:txBody>
          <a:bodyPr>
            <a:spAutoFit/>
          </a:bodyPr>
          <a:lstStyle/>
          <a:p>
            <a:pPr algn="ctr">
              <a:spcBef>
                <a:spcPct val="50000"/>
              </a:spcBef>
              <a:buFont typeface="Wingdings" pitchFamily="2" charset="2"/>
              <a:buChar char="Ø"/>
            </a:pPr>
            <a:r>
              <a:rPr lang="en-US"/>
              <a:t> </a:t>
            </a:r>
            <a:r>
              <a:rPr lang="en-US" sz="3200"/>
              <a:t>BYTE ADDRESSABILITY </a:t>
            </a:r>
          </a:p>
          <a:p>
            <a:pPr algn="ctr">
              <a:spcBef>
                <a:spcPct val="50000"/>
              </a:spcBef>
              <a:buFont typeface="Wingdings" pitchFamily="2" charset="2"/>
              <a:buChar char="Ø"/>
            </a:pPr>
            <a:r>
              <a:rPr lang="en-US" sz="3200"/>
              <a:t>MEMORY ASSIGNMENT</a:t>
            </a:r>
            <a:r>
              <a:rPr lang="en-US"/>
              <a:t> </a:t>
            </a:r>
          </a:p>
        </p:txBody>
      </p:sp>
      <p:sp>
        <p:nvSpPr>
          <p:cNvPr id="10245" name="Line 13"/>
          <p:cNvSpPr>
            <a:spLocks noChangeShapeType="1"/>
          </p:cNvSpPr>
          <p:nvPr/>
        </p:nvSpPr>
        <p:spPr bwMode="auto">
          <a:xfrm>
            <a:off x="4267200" y="3276600"/>
            <a:ext cx="0" cy="685800"/>
          </a:xfrm>
          <a:prstGeom prst="line">
            <a:avLst/>
          </a:prstGeom>
          <a:noFill/>
          <a:ln w="9525">
            <a:solidFill>
              <a:schemeClr val="tx1"/>
            </a:solidFill>
            <a:round/>
            <a:headEnd/>
            <a:tailEnd/>
          </a:ln>
        </p:spPr>
        <p:txBody>
          <a:bodyPr/>
          <a:lstStyle/>
          <a:p>
            <a:endParaRPr lang="en-US"/>
          </a:p>
        </p:txBody>
      </p:sp>
      <p:sp>
        <p:nvSpPr>
          <p:cNvPr id="10246" name="Line 14"/>
          <p:cNvSpPr>
            <a:spLocks noChangeShapeType="1"/>
          </p:cNvSpPr>
          <p:nvPr/>
        </p:nvSpPr>
        <p:spPr bwMode="auto">
          <a:xfrm>
            <a:off x="4267200" y="3962400"/>
            <a:ext cx="2362200" cy="0"/>
          </a:xfrm>
          <a:prstGeom prst="line">
            <a:avLst/>
          </a:prstGeom>
          <a:noFill/>
          <a:ln w="9525">
            <a:solidFill>
              <a:schemeClr val="tx1"/>
            </a:solidFill>
            <a:round/>
            <a:headEnd/>
            <a:tailEnd/>
          </a:ln>
        </p:spPr>
        <p:txBody>
          <a:bodyPr/>
          <a:lstStyle/>
          <a:p>
            <a:endParaRPr lang="en-US"/>
          </a:p>
        </p:txBody>
      </p:sp>
      <p:sp>
        <p:nvSpPr>
          <p:cNvPr id="10247" name="Line 15"/>
          <p:cNvSpPr>
            <a:spLocks noChangeShapeType="1"/>
          </p:cNvSpPr>
          <p:nvPr/>
        </p:nvSpPr>
        <p:spPr bwMode="auto">
          <a:xfrm flipH="1">
            <a:off x="1905000" y="3962400"/>
            <a:ext cx="2362200" cy="0"/>
          </a:xfrm>
          <a:prstGeom prst="line">
            <a:avLst/>
          </a:prstGeom>
          <a:noFill/>
          <a:ln w="9525">
            <a:solidFill>
              <a:schemeClr val="tx1"/>
            </a:solidFill>
            <a:round/>
            <a:headEnd/>
            <a:tailEnd/>
          </a:ln>
        </p:spPr>
        <p:txBody>
          <a:bodyPr/>
          <a:lstStyle/>
          <a:p>
            <a:endParaRPr lang="en-US"/>
          </a:p>
        </p:txBody>
      </p:sp>
      <p:sp>
        <p:nvSpPr>
          <p:cNvPr id="10248" name="Line 16"/>
          <p:cNvSpPr>
            <a:spLocks noChangeShapeType="1"/>
          </p:cNvSpPr>
          <p:nvPr/>
        </p:nvSpPr>
        <p:spPr bwMode="auto">
          <a:xfrm>
            <a:off x="1905000" y="3962400"/>
            <a:ext cx="0" cy="685800"/>
          </a:xfrm>
          <a:prstGeom prst="line">
            <a:avLst/>
          </a:prstGeom>
          <a:noFill/>
          <a:ln w="9525">
            <a:solidFill>
              <a:schemeClr val="tx1"/>
            </a:solidFill>
            <a:round/>
            <a:headEnd/>
            <a:tailEnd/>
          </a:ln>
        </p:spPr>
        <p:txBody>
          <a:bodyPr/>
          <a:lstStyle/>
          <a:p>
            <a:endParaRPr lang="en-US"/>
          </a:p>
        </p:txBody>
      </p:sp>
      <p:sp>
        <p:nvSpPr>
          <p:cNvPr id="10249" name="Line 17"/>
          <p:cNvSpPr>
            <a:spLocks noChangeShapeType="1"/>
          </p:cNvSpPr>
          <p:nvPr/>
        </p:nvSpPr>
        <p:spPr bwMode="auto">
          <a:xfrm>
            <a:off x="6629400" y="3962400"/>
            <a:ext cx="0" cy="609600"/>
          </a:xfrm>
          <a:prstGeom prst="line">
            <a:avLst/>
          </a:prstGeom>
          <a:noFill/>
          <a:ln w="9525">
            <a:solidFill>
              <a:schemeClr val="tx1"/>
            </a:solidFill>
            <a:round/>
            <a:headEnd/>
            <a:tailEnd/>
          </a:ln>
        </p:spPr>
        <p:txBody>
          <a:bodyPr/>
          <a:lstStyle/>
          <a:p>
            <a:endParaRPr lang="en-US"/>
          </a:p>
        </p:txBody>
      </p:sp>
      <p:sp>
        <p:nvSpPr>
          <p:cNvPr id="10250" name="Text Box 18"/>
          <p:cNvSpPr txBox="1">
            <a:spLocks noChangeArrowheads="1"/>
          </p:cNvSpPr>
          <p:nvPr/>
        </p:nvSpPr>
        <p:spPr bwMode="auto">
          <a:xfrm>
            <a:off x="0" y="4572000"/>
            <a:ext cx="3962400" cy="579438"/>
          </a:xfrm>
          <a:prstGeom prst="rect">
            <a:avLst/>
          </a:prstGeom>
          <a:noFill/>
          <a:ln w="9525">
            <a:noFill/>
            <a:miter lim="800000"/>
            <a:headEnd/>
            <a:tailEnd/>
          </a:ln>
        </p:spPr>
        <p:txBody>
          <a:bodyPr>
            <a:spAutoFit/>
          </a:bodyPr>
          <a:lstStyle/>
          <a:p>
            <a:pPr>
              <a:spcBef>
                <a:spcPct val="50000"/>
              </a:spcBef>
            </a:pPr>
            <a:r>
              <a:rPr lang="en-US" sz="3200"/>
              <a:t>LITTLE ENDIAN</a:t>
            </a:r>
            <a:r>
              <a:rPr lang="en-US"/>
              <a:t> </a:t>
            </a:r>
          </a:p>
        </p:txBody>
      </p:sp>
      <p:sp>
        <p:nvSpPr>
          <p:cNvPr id="10251" name="Text Box 19"/>
          <p:cNvSpPr txBox="1">
            <a:spLocks noChangeArrowheads="1"/>
          </p:cNvSpPr>
          <p:nvPr/>
        </p:nvSpPr>
        <p:spPr bwMode="auto">
          <a:xfrm>
            <a:off x="5638800" y="4495800"/>
            <a:ext cx="2667000" cy="579438"/>
          </a:xfrm>
          <a:prstGeom prst="rect">
            <a:avLst/>
          </a:prstGeom>
          <a:noFill/>
          <a:ln w="9525">
            <a:noFill/>
            <a:miter lim="800000"/>
            <a:headEnd/>
            <a:tailEnd/>
          </a:ln>
        </p:spPr>
        <p:txBody>
          <a:bodyPr>
            <a:spAutoFit/>
          </a:bodyPr>
          <a:lstStyle/>
          <a:p>
            <a:pPr>
              <a:spcBef>
                <a:spcPct val="50000"/>
              </a:spcBef>
            </a:pPr>
            <a:r>
              <a:rPr lang="en-US" sz="3200"/>
              <a:t>BIG ENDIAN</a:t>
            </a:r>
            <a:r>
              <a:rPr lang="en-US"/>
              <a:t> </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endParaRPr lang="en-US" smtClean="0"/>
          </a:p>
        </p:txBody>
      </p:sp>
      <p:sp>
        <p:nvSpPr>
          <p:cNvPr id="11267" name="Rectangle 3"/>
          <p:cNvSpPr>
            <a:spLocks noGrp="1" noChangeArrowheads="1"/>
          </p:cNvSpPr>
          <p:nvPr>
            <p:ph type="body" idx="1"/>
          </p:nvPr>
        </p:nvSpPr>
        <p:spPr/>
        <p:txBody>
          <a:bodyPr/>
          <a:lstStyle/>
          <a:p>
            <a:pPr eaLnBrk="1" hangingPunct="1"/>
            <a:endParaRPr lang="en-US" smtClean="0"/>
          </a:p>
        </p:txBody>
      </p:sp>
      <p:sp>
        <p:nvSpPr>
          <p:cNvPr id="11268" name="Rectangle 7"/>
          <p:cNvSpPr>
            <a:spLocks noChangeArrowheads="1"/>
          </p:cNvSpPr>
          <p:nvPr/>
        </p:nvSpPr>
        <p:spPr bwMode="auto">
          <a:xfrm>
            <a:off x="3962400" y="1447800"/>
            <a:ext cx="1828800" cy="3124200"/>
          </a:xfrm>
          <a:prstGeom prst="rect">
            <a:avLst/>
          </a:prstGeom>
          <a:noFill/>
          <a:ln w="9525">
            <a:solidFill>
              <a:schemeClr val="tx1"/>
            </a:solidFill>
            <a:miter lim="800000"/>
            <a:headEnd/>
            <a:tailEnd/>
          </a:ln>
        </p:spPr>
        <p:txBody>
          <a:bodyPr wrap="none" anchor="ctr"/>
          <a:lstStyle/>
          <a:p>
            <a:endParaRPr lang="en-US"/>
          </a:p>
        </p:txBody>
      </p:sp>
      <p:sp>
        <p:nvSpPr>
          <p:cNvPr id="11269" name="Line 8"/>
          <p:cNvSpPr>
            <a:spLocks noChangeShapeType="1"/>
          </p:cNvSpPr>
          <p:nvPr/>
        </p:nvSpPr>
        <p:spPr bwMode="auto">
          <a:xfrm>
            <a:off x="3962400" y="1905000"/>
            <a:ext cx="1828800" cy="0"/>
          </a:xfrm>
          <a:prstGeom prst="line">
            <a:avLst/>
          </a:prstGeom>
          <a:noFill/>
          <a:ln w="9525">
            <a:solidFill>
              <a:schemeClr val="tx1"/>
            </a:solidFill>
            <a:round/>
            <a:headEnd/>
            <a:tailEnd/>
          </a:ln>
        </p:spPr>
        <p:txBody>
          <a:bodyPr/>
          <a:lstStyle/>
          <a:p>
            <a:endParaRPr lang="en-US"/>
          </a:p>
        </p:txBody>
      </p:sp>
      <p:sp>
        <p:nvSpPr>
          <p:cNvPr id="11270" name="Line 9"/>
          <p:cNvSpPr>
            <a:spLocks noChangeShapeType="1"/>
          </p:cNvSpPr>
          <p:nvPr/>
        </p:nvSpPr>
        <p:spPr bwMode="auto">
          <a:xfrm>
            <a:off x="3962400" y="2438400"/>
            <a:ext cx="1828800" cy="0"/>
          </a:xfrm>
          <a:prstGeom prst="line">
            <a:avLst/>
          </a:prstGeom>
          <a:noFill/>
          <a:ln w="9525">
            <a:solidFill>
              <a:schemeClr val="tx1"/>
            </a:solidFill>
            <a:round/>
            <a:headEnd/>
            <a:tailEnd/>
          </a:ln>
        </p:spPr>
        <p:txBody>
          <a:bodyPr/>
          <a:lstStyle/>
          <a:p>
            <a:endParaRPr lang="en-US"/>
          </a:p>
        </p:txBody>
      </p:sp>
      <p:sp>
        <p:nvSpPr>
          <p:cNvPr id="11271" name="Text Box 10"/>
          <p:cNvSpPr txBox="1">
            <a:spLocks noChangeArrowheads="1"/>
          </p:cNvSpPr>
          <p:nvPr/>
        </p:nvSpPr>
        <p:spPr bwMode="auto">
          <a:xfrm>
            <a:off x="4343400" y="914400"/>
            <a:ext cx="1219200" cy="457200"/>
          </a:xfrm>
          <a:prstGeom prst="rect">
            <a:avLst/>
          </a:prstGeom>
          <a:noFill/>
          <a:ln w="9525">
            <a:noFill/>
            <a:miter lim="800000"/>
            <a:headEnd/>
            <a:tailEnd/>
          </a:ln>
        </p:spPr>
        <p:txBody>
          <a:bodyPr>
            <a:spAutoFit/>
          </a:bodyPr>
          <a:lstStyle/>
          <a:p>
            <a:pPr>
              <a:spcBef>
                <a:spcPct val="50000"/>
              </a:spcBef>
            </a:pPr>
            <a:r>
              <a:rPr lang="en-US"/>
              <a:t>n  bit</a:t>
            </a:r>
          </a:p>
        </p:txBody>
      </p:sp>
      <p:sp>
        <p:nvSpPr>
          <p:cNvPr id="11272" name="Line 11"/>
          <p:cNvSpPr>
            <a:spLocks noChangeShapeType="1"/>
          </p:cNvSpPr>
          <p:nvPr/>
        </p:nvSpPr>
        <p:spPr bwMode="auto">
          <a:xfrm>
            <a:off x="5181600" y="1143000"/>
            <a:ext cx="457200" cy="0"/>
          </a:xfrm>
          <a:prstGeom prst="line">
            <a:avLst/>
          </a:prstGeom>
          <a:noFill/>
          <a:ln w="9525">
            <a:solidFill>
              <a:schemeClr val="tx1"/>
            </a:solidFill>
            <a:round/>
            <a:headEnd/>
            <a:tailEnd type="triangle" w="med" len="med"/>
          </a:ln>
        </p:spPr>
        <p:txBody>
          <a:bodyPr/>
          <a:lstStyle/>
          <a:p>
            <a:endParaRPr lang="en-US"/>
          </a:p>
        </p:txBody>
      </p:sp>
      <p:sp>
        <p:nvSpPr>
          <p:cNvPr id="11273" name="Line 12"/>
          <p:cNvSpPr>
            <a:spLocks noChangeShapeType="1"/>
          </p:cNvSpPr>
          <p:nvPr/>
        </p:nvSpPr>
        <p:spPr bwMode="auto">
          <a:xfrm flipH="1">
            <a:off x="3886200" y="1143000"/>
            <a:ext cx="381000" cy="0"/>
          </a:xfrm>
          <a:prstGeom prst="line">
            <a:avLst/>
          </a:prstGeom>
          <a:noFill/>
          <a:ln w="9525">
            <a:solidFill>
              <a:schemeClr val="tx1"/>
            </a:solidFill>
            <a:round/>
            <a:headEnd/>
            <a:tailEnd type="triangle" w="med" len="med"/>
          </a:ln>
        </p:spPr>
        <p:txBody>
          <a:bodyPr/>
          <a:lstStyle/>
          <a:p>
            <a:endParaRPr lang="en-US"/>
          </a:p>
        </p:txBody>
      </p:sp>
      <p:sp>
        <p:nvSpPr>
          <p:cNvPr id="11274" name="Line 13"/>
          <p:cNvSpPr>
            <a:spLocks noChangeShapeType="1"/>
          </p:cNvSpPr>
          <p:nvPr/>
        </p:nvSpPr>
        <p:spPr bwMode="auto">
          <a:xfrm>
            <a:off x="3962400" y="4191000"/>
            <a:ext cx="1828800" cy="0"/>
          </a:xfrm>
          <a:prstGeom prst="line">
            <a:avLst/>
          </a:prstGeom>
          <a:noFill/>
          <a:ln w="9525">
            <a:solidFill>
              <a:schemeClr val="tx1"/>
            </a:solidFill>
            <a:round/>
            <a:headEnd/>
            <a:tailEnd/>
          </a:ln>
        </p:spPr>
        <p:txBody>
          <a:bodyPr/>
          <a:lstStyle/>
          <a:p>
            <a:endParaRPr lang="en-US"/>
          </a:p>
        </p:txBody>
      </p:sp>
      <p:sp>
        <p:nvSpPr>
          <p:cNvPr id="11275" name="Text Box 14"/>
          <p:cNvSpPr txBox="1">
            <a:spLocks noChangeArrowheads="1"/>
          </p:cNvSpPr>
          <p:nvPr/>
        </p:nvSpPr>
        <p:spPr bwMode="auto">
          <a:xfrm>
            <a:off x="4114800" y="4267200"/>
            <a:ext cx="1371600" cy="304800"/>
          </a:xfrm>
          <a:prstGeom prst="rect">
            <a:avLst/>
          </a:prstGeom>
          <a:noFill/>
          <a:ln w="9525">
            <a:noFill/>
            <a:miter lim="800000"/>
            <a:headEnd/>
            <a:tailEnd/>
          </a:ln>
        </p:spPr>
        <p:txBody>
          <a:bodyPr>
            <a:spAutoFit/>
          </a:bodyPr>
          <a:lstStyle/>
          <a:p>
            <a:pPr>
              <a:spcBef>
                <a:spcPct val="50000"/>
              </a:spcBef>
            </a:pPr>
            <a:r>
              <a:rPr lang="en-US" sz="1400"/>
              <a:t>LASTWORD</a:t>
            </a:r>
          </a:p>
        </p:txBody>
      </p:sp>
      <p:sp>
        <p:nvSpPr>
          <p:cNvPr id="11276" name="Text Box 15"/>
          <p:cNvSpPr txBox="1">
            <a:spLocks noChangeArrowheads="1"/>
          </p:cNvSpPr>
          <p:nvPr/>
        </p:nvSpPr>
        <p:spPr bwMode="auto">
          <a:xfrm>
            <a:off x="0" y="4724400"/>
            <a:ext cx="9144000" cy="1370013"/>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a:t> In theoretical approach each row is called as </a:t>
            </a:r>
            <a:r>
              <a:rPr lang="en-US" u="sng">
                <a:solidFill>
                  <a:srgbClr val="FF0000"/>
                </a:solidFill>
              </a:rPr>
              <a:t>WORD</a:t>
            </a:r>
            <a:r>
              <a:rPr lang="en-US"/>
              <a:t> or </a:t>
            </a:r>
            <a:r>
              <a:rPr lang="en-US" u="sng">
                <a:solidFill>
                  <a:srgbClr val="FF0000"/>
                </a:solidFill>
              </a:rPr>
              <a:t>LOCATION</a:t>
            </a:r>
          </a:p>
          <a:p>
            <a:pPr>
              <a:spcBef>
                <a:spcPct val="50000"/>
              </a:spcBef>
              <a:buFont typeface="Wingdings" pitchFamily="2" charset="2"/>
              <a:buChar char="Ø"/>
            </a:pPr>
            <a:r>
              <a:rPr lang="en-US"/>
              <a:t>But in practice each location contains one byte information, which is referred as </a:t>
            </a:r>
            <a:r>
              <a:rPr lang="en-US">
                <a:solidFill>
                  <a:srgbClr val="FF0000"/>
                </a:solidFill>
              </a:rPr>
              <a:t>byte addressability</a:t>
            </a:r>
          </a:p>
        </p:txBody>
      </p:sp>
      <p:sp>
        <p:nvSpPr>
          <p:cNvPr id="11277" name="Text Box 19"/>
          <p:cNvSpPr txBox="1">
            <a:spLocks noChangeArrowheads="1"/>
          </p:cNvSpPr>
          <p:nvPr/>
        </p:nvSpPr>
        <p:spPr bwMode="auto">
          <a:xfrm>
            <a:off x="4191000" y="2590800"/>
            <a:ext cx="1371600" cy="579438"/>
          </a:xfrm>
          <a:prstGeom prst="rect">
            <a:avLst/>
          </a:prstGeom>
          <a:noFill/>
          <a:ln w="9525">
            <a:noFill/>
            <a:miter lim="800000"/>
            <a:headEnd/>
            <a:tailEnd/>
          </a:ln>
        </p:spPr>
        <p:txBody>
          <a:bodyPr>
            <a:spAutoFit/>
          </a:bodyPr>
          <a:lstStyle/>
          <a:p>
            <a:pPr algn="ctr">
              <a:spcBef>
                <a:spcPct val="50000"/>
              </a:spcBef>
            </a:pPr>
            <a:endParaRPr lang="en-US" sz="3200"/>
          </a:p>
        </p:txBody>
      </p:sp>
      <p:sp>
        <p:nvSpPr>
          <p:cNvPr id="11278" name="AutoShape 20"/>
          <p:cNvSpPr>
            <a:spLocks noChangeArrowheads="1"/>
          </p:cNvSpPr>
          <p:nvPr/>
        </p:nvSpPr>
        <p:spPr bwMode="auto">
          <a:xfrm>
            <a:off x="4800600" y="2667000"/>
            <a:ext cx="76200" cy="152400"/>
          </a:xfrm>
          <a:prstGeom prst="flowChartConnector">
            <a:avLst/>
          </a:prstGeom>
          <a:solidFill>
            <a:schemeClr val="tx1"/>
          </a:solidFill>
          <a:ln w="9525">
            <a:solidFill>
              <a:schemeClr val="tx1"/>
            </a:solidFill>
            <a:round/>
            <a:headEnd/>
            <a:tailEnd/>
          </a:ln>
        </p:spPr>
        <p:txBody>
          <a:bodyPr wrap="none" anchor="ctr"/>
          <a:lstStyle/>
          <a:p>
            <a:endParaRPr lang="en-US"/>
          </a:p>
        </p:txBody>
      </p:sp>
      <p:sp>
        <p:nvSpPr>
          <p:cNvPr id="11279" name="AutoShape 21"/>
          <p:cNvSpPr>
            <a:spLocks noChangeArrowheads="1"/>
          </p:cNvSpPr>
          <p:nvPr/>
        </p:nvSpPr>
        <p:spPr bwMode="auto">
          <a:xfrm>
            <a:off x="4800600" y="3048000"/>
            <a:ext cx="76200" cy="152400"/>
          </a:xfrm>
          <a:prstGeom prst="flowChartConnector">
            <a:avLst/>
          </a:prstGeom>
          <a:solidFill>
            <a:schemeClr val="tx1"/>
          </a:solidFill>
          <a:ln w="9525">
            <a:solidFill>
              <a:schemeClr val="tx1"/>
            </a:solidFill>
            <a:round/>
            <a:headEnd/>
            <a:tailEnd/>
          </a:ln>
        </p:spPr>
        <p:txBody>
          <a:bodyPr wrap="none" anchor="ctr"/>
          <a:lstStyle/>
          <a:p>
            <a:endParaRPr lang="en-US"/>
          </a:p>
        </p:txBody>
      </p:sp>
      <p:sp>
        <p:nvSpPr>
          <p:cNvPr id="11280" name="AutoShape 22"/>
          <p:cNvSpPr>
            <a:spLocks noChangeArrowheads="1"/>
          </p:cNvSpPr>
          <p:nvPr/>
        </p:nvSpPr>
        <p:spPr bwMode="auto">
          <a:xfrm>
            <a:off x="4800600" y="3505200"/>
            <a:ext cx="76200" cy="152400"/>
          </a:xfrm>
          <a:prstGeom prst="flowChartConnector">
            <a:avLst/>
          </a:prstGeom>
          <a:solidFill>
            <a:schemeClr val="tx1"/>
          </a:solidFill>
          <a:ln w="9525">
            <a:solidFill>
              <a:schemeClr val="tx1"/>
            </a:solidFill>
            <a:round/>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endParaRPr lang="en-US" smtClean="0"/>
          </a:p>
        </p:txBody>
      </p:sp>
      <p:sp>
        <p:nvSpPr>
          <p:cNvPr id="12291" name="Rectangle 3"/>
          <p:cNvSpPr>
            <a:spLocks noGrp="1" noChangeArrowheads="1"/>
          </p:cNvSpPr>
          <p:nvPr>
            <p:ph type="body" idx="1"/>
          </p:nvPr>
        </p:nvSpPr>
        <p:spPr/>
        <p:txBody>
          <a:bodyPr/>
          <a:lstStyle/>
          <a:p>
            <a:pPr eaLnBrk="1" hangingPunct="1"/>
            <a:endParaRPr lang="en-US" smtClean="0"/>
          </a:p>
        </p:txBody>
      </p:sp>
      <p:sp>
        <p:nvSpPr>
          <p:cNvPr id="12292" name="Text Box 5"/>
          <p:cNvSpPr txBox="1">
            <a:spLocks noChangeArrowheads="1"/>
          </p:cNvSpPr>
          <p:nvPr/>
        </p:nvSpPr>
        <p:spPr bwMode="auto">
          <a:xfrm>
            <a:off x="457200" y="1447800"/>
            <a:ext cx="8305800" cy="457200"/>
          </a:xfrm>
          <a:prstGeom prst="rect">
            <a:avLst/>
          </a:prstGeom>
          <a:noFill/>
          <a:ln w="9525">
            <a:noFill/>
            <a:miter lim="800000"/>
            <a:headEnd/>
            <a:tailEnd/>
          </a:ln>
        </p:spPr>
        <p:txBody>
          <a:bodyPr>
            <a:spAutoFit/>
          </a:bodyPr>
          <a:lstStyle/>
          <a:p>
            <a:pPr>
              <a:spcBef>
                <a:spcPct val="50000"/>
              </a:spcBef>
              <a:buFont typeface="Wingdings" pitchFamily="2" charset="2"/>
              <a:buChar char="Ø"/>
            </a:pPr>
            <a:endParaRPr lang="en-US" u="sng"/>
          </a:p>
        </p:txBody>
      </p:sp>
      <p:sp>
        <p:nvSpPr>
          <p:cNvPr id="12293" name="Text Box 6"/>
          <p:cNvSpPr txBox="1">
            <a:spLocks noChangeArrowheads="1"/>
          </p:cNvSpPr>
          <p:nvPr/>
        </p:nvSpPr>
        <p:spPr bwMode="auto">
          <a:xfrm>
            <a:off x="0" y="1600200"/>
            <a:ext cx="9144000" cy="701675"/>
          </a:xfrm>
          <a:prstGeom prst="rect">
            <a:avLst/>
          </a:prstGeom>
          <a:noFill/>
          <a:ln w="9525">
            <a:noFill/>
            <a:miter lim="800000"/>
            <a:headEnd/>
            <a:tailEnd/>
          </a:ln>
        </p:spPr>
        <p:txBody>
          <a:bodyPr>
            <a:spAutoFit/>
          </a:bodyPr>
          <a:lstStyle/>
          <a:p>
            <a:pPr algn="ctr">
              <a:spcBef>
                <a:spcPct val="50000"/>
              </a:spcBef>
            </a:pPr>
            <a:r>
              <a:rPr lang="en-US" sz="4000">
                <a:solidFill>
                  <a:schemeClr val="accent2"/>
                </a:solidFill>
              </a:rPr>
              <a:t>BIG ENDIAN AND LITTLE ENDIAN</a:t>
            </a:r>
          </a:p>
        </p:txBody>
      </p:sp>
      <p:sp>
        <p:nvSpPr>
          <p:cNvPr id="12294" name="Text Box 7"/>
          <p:cNvSpPr txBox="1">
            <a:spLocks noChangeArrowheads="1"/>
          </p:cNvSpPr>
          <p:nvPr/>
        </p:nvSpPr>
        <p:spPr bwMode="auto">
          <a:xfrm>
            <a:off x="152400" y="2438400"/>
            <a:ext cx="8763000" cy="822325"/>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a:t>If the least significant byte of the word occupies the lower address in memory it is called </a:t>
            </a:r>
            <a:r>
              <a:rPr lang="en-US">
                <a:solidFill>
                  <a:srgbClr val="FF0000"/>
                </a:solidFill>
              </a:rPr>
              <a:t>Little endian scheme</a:t>
            </a:r>
          </a:p>
        </p:txBody>
      </p:sp>
      <p:sp>
        <p:nvSpPr>
          <p:cNvPr id="12295" name="Text Box 8"/>
          <p:cNvSpPr txBox="1">
            <a:spLocks noChangeArrowheads="1"/>
          </p:cNvSpPr>
          <p:nvPr/>
        </p:nvSpPr>
        <p:spPr bwMode="auto">
          <a:xfrm>
            <a:off x="228600" y="3657600"/>
            <a:ext cx="7620000" cy="457200"/>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a:t>Eg: INTEL 8085 INTEL 8086 Processor uses this scheme</a:t>
            </a:r>
          </a:p>
        </p:txBody>
      </p:sp>
      <p:sp>
        <p:nvSpPr>
          <p:cNvPr id="12296" name="Text Box 9"/>
          <p:cNvSpPr txBox="1">
            <a:spLocks noChangeArrowheads="1"/>
          </p:cNvSpPr>
          <p:nvPr/>
        </p:nvSpPr>
        <p:spPr bwMode="auto">
          <a:xfrm>
            <a:off x="0" y="4419600"/>
            <a:ext cx="8991600" cy="822325"/>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a:t> If the most significant byte of the word occupies the lower address in memory it is called </a:t>
            </a:r>
            <a:r>
              <a:rPr lang="en-US">
                <a:solidFill>
                  <a:srgbClr val="FF0000"/>
                </a:solidFill>
              </a:rPr>
              <a:t>Big endian scheme</a:t>
            </a:r>
          </a:p>
        </p:txBody>
      </p:sp>
      <p:sp>
        <p:nvSpPr>
          <p:cNvPr id="12297" name="Text Box 11"/>
          <p:cNvSpPr txBox="1">
            <a:spLocks noChangeArrowheads="1"/>
          </p:cNvSpPr>
          <p:nvPr/>
        </p:nvSpPr>
        <p:spPr bwMode="auto">
          <a:xfrm>
            <a:off x="228600" y="5486400"/>
            <a:ext cx="7086600" cy="457200"/>
          </a:xfrm>
          <a:prstGeom prst="rect">
            <a:avLst/>
          </a:prstGeom>
          <a:noFill/>
          <a:ln w="9525">
            <a:noFill/>
            <a:miter lim="800000"/>
            <a:headEnd/>
            <a:tailEnd/>
          </a:ln>
        </p:spPr>
        <p:txBody>
          <a:bodyPr>
            <a:spAutoFit/>
          </a:bodyPr>
          <a:lstStyle/>
          <a:p>
            <a:pPr>
              <a:spcBef>
                <a:spcPct val="50000"/>
              </a:spcBef>
              <a:buFont typeface="Wingdings" pitchFamily="2" charset="2"/>
              <a:buChar char="Ø"/>
            </a:pPr>
            <a:r>
              <a:rPr lang="en-US"/>
              <a:t>Eg: Motorola and Power PC Processors</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p:cNvPicPr>
            <a:picLocks noChangeAspect="1" noChangeArrowheads="1"/>
          </p:cNvPicPr>
          <p:nvPr/>
        </p:nvPicPr>
        <p:blipFill>
          <a:blip r:embed="rId2"/>
          <a:srcRect/>
          <a:stretch>
            <a:fillRect/>
          </a:stretch>
        </p:blipFill>
        <p:spPr bwMode="auto">
          <a:xfrm>
            <a:off x="683568" y="1476375"/>
            <a:ext cx="8824913" cy="4635500"/>
          </a:xfrm>
          <a:prstGeom prst="rect">
            <a:avLst/>
          </a:prstGeom>
          <a:noFill/>
          <a:ln w="9525">
            <a:solidFill>
              <a:schemeClr val="tx1"/>
            </a:solidFill>
            <a:miter lim="800000"/>
            <a:headEnd/>
            <a:tailEnd/>
          </a:ln>
        </p:spPr>
      </p:pic>
      <p:sp>
        <p:nvSpPr>
          <p:cNvPr id="14339" name="Rectangle 8"/>
          <p:cNvSpPr>
            <a:spLocks noChangeArrowheads="1"/>
          </p:cNvSpPr>
          <p:nvPr/>
        </p:nvSpPr>
        <p:spPr bwMode="auto">
          <a:xfrm>
            <a:off x="304800" y="896938"/>
            <a:ext cx="4002088" cy="579437"/>
          </a:xfrm>
          <a:prstGeom prst="rect">
            <a:avLst/>
          </a:prstGeom>
          <a:noFill/>
          <a:ln w="9525">
            <a:noFill/>
            <a:miter lim="800000"/>
            <a:headEnd/>
            <a:tailEnd/>
          </a:ln>
        </p:spPr>
        <p:txBody>
          <a:bodyPr wrap="none">
            <a:spAutoFit/>
          </a:bodyPr>
          <a:lstStyle/>
          <a:p>
            <a:r>
              <a:rPr lang="en-US" sz="3200">
                <a:solidFill>
                  <a:srgbClr val="0000FF"/>
                </a:solidFill>
              </a:rPr>
              <a:t>Big endian Assignment</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1"/>
          <p:cNvSpPr>
            <a:spLocks noChangeArrowheads="1"/>
          </p:cNvSpPr>
          <p:nvPr/>
        </p:nvSpPr>
        <p:spPr bwMode="auto">
          <a:xfrm>
            <a:off x="241300" y="1474788"/>
            <a:ext cx="8686800" cy="822325"/>
          </a:xfrm>
          <a:prstGeom prst="rect">
            <a:avLst/>
          </a:prstGeom>
          <a:noFill/>
          <a:ln w="9525">
            <a:noFill/>
            <a:miter lim="800000"/>
            <a:headEnd/>
            <a:tailEnd/>
          </a:ln>
        </p:spPr>
        <p:txBody>
          <a:bodyPr anchor="ctr">
            <a:spAutoFit/>
          </a:bodyPr>
          <a:lstStyle/>
          <a:p>
            <a:pPr algn="just">
              <a:tabLst>
                <a:tab pos="457200" algn="l"/>
              </a:tabLst>
            </a:pPr>
            <a:r>
              <a:rPr lang="en-US">
                <a:cs typeface="Times New Roman" pitchFamily="18" charset="0"/>
              </a:rPr>
              <a:t>In this scheme byte 0 appears as the right most byte of word 0. </a:t>
            </a:r>
          </a:p>
          <a:p>
            <a:pPr algn="just">
              <a:tabLst>
                <a:tab pos="457200" algn="l"/>
              </a:tabLst>
            </a:pPr>
            <a:r>
              <a:rPr lang="en-US">
                <a:cs typeface="Times New Roman" pitchFamily="18" charset="0"/>
              </a:rPr>
              <a:t>Low order bytes represents least significant bytes or right most bytes.</a:t>
            </a:r>
            <a:endParaRPr lang="en-US"/>
          </a:p>
        </p:txBody>
      </p:sp>
      <p:pic>
        <p:nvPicPr>
          <p:cNvPr id="15363" name="Picture 20"/>
          <p:cNvPicPr>
            <a:picLocks noChangeAspect="1" noChangeArrowheads="1"/>
          </p:cNvPicPr>
          <p:nvPr/>
        </p:nvPicPr>
        <p:blipFill>
          <a:blip r:embed="rId2"/>
          <a:srcRect/>
          <a:stretch>
            <a:fillRect/>
          </a:stretch>
        </p:blipFill>
        <p:spPr bwMode="auto">
          <a:xfrm>
            <a:off x="263525" y="2303463"/>
            <a:ext cx="8651875" cy="3868737"/>
          </a:xfrm>
          <a:prstGeom prst="rect">
            <a:avLst/>
          </a:prstGeom>
          <a:noFill/>
          <a:ln w="9525">
            <a:solidFill>
              <a:schemeClr val="tx1"/>
            </a:solidFill>
            <a:miter lim="800000"/>
            <a:headEnd/>
            <a:tailEnd/>
          </a:ln>
        </p:spPr>
      </p:pic>
      <p:sp>
        <p:nvSpPr>
          <p:cNvPr id="15364" name="Rectangle 22"/>
          <p:cNvSpPr>
            <a:spLocks noChangeArrowheads="1"/>
          </p:cNvSpPr>
          <p:nvPr/>
        </p:nvSpPr>
        <p:spPr bwMode="auto">
          <a:xfrm>
            <a:off x="304800" y="973138"/>
            <a:ext cx="4629150" cy="579437"/>
          </a:xfrm>
          <a:prstGeom prst="rect">
            <a:avLst/>
          </a:prstGeom>
          <a:noFill/>
          <a:ln w="9525">
            <a:noFill/>
            <a:miter lim="800000"/>
            <a:headEnd/>
            <a:tailEnd/>
          </a:ln>
        </p:spPr>
        <p:txBody>
          <a:bodyPr wrap="none">
            <a:spAutoFit/>
          </a:bodyPr>
          <a:lstStyle/>
          <a:p>
            <a:r>
              <a:rPr lang="en-US" sz="3200">
                <a:solidFill>
                  <a:srgbClr val="0000FF"/>
                </a:solidFill>
              </a:rPr>
              <a:t>Little – Endian assignment</a:t>
            </a:r>
            <a:r>
              <a:rPr lang="en-US" b="1">
                <a:solidFill>
                  <a:srgbClr val="0000FF"/>
                </a:solidFill>
              </a:rPr>
              <a:t>:</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4294967295"/>
          </p:nvPr>
        </p:nvSpPr>
        <p:spPr>
          <a:xfrm>
            <a:off x="0" y="1219200"/>
            <a:ext cx="8839200" cy="5791200"/>
          </a:xfrm>
        </p:spPr>
        <p:txBody>
          <a:bodyPr/>
          <a:lstStyle/>
          <a:p>
            <a:pPr algn="just"/>
            <a:r>
              <a:rPr lang="en-US" dirty="0"/>
              <a:t>In case of 16 bit data, aligned words begin at byte addresses of 0,2,4,………………………….</a:t>
            </a:r>
          </a:p>
          <a:p>
            <a:pPr algn="just"/>
            <a:r>
              <a:rPr lang="en-US" dirty="0"/>
              <a:t>In case of 32 bit data, aligned words begin at byte address of 0,4,8,………………………….</a:t>
            </a:r>
          </a:p>
          <a:p>
            <a:pPr algn="just"/>
            <a:r>
              <a:rPr lang="en-US" dirty="0"/>
              <a:t>In case of 64 bit data, aligned words begin at byte addresses of 0,8,16,………………………..</a:t>
            </a:r>
          </a:p>
          <a:p>
            <a:pPr algn="just"/>
            <a:r>
              <a:rPr lang="en-US" dirty="0"/>
              <a:t>In some cases words can start at an arbitrary byte address also then, we say that word locations are </a:t>
            </a:r>
            <a:r>
              <a:rPr lang="en-US" dirty="0">
                <a:solidFill>
                  <a:srgbClr val="FF0000"/>
                </a:solidFill>
              </a:rPr>
              <a:t>unaligned</a:t>
            </a:r>
          </a:p>
          <a:p>
            <a:pPr algn="just"/>
            <a:endParaRPr lang="en-US"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46</a:t>
            </a:fld>
            <a:endParaRPr lang="en-US"/>
          </a:p>
        </p:txBody>
      </p:sp>
    </p:spTree>
    <p:extLst>
      <p:ext uri="{BB962C8B-B14F-4D97-AF65-F5344CB8AC3E}">
        <p14:creationId xmlns:p14="http://schemas.microsoft.com/office/powerpoint/2010/main" val="3141992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3475">
                                            <p:txEl>
                                              <p:pRg st="0" end="0"/>
                                            </p:txEl>
                                          </p:spTgt>
                                        </p:tgtEl>
                                        <p:attrNameLst>
                                          <p:attrName>style.visibility</p:attrName>
                                        </p:attrNameLst>
                                      </p:cBhvr>
                                      <p:to>
                                        <p:strVal val="visible"/>
                                      </p:to>
                                    </p:set>
                                    <p:anim calcmode="lin" valueType="num">
                                      <p:cBhvr additive="base">
                                        <p:cTn id="7" dur="500" fill="hold"/>
                                        <p:tgtEl>
                                          <p:spTgt spid="233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34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3475">
                                            <p:txEl>
                                              <p:pRg st="1" end="1"/>
                                            </p:txEl>
                                          </p:spTgt>
                                        </p:tgtEl>
                                        <p:attrNameLst>
                                          <p:attrName>style.visibility</p:attrName>
                                        </p:attrNameLst>
                                      </p:cBhvr>
                                      <p:to>
                                        <p:strVal val="visible"/>
                                      </p:to>
                                    </p:set>
                                    <p:anim calcmode="lin" valueType="num">
                                      <p:cBhvr additive="base">
                                        <p:cTn id="11" dur="500" fill="hold"/>
                                        <p:tgtEl>
                                          <p:spTgt spid="2334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347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3475">
                                            <p:txEl>
                                              <p:pRg st="2" end="2"/>
                                            </p:txEl>
                                          </p:spTgt>
                                        </p:tgtEl>
                                        <p:attrNameLst>
                                          <p:attrName>style.visibility</p:attrName>
                                        </p:attrNameLst>
                                      </p:cBhvr>
                                      <p:to>
                                        <p:strVal val="visible"/>
                                      </p:to>
                                    </p:set>
                                    <p:anim calcmode="lin" valueType="num">
                                      <p:cBhvr additive="base">
                                        <p:cTn id="15" dur="500" fill="hold"/>
                                        <p:tgtEl>
                                          <p:spTgt spid="23347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347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3475">
                                            <p:txEl>
                                              <p:pRg st="3" end="3"/>
                                            </p:txEl>
                                          </p:spTgt>
                                        </p:tgtEl>
                                        <p:attrNameLst>
                                          <p:attrName>style.visibility</p:attrName>
                                        </p:attrNameLst>
                                      </p:cBhvr>
                                      <p:to>
                                        <p:strVal val="visible"/>
                                      </p:to>
                                    </p:set>
                                    <p:anim calcmode="lin" valueType="num">
                                      <p:cBhvr additive="base">
                                        <p:cTn id="19" dur="500" fill="hold"/>
                                        <p:tgtEl>
                                          <p:spTgt spid="23347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34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2642989"/>
            <a:ext cx="7772400" cy="1362075"/>
          </a:xfrm>
        </p:spPr>
        <p:txBody>
          <a:bodyPr/>
          <a:lstStyle/>
          <a:p>
            <a:pPr algn="ctr"/>
            <a:r>
              <a:rPr lang="en-IN" dirty="0" smtClean="0"/>
              <a:t>Instruction and instruction sequencing</a:t>
            </a:r>
            <a:endParaRPr lang="en-IN"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47</a:t>
            </a:fld>
            <a:endParaRPr lang="en-US"/>
          </a:p>
        </p:txBody>
      </p:sp>
    </p:spTree>
    <p:extLst>
      <p:ext uri="{BB962C8B-B14F-4D97-AF65-F5344CB8AC3E}">
        <p14:creationId xmlns:p14="http://schemas.microsoft.com/office/powerpoint/2010/main" val="52837342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70"/>
            <a:ext cx="8229600" cy="488968"/>
          </a:xfrm>
        </p:spPr>
        <p:txBody>
          <a:bodyPr>
            <a:normAutofit fontScale="90000"/>
          </a:bodyPr>
          <a:lstStyle/>
          <a:p>
            <a:r>
              <a:rPr lang="en-US" dirty="0" smtClean="0"/>
              <a:t>Instruction</a:t>
            </a:r>
            <a:endParaRPr lang="en-US" dirty="0"/>
          </a:p>
        </p:txBody>
      </p:sp>
      <p:sp>
        <p:nvSpPr>
          <p:cNvPr id="3" name="Content Placeholder 2"/>
          <p:cNvSpPr>
            <a:spLocks noGrp="1"/>
          </p:cNvSpPr>
          <p:nvPr>
            <p:ph idx="1"/>
          </p:nvPr>
        </p:nvSpPr>
        <p:spPr/>
        <p:txBody>
          <a:bodyPr/>
          <a:lstStyle/>
          <a:p>
            <a:r>
              <a:rPr lang="en-US" b="1" dirty="0"/>
              <a:t>Instruction</a:t>
            </a:r>
            <a:r>
              <a:rPr lang="en-US" dirty="0"/>
              <a:t>:  is command to the microprocessor to perform a given task on specified data. </a:t>
            </a:r>
          </a:p>
          <a:p>
            <a:r>
              <a:rPr lang="en-US" b="1" dirty="0"/>
              <a:t>Instruction Set</a:t>
            </a:r>
            <a:r>
              <a:rPr lang="en-US" dirty="0"/>
              <a:t>: The entire group of these instructions are called instruction set.</a:t>
            </a:r>
          </a:p>
          <a:p>
            <a:r>
              <a:rPr lang="en-US" b="1" dirty="0"/>
              <a:t>instruction sequencing :</a:t>
            </a:r>
            <a:r>
              <a:rPr lang="en-US" dirty="0"/>
              <a:t> The order in which the instructions in a program are carried out.</a:t>
            </a:r>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48</a:t>
            </a:fld>
            <a:endParaRPr lang="en-US"/>
          </a:p>
        </p:txBody>
      </p:sp>
    </p:spTree>
    <p:extLst>
      <p:ext uri="{BB962C8B-B14F-4D97-AF65-F5344CB8AC3E}">
        <p14:creationId xmlns:p14="http://schemas.microsoft.com/office/powerpoint/2010/main" val="276869665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Types </a:t>
            </a:r>
            <a:r>
              <a:rPr lang="en-US" dirty="0"/>
              <a:t>of Instructions</a:t>
            </a:r>
          </a:p>
        </p:txBody>
      </p:sp>
      <p:sp>
        <p:nvSpPr>
          <p:cNvPr id="3" name="Content Placeholder 2"/>
          <p:cNvSpPr>
            <a:spLocks noGrp="1"/>
          </p:cNvSpPr>
          <p:nvPr>
            <p:ph idx="1"/>
          </p:nvPr>
        </p:nvSpPr>
        <p:spPr/>
        <p:txBody>
          <a:bodyPr/>
          <a:lstStyle/>
          <a:p>
            <a:r>
              <a:rPr lang="en-US" dirty="0"/>
              <a:t>Most computer instructions are classified into 3 categories</a:t>
            </a:r>
          </a:p>
          <a:p>
            <a:pPr lvl="1"/>
            <a:r>
              <a:rPr lang="en-US" dirty="0"/>
              <a:t>Data transfer Instructions</a:t>
            </a:r>
          </a:p>
          <a:p>
            <a:pPr marL="457200" lvl="1" indent="0">
              <a:buNone/>
            </a:pPr>
            <a:r>
              <a:rPr lang="en-US" dirty="0"/>
              <a:t>	To Transfer data from one location to another</a:t>
            </a:r>
          </a:p>
          <a:p>
            <a:pPr lvl="1"/>
            <a:r>
              <a:rPr lang="en-US" dirty="0"/>
              <a:t>Data Manipulation Instructions</a:t>
            </a:r>
          </a:p>
          <a:p>
            <a:pPr marL="457200" lvl="1" indent="0">
              <a:buNone/>
            </a:pPr>
            <a:r>
              <a:rPr lang="en-US" dirty="0"/>
              <a:t>	To perform  the operations by the ALU</a:t>
            </a:r>
          </a:p>
          <a:p>
            <a:pPr lvl="1"/>
            <a:r>
              <a:rPr lang="en-US" dirty="0"/>
              <a:t>Program control Instructions</a:t>
            </a:r>
          </a:p>
          <a:p>
            <a:pPr marL="457200" lvl="1" indent="0">
              <a:buNone/>
            </a:pPr>
            <a:r>
              <a:rPr lang="en-US" dirty="0"/>
              <a:t>	To control the system</a:t>
            </a:r>
          </a:p>
        </p:txBody>
      </p:sp>
      <p:sp>
        <p:nvSpPr>
          <p:cNvPr id="4" name="Slide Number Placeholder 3"/>
          <p:cNvSpPr>
            <a:spLocks noGrp="1"/>
          </p:cNvSpPr>
          <p:nvPr>
            <p:ph type="sldNum" sz="quarter" idx="12"/>
          </p:nvPr>
        </p:nvSpPr>
        <p:spPr/>
        <p:txBody>
          <a:bodyPr/>
          <a:lstStyle/>
          <a:p>
            <a:fld id="{A1A6BA4E-CDAE-4DEF-A7CA-99055C502B84}" type="slidenum">
              <a:rPr lang="en-US" smtClean="0"/>
              <a:pPr/>
              <a:t>49</a:t>
            </a:fld>
            <a:endParaRPr lang="en-US"/>
          </a:p>
        </p:txBody>
      </p:sp>
    </p:spTree>
    <p:extLst>
      <p:ext uri="{BB962C8B-B14F-4D97-AF65-F5344CB8AC3E}">
        <p14:creationId xmlns:p14="http://schemas.microsoft.com/office/powerpoint/2010/main" val="219721073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685800"/>
            <a:ext cx="8229600" cy="1143000"/>
          </a:xfrm>
        </p:spPr>
        <p:txBody>
          <a:bodyPr>
            <a:normAutofit/>
          </a:bodyPr>
          <a:lstStyle/>
          <a:p>
            <a:r>
              <a:rPr lang="en-US" sz="3600" b="1" dirty="0">
                <a:solidFill>
                  <a:schemeClr val="accent2"/>
                </a:solidFill>
              </a:rPr>
              <a:t>FUNCTIONAL UNITS OF COMPUTER</a:t>
            </a:r>
          </a:p>
        </p:txBody>
      </p:sp>
      <p:sp>
        <p:nvSpPr>
          <p:cNvPr id="65539" name="Rectangle 3"/>
          <p:cNvSpPr>
            <a:spLocks noGrp="1" noChangeArrowheads="1"/>
          </p:cNvSpPr>
          <p:nvPr>
            <p:ph idx="1"/>
          </p:nvPr>
        </p:nvSpPr>
        <p:spPr>
          <a:xfrm>
            <a:off x="533400" y="1676399"/>
            <a:ext cx="8229600" cy="4953001"/>
          </a:xfrm>
        </p:spPr>
        <p:txBody>
          <a:bodyPr/>
          <a:lstStyle/>
          <a:p>
            <a:pPr>
              <a:lnSpc>
                <a:spcPct val="90000"/>
              </a:lnSpc>
            </a:pPr>
            <a:r>
              <a:rPr lang="en-US" sz="2800" b="1" dirty="0"/>
              <a:t>Input </a:t>
            </a:r>
            <a:r>
              <a:rPr lang="en-US" sz="2800" b="1" dirty="0" smtClean="0"/>
              <a:t>Unit</a:t>
            </a:r>
            <a:endParaRPr lang="en-US" sz="2800" b="1" dirty="0"/>
          </a:p>
          <a:p>
            <a:pPr>
              <a:lnSpc>
                <a:spcPct val="90000"/>
              </a:lnSpc>
            </a:pPr>
            <a:r>
              <a:rPr lang="en-US" sz="2800" b="1" dirty="0"/>
              <a:t>Output </a:t>
            </a:r>
            <a:r>
              <a:rPr lang="en-US" sz="2800" b="1" dirty="0" smtClean="0"/>
              <a:t>Unit</a:t>
            </a:r>
            <a:endParaRPr lang="en-US" sz="2800" b="1" dirty="0"/>
          </a:p>
          <a:p>
            <a:pPr>
              <a:lnSpc>
                <a:spcPct val="90000"/>
              </a:lnSpc>
            </a:pPr>
            <a:r>
              <a:rPr lang="en-US" sz="2800" b="1" dirty="0"/>
              <a:t>Central processing Unit (ALU and Control Units</a:t>
            </a:r>
            <a:r>
              <a:rPr lang="en-US" sz="2800" b="1" dirty="0" smtClean="0"/>
              <a:t>)</a:t>
            </a:r>
            <a:endParaRPr lang="en-US" sz="2800" b="1" dirty="0"/>
          </a:p>
          <a:p>
            <a:pPr>
              <a:lnSpc>
                <a:spcPct val="90000"/>
              </a:lnSpc>
            </a:pPr>
            <a:r>
              <a:rPr lang="en-US" sz="2800" b="1" dirty="0" smtClean="0"/>
              <a:t>Memory</a:t>
            </a:r>
            <a:endParaRPr lang="en-US" sz="2800" b="1" dirty="0"/>
          </a:p>
          <a:p>
            <a:pPr>
              <a:lnSpc>
                <a:spcPct val="90000"/>
              </a:lnSpc>
            </a:pPr>
            <a:r>
              <a:rPr lang="en-US" sz="2800" b="1" dirty="0"/>
              <a:t>Bus Structure</a:t>
            </a:r>
          </a:p>
          <a:p>
            <a:pPr>
              <a:lnSpc>
                <a:spcPct val="90000"/>
              </a:lnSpc>
            </a:pPr>
            <a:endParaRPr lang="en-US" sz="2800" b="1" dirty="0"/>
          </a:p>
        </p:txBody>
      </p:sp>
      <p:sp>
        <p:nvSpPr>
          <p:cNvPr id="2" name="AutoShape 4" descr="System bus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6" descr="System bus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8" descr="System bus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AutoShape 10" descr="System bus - Wikipedi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Slide Number Placeholder 3"/>
          <p:cNvSpPr>
            <a:spLocks noGrp="1"/>
          </p:cNvSpPr>
          <p:nvPr>
            <p:ph type="sldNum" sz="quarter" idx="12"/>
          </p:nvPr>
        </p:nvSpPr>
        <p:spPr/>
        <p:txBody>
          <a:bodyPr/>
          <a:lstStyle/>
          <a:p>
            <a:fld id="{A1A6BA4E-CDAE-4DEF-A7CA-99055C502B84}" type="slidenum">
              <a:rPr lang="en-US" smtClean="0"/>
              <a:pPr/>
              <a:t>5</a:t>
            </a:fld>
            <a:endParaRPr lang="en-US"/>
          </a:p>
        </p:txBody>
      </p:sp>
    </p:spTree>
    <p:extLst>
      <p:ext uri="{BB962C8B-B14F-4D97-AF65-F5344CB8AC3E}">
        <p14:creationId xmlns:p14="http://schemas.microsoft.com/office/powerpoint/2010/main" val="133736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500"/>
                                        <p:tgtEl>
                                          <p:spTgt spid="6553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539">
                                            <p:txEl>
                                              <p:pRg st="1" end="1"/>
                                            </p:txEl>
                                          </p:spTgt>
                                        </p:tgtEl>
                                        <p:attrNameLst>
                                          <p:attrName>style.visibility</p:attrName>
                                        </p:attrNameLst>
                                      </p:cBhvr>
                                      <p:to>
                                        <p:strVal val="visible"/>
                                      </p:to>
                                    </p:set>
                                    <p:animEffect transition="in" filter="fade">
                                      <p:cBhvr>
                                        <p:cTn id="10" dur="500"/>
                                        <p:tgtEl>
                                          <p:spTgt spid="6553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5539">
                                            <p:txEl>
                                              <p:pRg st="2" end="2"/>
                                            </p:txEl>
                                          </p:spTgt>
                                        </p:tgtEl>
                                        <p:attrNameLst>
                                          <p:attrName>style.visibility</p:attrName>
                                        </p:attrNameLst>
                                      </p:cBhvr>
                                      <p:to>
                                        <p:strVal val="visible"/>
                                      </p:to>
                                    </p:set>
                                    <p:animEffect transition="in" filter="fade">
                                      <p:cBhvr>
                                        <p:cTn id="13" dur="500"/>
                                        <p:tgtEl>
                                          <p:spTgt spid="6553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5539">
                                            <p:txEl>
                                              <p:pRg st="3" end="3"/>
                                            </p:txEl>
                                          </p:spTgt>
                                        </p:tgtEl>
                                        <p:attrNameLst>
                                          <p:attrName>style.visibility</p:attrName>
                                        </p:attrNameLst>
                                      </p:cBhvr>
                                      <p:to>
                                        <p:strVal val="visible"/>
                                      </p:to>
                                    </p:set>
                                    <p:animEffect transition="in" filter="fade">
                                      <p:cBhvr>
                                        <p:cTn id="16" dur="500"/>
                                        <p:tgtEl>
                                          <p:spTgt spid="6553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5539">
                                            <p:txEl>
                                              <p:pRg st="4" end="4"/>
                                            </p:txEl>
                                          </p:spTgt>
                                        </p:tgtEl>
                                        <p:attrNameLst>
                                          <p:attrName>style.visibility</p:attrName>
                                        </p:attrNameLst>
                                      </p:cBhvr>
                                      <p:to>
                                        <p:strVal val="visible"/>
                                      </p:to>
                                    </p:set>
                                    <p:animEffect transition="in" filter="fade">
                                      <p:cBhvr>
                                        <p:cTn id="19" dur="500"/>
                                        <p:tgtEl>
                                          <p:spTgt spid="65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r>
              <a:rPr lang="en-US" sz="3200" dirty="0" smtClean="0"/>
              <a:t/>
            </a:r>
            <a:br>
              <a:rPr lang="en-US" sz="3200" dirty="0" smtClean="0"/>
            </a:br>
            <a:r>
              <a:rPr lang="en-US" sz="3200" dirty="0"/>
              <a:t/>
            </a:r>
            <a:br>
              <a:rPr lang="en-US" sz="3200" dirty="0"/>
            </a:br>
            <a:r>
              <a:rPr lang="en-US" sz="3200" dirty="0" smtClean="0"/>
              <a:t>Data </a:t>
            </a:r>
            <a:r>
              <a:rPr lang="en-US" sz="3200" dirty="0"/>
              <a:t>transfer Instructions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They are also called copy instructions.</a:t>
            </a:r>
          </a:p>
          <a:p>
            <a:pPr marL="0" indent="0">
              <a:buNone/>
            </a:pPr>
            <a:r>
              <a:rPr lang="en-US" dirty="0"/>
              <a:t>Some instructions in 8086:</a:t>
            </a:r>
          </a:p>
          <a:p>
            <a:pPr marL="457200" lvl="1" indent="0">
              <a:buNone/>
            </a:pPr>
            <a:r>
              <a:rPr lang="en-US" dirty="0"/>
              <a:t>MOV -Copy from the source to the destination</a:t>
            </a:r>
          </a:p>
          <a:p>
            <a:pPr marL="457200" lvl="1" indent="0">
              <a:buNone/>
            </a:pPr>
            <a:r>
              <a:rPr lang="en-US" dirty="0"/>
              <a:t>LDA - Load the accumulator</a:t>
            </a:r>
          </a:p>
          <a:p>
            <a:pPr marL="457200" lvl="1" indent="0">
              <a:buNone/>
            </a:pPr>
            <a:r>
              <a:rPr lang="en-US" sz="3200" dirty="0"/>
              <a:t>STA - Store the accumulator </a:t>
            </a:r>
          </a:p>
          <a:p>
            <a:pPr marL="457200" lvl="1" indent="0">
              <a:buNone/>
            </a:pPr>
            <a:r>
              <a:rPr lang="en-US" dirty="0"/>
              <a:t>PUSH - Push the register </a:t>
            </a:r>
            <a:r>
              <a:rPr lang="en-US" dirty="0" smtClean="0"/>
              <a:t>contents </a:t>
            </a:r>
            <a:r>
              <a:rPr lang="en-US" dirty="0"/>
              <a:t>onto the stack</a:t>
            </a:r>
          </a:p>
          <a:p>
            <a:pPr marL="0" indent="0">
              <a:buNone/>
            </a:pPr>
            <a:r>
              <a:rPr lang="en-US" dirty="0"/>
              <a:t>     POP - Pop off stack to the register 	</a:t>
            </a:r>
          </a:p>
          <a:p>
            <a:pPr marL="457200" lvl="1"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50</a:t>
            </a:fld>
            <a:endParaRPr lang="en-US"/>
          </a:p>
        </p:txBody>
      </p:sp>
    </p:spTree>
    <p:extLst>
      <p:ext uri="{BB962C8B-B14F-4D97-AF65-F5344CB8AC3E}">
        <p14:creationId xmlns:p14="http://schemas.microsoft.com/office/powerpoint/2010/main" val="290966923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r>
              <a:rPr lang="en-US" sz="3200" dirty="0" smtClean="0"/>
              <a:t/>
            </a:r>
            <a:br>
              <a:rPr lang="en-US" sz="3200" dirty="0" smtClean="0"/>
            </a:br>
            <a:r>
              <a:rPr lang="en-US" sz="3200" dirty="0"/>
              <a:t/>
            </a:r>
            <a:br>
              <a:rPr lang="en-US" sz="3200" dirty="0"/>
            </a:br>
            <a:r>
              <a:rPr lang="en-US" sz="3200" dirty="0" smtClean="0"/>
              <a:t>Data </a:t>
            </a:r>
            <a:r>
              <a:rPr lang="en-US" sz="3200" dirty="0"/>
              <a:t>Manipulation Instructions</a:t>
            </a:r>
            <a:r>
              <a:rPr lang="en-US" dirty="0"/>
              <a:t/>
            </a:r>
            <a:br>
              <a:rPr lang="en-US" dirty="0"/>
            </a:br>
            <a:endParaRPr lang="en-US" dirty="0"/>
          </a:p>
        </p:txBody>
      </p:sp>
      <p:sp>
        <p:nvSpPr>
          <p:cNvPr id="3" name="Content Placeholder 2"/>
          <p:cNvSpPr>
            <a:spLocks noGrp="1"/>
          </p:cNvSpPr>
          <p:nvPr>
            <p:ph idx="1"/>
          </p:nvPr>
        </p:nvSpPr>
        <p:spPr/>
        <p:txBody>
          <a:bodyPr/>
          <a:lstStyle/>
          <a:p>
            <a:pPr marL="342900" lvl="1" indent="-342900">
              <a:buFont typeface="Arial" pitchFamily="34" charset="0"/>
              <a:buChar char="•"/>
            </a:pPr>
            <a:r>
              <a:rPr lang="en-US" dirty="0"/>
              <a:t>To perform  the operations by the ALU</a:t>
            </a:r>
          </a:p>
          <a:p>
            <a:endParaRPr lang="en-US" dirty="0"/>
          </a:p>
          <a:p>
            <a:r>
              <a:rPr lang="en-US" dirty="0"/>
              <a:t>Three categories:</a:t>
            </a:r>
          </a:p>
          <a:p>
            <a:pPr lvl="1"/>
            <a:r>
              <a:rPr lang="en-US" dirty="0"/>
              <a:t>Arithmetic Instructions</a:t>
            </a:r>
          </a:p>
          <a:p>
            <a:pPr lvl="1"/>
            <a:r>
              <a:rPr lang="en-US" dirty="0"/>
              <a:t>Logical and bit manipulation instructions</a:t>
            </a:r>
          </a:p>
          <a:p>
            <a:pPr lvl="1"/>
            <a:r>
              <a:rPr lang="en-US" dirty="0"/>
              <a:t>Shift instructions</a:t>
            </a:r>
          </a:p>
        </p:txBody>
      </p:sp>
      <p:sp>
        <p:nvSpPr>
          <p:cNvPr id="4" name="Slide Number Placeholder 3"/>
          <p:cNvSpPr>
            <a:spLocks noGrp="1"/>
          </p:cNvSpPr>
          <p:nvPr>
            <p:ph type="sldNum" sz="quarter" idx="12"/>
          </p:nvPr>
        </p:nvSpPr>
        <p:spPr/>
        <p:txBody>
          <a:bodyPr/>
          <a:lstStyle/>
          <a:p>
            <a:fld id="{A1A6BA4E-CDAE-4DEF-A7CA-99055C502B84}" type="slidenum">
              <a:rPr lang="en-US" smtClean="0"/>
              <a:pPr/>
              <a:t>51</a:t>
            </a:fld>
            <a:endParaRPr lang="en-US"/>
          </a:p>
        </p:txBody>
      </p:sp>
    </p:spTree>
    <p:extLst>
      <p:ext uri="{BB962C8B-B14F-4D97-AF65-F5344CB8AC3E}">
        <p14:creationId xmlns:p14="http://schemas.microsoft.com/office/powerpoint/2010/main" val="353468348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4800" dirty="0" smtClean="0"/>
              <a:t/>
            </a:r>
            <a:br>
              <a:rPr lang="en-US" sz="4800" dirty="0" smtClean="0"/>
            </a:br>
            <a:r>
              <a:rPr lang="en-US" sz="4800" dirty="0"/>
              <a:t/>
            </a:r>
            <a:br>
              <a:rPr lang="en-US" sz="4800" dirty="0"/>
            </a:br>
            <a:r>
              <a:rPr lang="en-US" sz="4800" dirty="0" smtClean="0"/>
              <a:t>Arithmetic </a:t>
            </a:r>
            <a:r>
              <a:rPr lang="en-US" sz="4800" dirty="0"/>
              <a:t>Instructions</a:t>
            </a:r>
            <a:br>
              <a:rPr lang="en-US" sz="4800" dirty="0"/>
            </a:br>
            <a:endParaRPr lang="en-US" sz="4800" dirty="0"/>
          </a:p>
        </p:txBody>
      </p:sp>
      <p:sp>
        <p:nvSpPr>
          <p:cNvPr id="3" name="Content Placeholder 2"/>
          <p:cNvSpPr>
            <a:spLocks noGrp="1"/>
          </p:cNvSpPr>
          <p:nvPr>
            <p:ph idx="1"/>
          </p:nvPr>
        </p:nvSpPr>
        <p:spPr/>
        <p:txBody>
          <a:bodyPr>
            <a:normAutofit/>
          </a:bodyPr>
          <a:lstStyle/>
          <a:p>
            <a:pPr marL="0" indent="0">
              <a:buNone/>
            </a:pPr>
            <a:r>
              <a:rPr lang="en-US" dirty="0"/>
              <a:t>Used to perform arithmetic operations</a:t>
            </a:r>
          </a:p>
          <a:p>
            <a:pPr marL="0" indent="0">
              <a:buNone/>
            </a:pPr>
            <a:r>
              <a:rPr lang="en-US" dirty="0"/>
              <a:t>Some instruction in 8086</a:t>
            </a:r>
          </a:p>
          <a:p>
            <a:pPr marL="0" indent="0">
              <a:buNone/>
            </a:pPr>
            <a:r>
              <a:rPr lang="en-US" b="1" dirty="0"/>
              <a:t>INC </a:t>
            </a:r>
            <a:r>
              <a:rPr lang="en-US" b="1" dirty="0">
                <a:sym typeface="Wingdings" pitchFamily="2" charset="2"/>
              </a:rPr>
              <a:t>  </a:t>
            </a:r>
            <a:r>
              <a:rPr lang="en-US" dirty="0"/>
              <a:t>Increment the data by 1</a:t>
            </a:r>
          </a:p>
          <a:p>
            <a:pPr marL="0" indent="0">
              <a:buNone/>
            </a:pPr>
            <a:r>
              <a:rPr lang="en-US" b="1" dirty="0"/>
              <a:t>DEC </a:t>
            </a:r>
            <a:r>
              <a:rPr lang="en-US" b="1" dirty="0">
                <a:sym typeface="Wingdings" pitchFamily="2" charset="2"/>
              </a:rPr>
              <a:t> </a:t>
            </a:r>
            <a:r>
              <a:rPr lang="en-US" dirty="0" smtClean="0"/>
              <a:t>Decrement </a:t>
            </a:r>
            <a:r>
              <a:rPr lang="en-US" dirty="0"/>
              <a:t>data by 1</a:t>
            </a:r>
          </a:p>
          <a:p>
            <a:pPr marL="0" indent="0">
              <a:buNone/>
            </a:pPr>
            <a:r>
              <a:rPr lang="en-US" b="1" dirty="0"/>
              <a:t>ADD </a:t>
            </a:r>
            <a:r>
              <a:rPr lang="en-US" b="1" dirty="0">
                <a:sym typeface="Wingdings" pitchFamily="2" charset="2"/>
              </a:rPr>
              <a:t> </a:t>
            </a:r>
            <a:r>
              <a:rPr lang="en-US" dirty="0"/>
              <a:t>perform sum of data</a:t>
            </a:r>
          </a:p>
          <a:p>
            <a:pPr marL="0" indent="0">
              <a:buNone/>
            </a:pPr>
            <a:r>
              <a:rPr lang="en-US" b="1" dirty="0"/>
              <a:t>ADC </a:t>
            </a:r>
            <a:r>
              <a:rPr lang="en-US" b="1" dirty="0">
                <a:sym typeface="Wingdings" pitchFamily="2" charset="2"/>
              </a:rPr>
              <a:t> </a:t>
            </a:r>
            <a:r>
              <a:rPr lang="en-US" dirty="0">
                <a:sym typeface="Wingdings" pitchFamily="2" charset="2"/>
              </a:rPr>
              <a:t>Add with carry bit</a:t>
            </a:r>
            <a:r>
              <a:rPr lang="en-US" dirty="0"/>
              <a:t>.</a:t>
            </a:r>
          </a:p>
          <a:p>
            <a:pPr marL="0" indent="0">
              <a:buNone/>
            </a:pPr>
            <a:r>
              <a:rPr lang="en-US" b="1" dirty="0"/>
              <a:t>MUL</a:t>
            </a:r>
            <a:r>
              <a:rPr lang="en-US" dirty="0"/>
              <a:t> </a:t>
            </a:r>
            <a:r>
              <a:rPr lang="en-US" dirty="0">
                <a:sym typeface="Wingdings" pitchFamily="2" charset="2"/>
              </a:rPr>
              <a:t> perform multiplication</a:t>
            </a:r>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52</a:t>
            </a:fld>
            <a:endParaRPr lang="en-US"/>
          </a:p>
        </p:txBody>
      </p:sp>
    </p:spTree>
    <p:extLst>
      <p:ext uri="{BB962C8B-B14F-4D97-AF65-F5344CB8AC3E}">
        <p14:creationId xmlns:p14="http://schemas.microsoft.com/office/powerpoint/2010/main" val="17298102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r>
              <a:rPr lang="en-US" sz="4800" dirty="0" smtClean="0"/>
              <a:t/>
            </a:r>
            <a:br>
              <a:rPr lang="en-US" sz="4800" dirty="0" smtClean="0"/>
            </a:br>
            <a:r>
              <a:rPr lang="en-US" sz="4800" dirty="0" smtClean="0"/>
              <a:t/>
            </a:r>
            <a:br>
              <a:rPr lang="en-US" sz="4800" dirty="0" smtClean="0"/>
            </a:br>
            <a:r>
              <a:rPr lang="en-US" sz="4800" dirty="0"/>
              <a:t/>
            </a:r>
            <a:br>
              <a:rPr lang="en-US" sz="4800" dirty="0"/>
            </a:br>
            <a:r>
              <a:rPr lang="en-US" sz="4800" dirty="0" smtClean="0"/>
              <a:t>Logical </a:t>
            </a:r>
            <a:r>
              <a:rPr lang="en-US" sz="4800" dirty="0"/>
              <a:t>and bit manipulation instructions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smtClean="0"/>
          </a:p>
          <a:p>
            <a:pPr marL="0" indent="0">
              <a:buNone/>
            </a:pPr>
            <a:endParaRPr lang="en-US" dirty="0" smtClean="0"/>
          </a:p>
          <a:p>
            <a:pPr marL="0" indent="0">
              <a:buNone/>
            </a:pPr>
            <a:r>
              <a:rPr lang="en-US" dirty="0" smtClean="0"/>
              <a:t>Used </a:t>
            </a:r>
            <a:r>
              <a:rPr lang="en-US" dirty="0"/>
              <a:t>to perform logical operations</a:t>
            </a:r>
          </a:p>
          <a:p>
            <a:pPr marL="0" indent="0">
              <a:buNone/>
            </a:pPr>
            <a:endParaRPr lang="en-US" dirty="0"/>
          </a:p>
          <a:p>
            <a:pPr marL="0" indent="0">
              <a:buNone/>
            </a:pPr>
            <a:r>
              <a:rPr lang="en-US" dirty="0"/>
              <a:t>Some instructions are:</a:t>
            </a:r>
          </a:p>
          <a:p>
            <a:pPr marL="0" indent="0">
              <a:buNone/>
            </a:pPr>
            <a:r>
              <a:rPr lang="en-US" dirty="0"/>
              <a:t>AND  </a:t>
            </a:r>
            <a:r>
              <a:rPr lang="en-US" dirty="0">
                <a:sym typeface="Wingdings" pitchFamily="2" charset="2"/>
              </a:rPr>
              <a:t> bitwise AND operation</a:t>
            </a:r>
          </a:p>
          <a:p>
            <a:pPr marL="0" indent="0">
              <a:buNone/>
            </a:pPr>
            <a:r>
              <a:rPr lang="en-US" dirty="0">
                <a:sym typeface="Wingdings" pitchFamily="2" charset="2"/>
              </a:rPr>
              <a:t>OR   bitwise AND operation </a:t>
            </a:r>
          </a:p>
          <a:p>
            <a:pPr marL="0" indent="0">
              <a:buNone/>
            </a:pPr>
            <a:r>
              <a:rPr lang="en-US" dirty="0">
                <a:sym typeface="Wingdings" pitchFamily="2" charset="2"/>
              </a:rPr>
              <a:t>NOT  </a:t>
            </a:r>
            <a:r>
              <a:rPr lang="en-US" dirty="0"/>
              <a:t>invert each bit of a byte or word</a:t>
            </a:r>
            <a:endParaRPr lang="en-US" dirty="0">
              <a:sym typeface="Wingdings" pitchFamily="2" charset="2"/>
            </a:endParaRPr>
          </a:p>
          <a:p>
            <a:pPr marL="0" indent="0">
              <a:buNone/>
            </a:pPr>
            <a:r>
              <a:rPr lang="en-US" dirty="0">
                <a:sym typeface="Wingdings" pitchFamily="2" charset="2"/>
              </a:rPr>
              <a:t>XOR   </a:t>
            </a:r>
            <a:r>
              <a:rPr lang="en-US" dirty="0"/>
              <a:t>Exclusive-OR operation over each bit</a:t>
            </a:r>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53</a:t>
            </a:fld>
            <a:endParaRPr lang="en-US"/>
          </a:p>
        </p:txBody>
      </p:sp>
    </p:spTree>
    <p:extLst>
      <p:ext uri="{BB962C8B-B14F-4D97-AF65-F5344CB8AC3E}">
        <p14:creationId xmlns:p14="http://schemas.microsoft.com/office/powerpoint/2010/main" val="25027286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1" algn="ctr" rtl="0">
              <a:spcBef>
                <a:spcPct val="0"/>
              </a:spcBef>
            </a:pPr>
            <a:r>
              <a:rPr lang="en-US" sz="4800" dirty="0" smtClean="0"/>
              <a:t/>
            </a:r>
            <a:br>
              <a:rPr lang="en-US" sz="4800" dirty="0" smtClean="0"/>
            </a:br>
            <a:r>
              <a:rPr lang="en-US" sz="4800" dirty="0"/>
              <a:t/>
            </a:r>
            <a:br>
              <a:rPr lang="en-US" sz="4800" dirty="0"/>
            </a:br>
            <a:r>
              <a:rPr lang="en-US" sz="4800" dirty="0" smtClean="0"/>
              <a:t>Shift </a:t>
            </a:r>
            <a:r>
              <a:rPr lang="en-US" sz="4800" dirty="0"/>
              <a:t>instructions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used for shifting or rotating the contents of the register</a:t>
            </a:r>
          </a:p>
          <a:p>
            <a:pPr marL="0" indent="0">
              <a:buNone/>
            </a:pPr>
            <a:r>
              <a:rPr lang="en-US" dirty="0"/>
              <a:t>Some instructions are:</a:t>
            </a:r>
          </a:p>
          <a:p>
            <a:pPr marL="0" indent="0">
              <a:buNone/>
            </a:pPr>
            <a:r>
              <a:rPr lang="en-US" dirty="0">
                <a:sym typeface="Wingdings" pitchFamily="2" charset="2"/>
              </a:rPr>
              <a:t>SHR   </a:t>
            </a:r>
            <a:r>
              <a:rPr lang="en-US" dirty="0"/>
              <a:t>shift bits towards the right and put </a:t>
            </a:r>
            <a:r>
              <a:rPr lang="en-US" dirty="0" smtClean="0"/>
              <a:t>zero </a:t>
            </a:r>
            <a:r>
              <a:rPr lang="en-US" dirty="0"/>
              <a:t>in </a:t>
            </a:r>
            <a:r>
              <a:rPr lang="en-US" dirty="0" smtClean="0"/>
              <a:t>MSB</a:t>
            </a:r>
          </a:p>
          <a:p>
            <a:pPr marL="0" indent="0">
              <a:buNone/>
            </a:pPr>
            <a:r>
              <a:rPr lang="en-IN" dirty="0" smtClean="0"/>
              <a:t>SHL</a:t>
            </a:r>
            <a:r>
              <a:rPr lang="en-US" dirty="0" smtClean="0">
                <a:sym typeface="Wingdings" pitchFamily="2" charset="2"/>
              </a:rPr>
              <a:t> shift bits towards left and put zero in LSB</a:t>
            </a:r>
            <a:endParaRPr lang="en-US" dirty="0"/>
          </a:p>
          <a:p>
            <a:pPr marL="0" indent="0">
              <a:buNone/>
            </a:pPr>
            <a:r>
              <a:rPr lang="en-US" dirty="0">
                <a:sym typeface="Wingdings" pitchFamily="2" charset="2"/>
              </a:rPr>
              <a:t>ROL    </a:t>
            </a:r>
            <a:r>
              <a:rPr lang="en-US" dirty="0"/>
              <a:t>rotate bits towards the left, i.e. MSB to LSB and to Carry Flag [CF]</a:t>
            </a:r>
          </a:p>
          <a:p>
            <a:pPr marL="0" indent="0">
              <a:buNone/>
            </a:pPr>
            <a:r>
              <a:rPr lang="en-US" dirty="0" smtClean="0">
                <a:sym typeface="Wingdings" pitchFamily="2" charset="2"/>
              </a:rPr>
              <a:t>ROR </a:t>
            </a:r>
            <a:r>
              <a:rPr lang="en-US" dirty="0">
                <a:sym typeface="Wingdings" pitchFamily="2" charset="2"/>
              </a:rPr>
              <a:t> </a:t>
            </a:r>
            <a:r>
              <a:rPr lang="en-US" dirty="0"/>
              <a:t>rotate bits towards the </a:t>
            </a:r>
            <a:r>
              <a:rPr lang="en-US" dirty="0" smtClean="0"/>
              <a:t>right, </a:t>
            </a:r>
            <a:r>
              <a:rPr lang="en-US" dirty="0"/>
              <a:t>i.e. L</a:t>
            </a:r>
            <a:r>
              <a:rPr lang="en-US" dirty="0" smtClean="0"/>
              <a:t>SB to MSB </a:t>
            </a:r>
            <a:r>
              <a:rPr lang="en-US"/>
              <a:t>and </a:t>
            </a:r>
            <a:r>
              <a:rPr lang="en-US" smtClean="0"/>
              <a:t>CF.</a:t>
            </a:r>
            <a:endParaRPr lang="en-US" dirty="0">
              <a:sym typeface="Wingdings" pitchFamily="2" charset="2"/>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54</a:t>
            </a:fld>
            <a:endParaRPr lang="en-US"/>
          </a:p>
        </p:txBody>
      </p:sp>
    </p:spTree>
    <p:extLst>
      <p:ext uri="{BB962C8B-B14F-4D97-AF65-F5344CB8AC3E}">
        <p14:creationId xmlns:p14="http://schemas.microsoft.com/office/powerpoint/2010/main" val="8420801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
            </a:r>
            <a:br>
              <a:rPr lang="en-IN" dirty="0" smtClean="0"/>
            </a:br>
            <a:r>
              <a:rPr lang="en-IN" dirty="0" smtClean="0"/>
              <a:t/>
            </a:r>
            <a:br>
              <a:rPr lang="en-IN" dirty="0" smtClean="0"/>
            </a:br>
            <a:r>
              <a:rPr lang="en-IN" dirty="0" smtClean="0"/>
              <a:t>SHL and SHR</a:t>
            </a: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55</a:t>
            </a:fld>
            <a:endParaRPr lang="en-US"/>
          </a:p>
        </p:txBody>
      </p:sp>
      <p:pic>
        <p:nvPicPr>
          <p:cNvPr id="120833" name="Picture 1"/>
          <p:cNvPicPr>
            <a:picLocks noGrp="1" noChangeAspect="1" noChangeArrowheads="1"/>
          </p:cNvPicPr>
          <p:nvPr>
            <p:ph idx="1"/>
          </p:nvPr>
        </p:nvPicPr>
        <p:blipFill>
          <a:blip r:embed="rId2"/>
          <a:srcRect/>
          <a:stretch>
            <a:fillRect/>
          </a:stretch>
        </p:blipFill>
        <p:spPr bwMode="auto">
          <a:xfrm>
            <a:off x="785786" y="2953544"/>
            <a:ext cx="8001056" cy="2475720"/>
          </a:xfrm>
          <a:prstGeom prst="rect">
            <a:avLst/>
          </a:prstGeom>
          <a:noFill/>
          <a:ln w="9525">
            <a:noFill/>
            <a:miter lim="800000"/>
            <a:headEnd/>
            <a:tailEnd/>
          </a:ln>
          <a:effec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1A6BA4E-CDAE-4DEF-A7CA-99055C502B84}" type="slidenum">
              <a:rPr lang="en-US" smtClean="0"/>
              <a:pPr/>
              <a:t>56</a:t>
            </a:fld>
            <a:endParaRPr lang="en-US"/>
          </a:p>
        </p:txBody>
      </p:sp>
      <p:pic>
        <p:nvPicPr>
          <p:cNvPr id="216066" name="Picture 2"/>
          <p:cNvPicPr>
            <a:picLocks noGrp="1" noChangeAspect="1" noChangeArrowheads="1"/>
          </p:cNvPicPr>
          <p:nvPr>
            <p:ph idx="1"/>
          </p:nvPr>
        </p:nvPicPr>
        <p:blipFill>
          <a:blip r:embed="rId2"/>
          <a:srcRect/>
          <a:stretch>
            <a:fillRect/>
          </a:stretch>
        </p:blipFill>
        <p:spPr bwMode="auto">
          <a:xfrm>
            <a:off x="500034" y="3077369"/>
            <a:ext cx="6572296" cy="2709085"/>
          </a:xfrm>
          <a:prstGeom prst="rect">
            <a:avLst/>
          </a:prstGeom>
          <a:noFill/>
          <a:ln w="9525">
            <a:noFill/>
            <a:miter lim="800000"/>
            <a:headEnd/>
            <a:tailEnd/>
          </a:ln>
          <a:effec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1A6BA4E-CDAE-4DEF-A7CA-99055C502B84}" type="slidenum">
              <a:rPr lang="en-US" smtClean="0"/>
              <a:pPr/>
              <a:t>57</a:t>
            </a:fld>
            <a:endParaRPr lang="en-US"/>
          </a:p>
        </p:txBody>
      </p:sp>
      <p:pic>
        <p:nvPicPr>
          <p:cNvPr id="217090" name="Picture 2"/>
          <p:cNvPicPr>
            <a:picLocks noGrp="1" noChangeAspect="1" noChangeArrowheads="1"/>
          </p:cNvPicPr>
          <p:nvPr>
            <p:ph idx="1"/>
          </p:nvPr>
        </p:nvPicPr>
        <p:blipFill>
          <a:blip r:embed="rId2"/>
          <a:srcRect/>
          <a:stretch>
            <a:fillRect/>
          </a:stretch>
        </p:blipFill>
        <p:spPr bwMode="auto">
          <a:xfrm>
            <a:off x="357158" y="1357298"/>
            <a:ext cx="8358246" cy="5000659"/>
          </a:xfrm>
          <a:prstGeom prst="rect">
            <a:avLst/>
          </a:prstGeom>
          <a:noFill/>
          <a:ln w="9525">
            <a:noFill/>
            <a:miter lim="800000"/>
            <a:headEnd/>
            <a:tailEnd/>
          </a:ln>
          <a:effec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spcBef>
                <a:spcPct val="50000"/>
              </a:spcBef>
            </a:pPr>
            <a:endParaRPr lang="en-US"/>
          </a:p>
        </p:txBody>
      </p:sp>
      <p:sp>
        <p:nvSpPr>
          <p:cNvPr id="30723" name="Text Box 8"/>
          <p:cNvSpPr txBox="1">
            <a:spLocks noChangeArrowheads="1"/>
          </p:cNvSpPr>
          <p:nvPr/>
        </p:nvSpPr>
        <p:spPr bwMode="auto">
          <a:xfrm>
            <a:off x="254000" y="1371600"/>
            <a:ext cx="8686800" cy="4792663"/>
          </a:xfrm>
          <a:prstGeom prst="rect">
            <a:avLst/>
          </a:prstGeom>
          <a:noFill/>
          <a:ln w="9525">
            <a:noFill/>
            <a:miter lim="800000"/>
            <a:headEnd/>
            <a:tailEnd/>
          </a:ln>
        </p:spPr>
        <p:txBody>
          <a:bodyPr>
            <a:spAutoFit/>
          </a:bodyPr>
          <a:lstStyle/>
          <a:p>
            <a:pPr lvl="4" algn="just">
              <a:buFont typeface="Wingdings" pitchFamily="2" charset="2"/>
              <a:buChar char="q"/>
            </a:pPr>
            <a:r>
              <a:rPr lang="en-US" b="1" dirty="0"/>
              <a:t> </a:t>
            </a:r>
            <a:r>
              <a:rPr lang="en-US" b="1" dirty="0">
                <a:solidFill>
                  <a:srgbClr val="00CC00"/>
                </a:solidFill>
              </a:rPr>
              <a:t>Three – Address Instruction </a:t>
            </a:r>
          </a:p>
          <a:p>
            <a:pPr lvl="4" algn="just">
              <a:buFont typeface="Wingdings" pitchFamily="2" charset="2"/>
              <a:buChar char="q"/>
            </a:pPr>
            <a:r>
              <a:rPr lang="en-US" b="1" dirty="0">
                <a:solidFill>
                  <a:srgbClr val="00CC00"/>
                </a:solidFill>
              </a:rPr>
              <a:t> Two – Address Instruction</a:t>
            </a:r>
          </a:p>
          <a:p>
            <a:pPr lvl="4" algn="just">
              <a:buFont typeface="Wingdings" pitchFamily="2" charset="2"/>
              <a:buChar char="q"/>
            </a:pPr>
            <a:r>
              <a:rPr lang="en-US" b="1" dirty="0">
                <a:solidFill>
                  <a:srgbClr val="00CC00"/>
                </a:solidFill>
              </a:rPr>
              <a:t> One – Address Instruction</a:t>
            </a:r>
          </a:p>
          <a:p>
            <a:pPr lvl="4" algn="just">
              <a:buFont typeface="Wingdings" pitchFamily="2" charset="2"/>
              <a:buChar char="q"/>
            </a:pPr>
            <a:r>
              <a:rPr lang="en-US" b="1" dirty="0">
                <a:solidFill>
                  <a:srgbClr val="00CC00"/>
                </a:solidFill>
              </a:rPr>
              <a:t> </a:t>
            </a:r>
            <a:r>
              <a:rPr lang="en-US" b="1" dirty="0">
                <a:solidFill>
                  <a:srgbClr val="FF0000"/>
                </a:solidFill>
              </a:rPr>
              <a:t>Zero – Address Instruction</a:t>
            </a:r>
          </a:p>
          <a:p>
            <a:pPr lvl="4" algn="just">
              <a:buFont typeface="Wingdings" pitchFamily="2" charset="2"/>
              <a:buNone/>
            </a:pPr>
            <a:endParaRPr lang="en-US" sz="900" b="1" dirty="0">
              <a:solidFill>
                <a:srgbClr val="FF0000"/>
              </a:solidFill>
            </a:endParaRPr>
          </a:p>
          <a:p>
            <a:pPr algn="just">
              <a:buFont typeface="Wingdings" pitchFamily="2" charset="2"/>
              <a:buChar char="Ø"/>
            </a:pPr>
            <a:r>
              <a:rPr lang="en-US" dirty="0">
                <a:solidFill>
                  <a:srgbClr val="FF0000"/>
                </a:solidFill>
              </a:rPr>
              <a:t> </a:t>
            </a:r>
            <a:r>
              <a:rPr lang="en-US" b="1" dirty="0">
                <a:solidFill>
                  <a:srgbClr val="0000FF"/>
                </a:solidFill>
              </a:rPr>
              <a:t>Three – Address Instruction</a:t>
            </a:r>
            <a:r>
              <a:rPr lang="en-US" dirty="0">
                <a:solidFill>
                  <a:srgbClr val="FF0000"/>
                </a:solidFill>
              </a:rPr>
              <a:t> </a:t>
            </a:r>
          </a:p>
          <a:p>
            <a:pPr algn="just"/>
            <a:r>
              <a:rPr lang="en-US" b="1" dirty="0"/>
              <a:t>	</a:t>
            </a:r>
            <a:r>
              <a:rPr lang="en-US" dirty="0"/>
              <a:t>Suppose we would like to use a single machine instruction to perform the following addition operation:</a:t>
            </a:r>
          </a:p>
          <a:p>
            <a:pPr algn="ctr"/>
            <a:r>
              <a:rPr lang="en-US" dirty="0">
                <a:solidFill>
                  <a:srgbClr val="FF0000"/>
                </a:solidFill>
              </a:rPr>
              <a:t>S</a:t>
            </a:r>
            <a:r>
              <a:rPr lang="en-US" dirty="0"/>
              <a:t> </a:t>
            </a:r>
            <a:r>
              <a:rPr lang="en-US" dirty="0">
                <a:sym typeface="Wingdings" pitchFamily="2" charset="2"/>
              </a:rPr>
              <a:t></a:t>
            </a:r>
            <a:r>
              <a:rPr lang="en-US" dirty="0"/>
              <a:t> [</a:t>
            </a:r>
            <a:r>
              <a:rPr lang="en-US" dirty="0">
                <a:solidFill>
                  <a:srgbClr val="0000FF"/>
                </a:solidFill>
              </a:rPr>
              <a:t>P</a:t>
            </a:r>
            <a:r>
              <a:rPr lang="en-US" dirty="0"/>
              <a:t>] + [</a:t>
            </a:r>
            <a:r>
              <a:rPr lang="en-US" dirty="0">
                <a:solidFill>
                  <a:srgbClr val="0000FF"/>
                </a:solidFill>
              </a:rPr>
              <a:t>Q</a:t>
            </a:r>
            <a:r>
              <a:rPr lang="en-US" dirty="0"/>
              <a:t>]</a:t>
            </a:r>
          </a:p>
          <a:p>
            <a:pPr algn="just"/>
            <a:r>
              <a:rPr lang="en-US" dirty="0"/>
              <a:t>	We will have to use a </a:t>
            </a:r>
            <a:r>
              <a:rPr lang="en-US" b="1" dirty="0"/>
              <a:t>three – address instruction</a:t>
            </a:r>
            <a:r>
              <a:rPr lang="en-US" dirty="0"/>
              <a:t> to carry out addition and to store the sum in a third variable </a:t>
            </a:r>
            <a:r>
              <a:rPr lang="en-US" dirty="0">
                <a:solidFill>
                  <a:srgbClr val="FF0000"/>
                </a:solidFill>
              </a:rPr>
              <a:t>S</a:t>
            </a:r>
            <a:r>
              <a:rPr lang="en-US" dirty="0"/>
              <a:t>. </a:t>
            </a:r>
          </a:p>
          <a:p>
            <a:pPr algn="just"/>
            <a:endParaRPr lang="en-US" sz="1200" dirty="0"/>
          </a:p>
          <a:p>
            <a:pPr algn="just">
              <a:buFont typeface="Wingdings" pitchFamily="2" charset="2"/>
              <a:buChar char="Ø"/>
            </a:pPr>
            <a:r>
              <a:rPr lang="en-US" dirty="0"/>
              <a:t> Then three address instruction to perform addition is:	</a:t>
            </a:r>
          </a:p>
          <a:p>
            <a:pPr algn="ctr">
              <a:buFont typeface="Wingdings" pitchFamily="2" charset="2"/>
              <a:buNone/>
            </a:pPr>
            <a:r>
              <a:rPr lang="en-US" dirty="0">
                <a:solidFill>
                  <a:srgbClr val="00CC00"/>
                </a:solidFill>
              </a:rPr>
              <a:t>Add</a:t>
            </a:r>
            <a:r>
              <a:rPr lang="en-US" dirty="0">
                <a:solidFill>
                  <a:srgbClr val="0000FF"/>
                </a:solidFill>
              </a:rPr>
              <a:t> P, Q, </a:t>
            </a:r>
            <a:r>
              <a:rPr lang="en-US" dirty="0">
                <a:solidFill>
                  <a:srgbClr val="FF0000"/>
                </a:solidFill>
              </a:rPr>
              <a:t>S</a:t>
            </a:r>
            <a:endParaRPr lang="en-US" dirty="0"/>
          </a:p>
        </p:txBody>
      </p:sp>
      <p:sp>
        <p:nvSpPr>
          <p:cNvPr id="30724" name="Rectangle 13"/>
          <p:cNvSpPr>
            <a:spLocks noChangeArrowheads="1"/>
          </p:cNvSpPr>
          <p:nvPr/>
        </p:nvSpPr>
        <p:spPr bwMode="auto">
          <a:xfrm>
            <a:off x="2513013" y="1474788"/>
            <a:ext cx="9144000" cy="0"/>
          </a:xfrm>
          <a:prstGeom prst="rect">
            <a:avLst/>
          </a:prstGeom>
          <a:noFill/>
          <a:ln w="9525">
            <a:noFill/>
            <a:miter lim="800000"/>
            <a:headEnd/>
            <a:tailEnd/>
          </a:ln>
        </p:spPr>
        <p:txBody>
          <a:bodyPr>
            <a:spAutoFit/>
          </a:bodyPr>
          <a:lstStyle/>
          <a:p>
            <a:endParaRPr lang="en-US"/>
          </a:p>
        </p:txBody>
      </p:sp>
      <p:sp>
        <p:nvSpPr>
          <p:cNvPr id="30725" name="Rectangle 19"/>
          <p:cNvSpPr>
            <a:spLocks noChangeArrowheads="1"/>
          </p:cNvSpPr>
          <p:nvPr/>
        </p:nvSpPr>
        <p:spPr bwMode="auto">
          <a:xfrm>
            <a:off x="279400" y="846138"/>
            <a:ext cx="4392934" cy="584775"/>
          </a:xfrm>
          <a:prstGeom prst="rect">
            <a:avLst/>
          </a:prstGeom>
          <a:noFill/>
          <a:ln w="9525">
            <a:noFill/>
            <a:miter lim="800000"/>
            <a:headEnd/>
            <a:tailEnd/>
          </a:ln>
        </p:spPr>
        <p:txBody>
          <a:bodyPr wrap="none">
            <a:spAutoFit/>
          </a:bodyPr>
          <a:lstStyle/>
          <a:p>
            <a:r>
              <a:rPr lang="en-US" sz="3200" dirty="0">
                <a:solidFill>
                  <a:srgbClr val="0000FF"/>
                </a:solidFill>
              </a:rPr>
              <a:t>Basic Instruction </a:t>
            </a:r>
            <a:r>
              <a:rPr lang="en-US" sz="3200" dirty="0" smtClean="0">
                <a:solidFill>
                  <a:srgbClr val="0000FF"/>
                </a:solidFill>
              </a:rPr>
              <a:t>Formats</a:t>
            </a:r>
            <a:endParaRPr lang="en-US" sz="3200" dirty="0">
              <a:solidFill>
                <a:srgbClr val="0000FF"/>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8"/>
          <p:cNvSpPr txBox="1">
            <a:spLocks noChangeArrowheads="1"/>
          </p:cNvSpPr>
          <p:nvPr/>
        </p:nvSpPr>
        <p:spPr bwMode="auto">
          <a:xfrm>
            <a:off x="190500" y="1587500"/>
            <a:ext cx="8763000" cy="579438"/>
          </a:xfrm>
          <a:prstGeom prst="rect">
            <a:avLst/>
          </a:prstGeom>
          <a:noFill/>
          <a:ln w="9525">
            <a:noFill/>
            <a:miter lim="800000"/>
            <a:headEnd/>
            <a:tailEnd/>
          </a:ln>
        </p:spPr>
        <p:txBody>
          <a:bodyPr>
            <a:spAutoFit/>
          </a:bodyPr>
          <a:lstStyle/>
          <a:p>
            <a:pPr algn="ctr">
              <a:buFont typeface="Wingdings" pitchFamily="2" charset="2"/>
              <a:buNone/>
            </a:pPr>
            <a:r>
              <a:rPr lang="en-US" sz="3200">
                <a:solidFill>
                  <a:srgbClr val="0000FF"/>
                </a:solidFill>
              </a:rPr>
              <a:t>General form of three – address instruction</a:t>
            </a:r>
          </a:p>
        </p:txBody>
      </p:sp>
      <p:pic>
        <p:nvPicPr>
          <p:cNvPr id="31747" name="Picture 11"/>
          <p:cNvPicPr>
            <a:picLocks noChangeAspect="1" noChangeArrowheads="1"/>
          </p:cNvPicPr>
          <p:nvPr/>
        </p:nvPicPr>
        <p:blipFill>
          <a:blip r:embed="rId2"/>
          <a:srcRect/>
          <a:stretch>
            <a:fillRect/>
          </a:stretch>
        </p:blipFill>
        <p:spPr bwMode="auto">
          <a:xfrm>
            <a:off x="381000" y="2616200"/>
            <a:ext cx="8458200" cy="3175000"/>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70" y="838200"/>
            <a:ext cx="7785130" cy="5523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6</a:t>
            </a:fld>
            <a:endParaRPr lang="en-US"/>
          </a:p>
        </p:txBody>
      </p:sp>
    </p:spTree>
    <p:extLst>
      <p:ext uri="{BB962C8B-B14F-4D97-AF65-F5344CB8AC3E}">
        <p14:creationId xmlns:p14="http://schemas.microsoft.com/office/powerpoint/2010/main" val="121502319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spcBef>
                <a:spcPct val="50000"/>
              </a:spcBef>
            </a:pPr>
            <a:endParaRPr lang="en-US"/>
          </a:p>
        </p:txBody>
      </p:sp>
      <p:sp>
        <p:nvSpPr>
          <p:cNvPr id="32771" name="Text Box 7"/>
          <p:cNvSpPr txBox="1">
            <a:spLocks noChangeArrowheads="1"/>
          </p:cNvSpPr>
          <p:nvPr/>
        </p:nvSpPr>
        <p:spPr bwMode="auto">
          <a:xfrm>
            <a:off x="190500" y="876300"/>
            <a:ext cx="6172200" cy="579438"/>
          </a:xfrm>
          <a:prstGeom prst="rect">
            <a:avLst/>
          </a:prstGeom>
          <a:noFill/>
          <a:ln w="9525">
            <a:noFill/>
            <a:miter lim="800000"/>
            <a:headEnd/>
            <a:tailEnd/>
          </a:ln>
        </p:spPr>
        <p:txBody>
          <a:bodyPr>
            <a:spAutoFit/>
          </a:bodyPr>
          <a:lstStyle/>
          <a:p>
            <a:r>
              <a:rPr lang="en-US"/>
              <a:t> </a:t>
            </a:r>
            <a:r>
              <a:rPr lang="en-US" sz="3200">
                <a:solidFill>
                  <a:srgbClr val="0000FF"/>
                </a:solidFill>
              </a:rPr>
              <a:t>Two – Address Instruction</a:t>
            </a:r>
          </a:p>
        </p:txBody>
      </p:sp>
      <p:sp>
        <p:nvSpPr>
          <p:cNvPr id="32772" name="Text Box 8"/>
          <p:cNvSpPr txBox="1">
            <a:spLocks noChangeArrowheads="1"/>
          </p:cNvSpPr>
          <p:nvPr/>
        </p:nvSpPr>
        <p:spPr bwMode="auto">
          <a:xfrm>
            <a:off x="207963" y="1473200"/>
            <a:ext cx="8758237" cy="4719638"/>
          </a:xfrm>
          <a:prstGeom prst="rect">
            <a:avLst/>
          </a:prstGeom>
          <a:noFill/>
          <a:ln w="9525">
            <a:noFill/>
            <a:miter lim="800000"/>
            <a:headEnd/>
            <a:tailEnd/>
          </a:ln>
        </p:spPr>
        <p:txBody>
          <a:bodyPr>
            <a:spAutoFit/>
          </a:bodyPr>
          <a:lstStyle/>
          <a:p>
            <a:pPr algn="just">
              <a:buFont typeface="Wingdings" pitchFamily="2" charset="2"/>
              <a:buChar char="Ø"/>
            </a:pPr>
            <a:r>
              <a:rPr lang="en-US"/>
              <a:t> Two – address instruction general format:</a:t>
            </a:r>
          </a:p>
          <a:p>
            <a:pPr algn="just">
              <a:buFont typeface="Wingdings" pitchFamily="2" charset="2"/>
              <a:buNone/>
            </a:pPr>
            <a:endParaRPr lang="en-US"/>
          </a:p>
          <a:p>
            <a:pPr algn="just">
              <a:buFont typeface="Wingdings" pitchFamily="2" charset="2"/>
              <a:buNone/>
            </a:pPr>
            <a:endParaRPr lang="en-US"/>
          </a:p>
          <a:p>
            <a:pPr algn="just">
              <a:buFont typeface="Wingdings" pitchFamily="2" charset="2"/>
              <a:buNone/>
            </a:pPr>
            <a:endParaRPr lang="en-US"/>
          </a:p>
          <a:p>
            <a:pPr algn="just">
              <a:buFont typeface="Wingdings" pitchFamily="2" charset="2"/>
              <a:buNone/>
            </a:pPr>
            <a:endParaRPr lang="en-US"/>
          </a:p>
          <a:p>
            <a:pPr algn="just">
              <a:buFont typeface="Wingdings" pitchFamily="2" charset="2"/>
              <a:buNone/>
            </a:pPr>
            <a:endParaRPr lang="en-US"/>
          </a:p>
          <a:p>
            <a:pPr algn="just">
              <a:buFont typeface="Wingdings" pitchFamily="2" charset="2"/>
              <a:buNone/>
            </a:pPr>
            <a:endParaRPr lang="en-US" sz="2800"/>
          </a:p>
          <a:p>
            <a:pPr algn="just">
              <a:buFont typeface="Wingdings" pitchFamily="2" charset="2"/>
              <a:buChar char="Ø"/>
            </a:pPr>
            <a:r>
              <a:rPr lang="en-US"/>
              <a:t> Example of two – address instruction              </a:t>
            </a:r>
            <a:r>
              <a:rPr lang="en-US">
                <a:solidFill>
                  <a:srgbClr val="00CC00"/>
                </a:solidFill>
              </a:rPr>
              <a:t>Add</a:t>
            </a:r>
            <a:r>
              <a:rPr lang="en-US"/>
              <a:t> </a:t>
            </a:r>
            <a:r>
              <a:rPr lang="en-US">
                <a:solidFill>
                  <a:srgbClr val="0000FF"/>
                </a:solidFill>
              </a:rPr>
              <a:t>P</a:t>
            </a:r>
            <a:r>
              <a:rPr lang="en-US"/>
              <a:t>, </a:t>
            </a:r>
            <a:r>
              <a:rPr lang="en-US">
                <a:solidFill>
                  <a:srgbClr val="FF0000"/>
                </a:solidFill>
              </a:rPr>
              <a:t>Q </a:t>
            </a:r>
            <a:r>
              <a:rPr lang="en-US"/>
              <a:t>		</a:t>
            </a:r>
          </a:p>
          <a:p>
            <a:pPr algn="just">
              <a:buFont typeface="Wingdings" pitchFamily="2" charset="2"/>
              <a:buNone/>
            </a:pPr>
            <a:endParaRPr lang="en-US" sz="3600"/>
          </a:p>
          <a:p>
            <a:pPr algn="just">
              <a:buFont typeface="Wingdings" pitchFamily="2" charset="2"/>
              <a:buChar char="Ø"/>
            </a:pPr>
            <a:r>
              <a:rPr lang="en-US"/>
              <a:t> To perform operation of addition as :          </a:t>
            </a:r>
            <a:r>
              <a:rPr lang="en-US">
                <a:solidFill>
                  <a:srgbClr val="FF0000"/>
                </a:solidFill>
              </a:rPr>
              <a:t>Q</a:t>
            </a:r>
            <a:r>
              <a:rPr lang="en-US"/>
              <a:t> </a:t>
            </a:r>
            <a:r>
              <a:rPr lang="en-US">
                <a:sym typeface="Wingdings" pitchFamily="2" charset="2"/>
              </a:rPr>
              <a:t></a:t>
            </a:r>
            <a:r>
              <a:rPr lang="en-US"/>
              <a:t> [</a:t>
            </a:r>
            <a:r>
              <a:rPr lang="en-US">
                <a:solidFill>
                  <a:srgbClr val="0000FF"/>
                </a:solidFill>
              </a:rPr>
              <a:t>P</a:t>
            </a:r>
            <a:r>
              <a:rPr lang="en-US"/>
              <a:t>] + [</a:t>
            </a:r>
            <a:r>
              <a:rPr lang="en-US">
                <a:solidFill>
                  <a:srgbClr val="FF0000"/>
                </a:solidFill>
              </a:rPr>
              <a:t>Q</a:t>
            </a:r>
            <a:r>
              <a:rPr lang="en-US"/>
              <a:t>]</a:t>
            </a:r>
          </a:p>
          <a:p>
            <a:pPr algn="just"/>
            <a:r>
              <a:rPr lang="en-US"/>
              <a:t/>
            </a:r>
            <a:br>
              <a:rPr lang="en-US"/>
            </a:br>
            <a:endParaRPr lang="en-US"/>
          </a:p>
        </p:txBody>
      </p:sp>
      <p:pic>
        <p:nvPicPr>
          <p:cNvPr id="32773" name="Picture 9"/>
          <p:cNvPicPr>
            <a:picLocks noChangeAspect="1" noChangeArrowheads="1"/>
          </p:cNvPicPr>
          <p:nvPr/>
        </p:nvPicPr>
        <p:blipFill>
          <a:blip r:embed="rId2"/>
          <a:srcRect/>
          <a:stretch>
            <a:fillRect/>
          </a:stretch>
        </p:blipFill>
        <p:spPr bwMode="auto">
          <a:xfrm>
            <a:off x="838200" y="2133600"/>
            <a:ext cx="7543800" cy="1676400"/>
          </a:xfrm>
          <a:prstGeom prst="rect">
            <a:avLst/>
          </a:prstGeom>
          <a:noFill/>
          <a:ln w="9525">
            <a:solidFill>
              <a:schemeClr val="tx1"/>
            </a:solidFill>
            <a:miter lim="800000"/>
            <a:headEnd/>
            <a:tailEnd/>
          </a:ln>
        </p:spPr>
      </p:pic>
      <p:sp>
        <p:nvSpPr>
          <p:cNvPr id="32774" name="Rectangle 10"/>
          <p:cNvSpPr>
            <a:spLocks noChangeArrowheads="1"/>
          </p:cNvSpPr>
          <p:nvPr/>
        </p:nvSpPr>
        <p:spPr bwMode="auto">
          <a:xfrm>
            <a:off x="2971800" y="4953000"/>
            <a:ext cx="1219200" cy="381000"/>
          </a:xfrm>
          <a:prstGeom prst="rect">
            <a:avLst/>
          </a:prstGeom>
          <a:noFill/>
          <a:ln w="9525">
            <a:noFill/>
            <a:miter lim="800000"/>
            <a:headEnd/>
            <a:tailEnd/>
          </a:ln>
        </p:spPr>
        <p:txBody>
          <a:bodyPr wrap="none" anchor="ctr"/>
          <a:lstStyle/>
          <a:p>
            <a:pPr algn="ctr"/>
            <a:r>
              <a:rPr lang="en-US" sz="1600" dirty="0"/>
              <a:t>Destination Operand</a:t>
            </a:r>
          </a:p>
        </p:txBody>
      </p:sp>
      <p:sp>
        <p:nvSpPr>
          <p:cNvPr id="32775" name="Line 11"/>
          <p:cNvSpPr>
            <a:spLocks noChangeShapeType="1"/>
          </p:cNvSpPr>
          <p:nvPr/>
        </p:nvSpPr>
        <p:spPr bwMode="auto">
          <a:xfrm>
            <a:off x="4419600" y="5181600"/>
            <a:ext cx="228600" cy="0"/>
          </a:xfrm>
          <a:prstGeom prst="line">
            <a:avLst/>
          </a:prstGeom>
          <a:noFill/>
          <a:ln w="9525">
            <a:solidFill>
              <a:schemeClr val="tx1"/>
            </a:solidFill>
            <a:round/>
            <a:headEnd type="triangle" w="med" len="med"/>
            <a:tailEnd/>
          </a:ln>
        </p:spPr>
        <p:txBody>
          <a:bodyPr/>
          <a:lstStyle/>
          <a:p>
            <a:endParaRPr lang="en-US"/>
          </a:p>
        </p:txBody>
      </p:sp>
      <p:sp>
        <p:nvSpPr>
          <p:cNvPr id="32776" name="Line 12"/>
          <p:cNvSpPr>
            <a:spLocks noChangeShapeType="1"/>
          </p:cNvSpPr>
          <p:nvPr/>
        </p:nvSpPr>
        <p:spPr bwMode="auto">
          <a:xfrm flipV="1">
            <a:off x="4648200" y="4876800"/>
            <a:ext cx="0" cy="381000"/>
          </a:xfrm>
          <a:prstGeom prst="line">
            <a:avLst/>
          </a:prstGeom>
          <a:noFill/>
          <a:ln w="9525">
            <a:solidFill>
              <a:schemeClr val="tx1"/>
            </a:solidFill>
            <a:round/>
            <a:headEnd/>
            <a:tailEnd type="triangle" w="med" len="med"/>
          </a:ln>
        </p:spPr>
        <p:txBody>
          <a:bodyPr/>
          <a:lstStyle/>
          <a:p>
            <a:endParaRPr lang="en-US"/>
          </a:p>
        </p:txBody>
      </p:sp>
      <p:sp>
        <p:nvSpPr>
          <p:cNvPr id="32777" name="Rectangle 14"/>
          <p:cNvSpPr>
            <a:spLocks noChangeArrowheads="1"/>
          </p:cNvSpPr>
          <p:nvPr/>
        </p:nvSpPr>
        <p:spPr bwMode="auto">
          <a:xfrm>
            <a:off x="4876800" y="5257800"/>
            <a:ext cx="1219200" cy="381000"/>
          </a:xfrm>
          <a:prstGeom prst="rect">
            <a:avLst/>
          </a:prstGeom>
          <a:noFill/>
          <a:ln w="9525">
            <a:noFill/>
            <a:miter lim="800000"/>
            <a:headEnd/>
            <a:tailEnd/>
          </a:ln>
        </p:spPr>
        <p:txBody>
          <a:bodyPr wrap="none" anchor="ctr"/>
          <a:lstStyle/>
          <a:p>
            <a:pPr algn="ctr"/>
            <a:r>
              <a:rPr lang="en-US" sz="1600" dirty="0"/>
              <a:t>Source Operand/s</a:t>
            </a:r>
          </a:p>
        </p:txBody>
      </p:sp>
      <p:sp>
        <p:nvSpPr>
          <p:cNvPr id="32778" name="Line 15"/>
          <p:cNvSpPr>
            <a:spLocks noChangeShapeType="1"/>
          </p:cNvSpPr>
          <p:nvPr/>
        </p:nvSpPr>
        <p:spPr bwMode="auto">
          <a:xfrm>
            <a:off x="5105400" y="4800600"/>
            <a:ext cx="0" cy="304800"/>
          </a:xfrm>
          <a:prstGeom prst="line">
            <a:avLst/>
          </a:prstGeom>
          <a:noFill/>
          <a:ln w="9525">
            <a:solidFill>
              <a:schemeClr val="tx1"/>
            </a:solidFill>
            <a:round/>
            <a:headEnd/>
            <a:tailEnd type="triangle" w="med" len="med"/>
          </a:ln>
        </p:spPr>
        <p:txBody>
          <a:bodyPr/>
          <a:lstStyle/>
          <a:p>
            <a:endParaRPr lang="en-US"/>
          </a:p>
        </p:txBody>
      </p:sp>
      <p:sp>
        <p:nvSpPr>
          <p:cNvPr id="32779" name="Line 16"/>
          <p:cNvSpPr>
            <a:spLocks noChangeShapeType="1"/>
          </p:cNvSpPr>
          <p:nvPr/>
        </p:nvSpPr>
        <p:spPr bwMode="auto">
          <a:xfrm>
            <a:off x="5562600" y="4800600"/>
            <a:ext cx="0" cy="2794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spcBef>
                <a:spcPct val="50000"/>
              </a:spcBef>
            </a:pPr>
            <a:endParaRPr lang="en-US"/>
          </a:p>
        </p:txBody>
      </p:sp>
      <p:sp>
        <p:nvSpPr>
          <p:cNvPr id="33795" name="Text Box 8"/>
          <p:cNvSpPr txBox="1">
            <a:spLocks noChangeArrowheads="1"/>
          </p:cNvSpPr>
          <p:nvPr/>
        </p:nvSpPr>
        <p:spPr bwMode="auto">
          <a:xfrm>
            <a:off x="228600" y="1371600"/>
            <a:ext cx="8686800" cy="822325"/>
          </a:xfrm>
          <a:prstGeom prst="rect">
            <a:avLst/>
          </a:prstGeom>
          <a:noFill/>
          <a:ln w="9525">
            <a:noFill/>
            <a:miter lim="800000"/>
            <a:headEnd/>
            <a:tailEnd/>
          </a:ln>
        </p:spPr>
        <p:txBody>
          <a:bodyPr>
            <a:spAutoFit/>
          </a:bodyPr>
          <a:lstStyle/>
          <a:p>
            <a:pPr>
              <a:buFont typeface="Wingdings" pitchFamily="2" charset="2"/>
              <a:buChar char="Ø"/>
            </a:pPr>
            <a:r>
              <a:rPr lang="en-US"/>
              <a:t> Here one of the operand i.e. destination operand Q acts as source as well as destination.</a:t>
            </a:r>
          </a:p>
        </p:txBody>
      </p:sp>
      <p:pic>
        <p:nvPicPr>
          <p:cNvPr id="33796" name="Picture 14"/>
          <p:cNvPicPr>
            <a:picLocks noChangeAspect="1" noChangeArrowheads="1"/>
          </p:cNvPicPr>
          <p:nvPr/>
        </p:nvPicPr>
        <p:blipFill>
          <a:blip r:embed="rId2"/>
          <a:srcRect/>
          <a:stretch>
            <a:fillRect/>
          </a:stretch>
        </p:blipFill>
        <p:spPr bwMode="auto">
          <a:xfrm>
            <a:off x="762000" y="2209800"/>
            <a:ext cx="7543800" cy="2133600"/>
          </a:xfrm>
          <a:prstGeom prst="rect">
            <a:avLst/>
          </a:prstGeom>
          <a:noFill/>
          <a:ln w="9525">
            <a:solidFill>
              <a:schemeClr val="tx1"/>
            </a:solidFill>
            <a:miter lim="800000"/>
            <a:headEnd/>
            <a:tailEnd/>
          </a:ln>
        </p:spPr>
      </p:pic>
      <p:sp>
        <p:nvSpPr>
          <p:cNvPr id="33797" name="Rectangle 15"/>
          <p:cNvSpPr>
            <a:spLocks noChangeArrowheads="1"/>
          </p:cNvSpPr>
          <p:nvPr/>
        </p:nvSpPr>
        <p:spPr bwMode="auto">
          <a:xfrm>
            <a:off x="228600" y="4629725"/>
            <a:ext cx="8610600" cy="1292662"/>
          </a:xfrm>
          <a:prstGeom prst="rect">
            <a:avLst/>
          </a:prstGeom>
          <a:noFill/>
          <a:ln w="9525">
            <a:noFill/>
            <a:miter lim="800000"/>
            <a:headEnd/>
            <a:tailEnd/>
          </a:ln>
        </p:spPr>
        <p:txBody>
          <a:bodyPr anchor="ctr">
            <a:spAutoFit/>
          </a:bodyPr>
          <a:lstStyle/>
          <a:p>
            <a:pPr>
              <a:buFont typeface="Wingdings" pitchFamily="2" charset="2"/>
              <a:buChar char="Ø"/>
              <a:tabLst>
                <a:tab pos="228600" algn="l"/>
              </a:tabLst>
            </a:pPr>
            <a:r>
              <a:rPr lang="en-US" dirty="0"/>
              <a:t> To perform                     </a:t>
            </a:r>
            <a:r>
              <a:rPr lang="en-US" dirty="0">
                <a:solidFill>
                  <a:srgbClr val="00CC00"/>
                </a:solidFill>
              </a:rPr>
              <a:t>S </a:t>
            </a:r>
            <a:r>
              <a:rPr lang="en-US" dirty="0">
                <a:solidFill>
                  <a:srgbClr val="00CC00"/>
                </a:solidFill>
                <a:sym typeface="Wingdings" pitchFamily="2" charset="2"/>
              </a:rPr>
              <a:t></a:t>
            </a:r>
            <a:r>
              <a:rPr lang="en-US" dirty="0">
                <a:solidFill>
                  <a:srgbClr val="00CC00"/>
                </a:solidFill>
              </a:rPr>
              <a:t> [P] + [Q]</a:t>
            </a:r>
          </a:p>
          <a:p>
            <a:pPr>
              <a:buFont typeface="Wingdings" pitchFamily="2" charset="2"/>
              <a:buNone/>
              <a:tabLst>
                <a:tab pos="228600" algn="l"/>
              </a:tabLst>
            </a:pPr>
            <a:endParaRPr lang="en-US" sz="1200" dirty="0">
              <a:solidFill>
                <a:srgbClr val="00CC00"/>
              </a:solidFill>
              <a:sym typeface="Wingdings" pitchFamily="2" charset="2"/>
            </a:endParaRPr>
          </a:p>
          <a:p>
            <a:pPr>
              <a:buFont typeface="Wingdings" pitchFamily="2" charset="2"/>
              <a:buChar char="Ø"/>
              <a:tabLst>
                <a:tab pos="228600" algn="l"/>
              </a:tabLst>
            </a:pPr>
            <a:r>
              <a:rPr lang="en-US" dirty="0">
                <a:solidFill>
                  <a:srgbClr val="00CC00"/>
                </a:solidFill>
                <a:sym typeface="Wingdings" pitchFamily="2" charset="2"/>
              </a:rPr>
              <a:t> </a:t>
            </a:r>
            <a:r>
              <a:rPr lang="en-US" dirty="0"/>
              <a:t>Use two – address instructions sequence:</a:t>
            </a:r>
            <a:r>
              <a:rPr lang="en-US" dirty="0">
                <a:sym typeface="Wingdings" pitchFamily="2" charset="2"/>
              </a:rPr>
              <a:t>         </a:t>
            </a:r>
            <a:r>
              <a:rPr lang="en-US" dirty="0">
                <a:solidFill>
                  <a:srgbClr val="00CC00"/>
                </a:solidFill>
                <a:sym typeface="Wingdings" pitchFamily="2" charset="2"/>
              </a:rPr>
              <a:t>MOVE</a:t>
            </a:r>
            <a:r>
              <a:rPr lang="en-US" dirty="0">
                <a:sym typeface="Wingdings" pitchFamily="2" charset="2"/>
              </a:rPr>
              <a:t> </a:t>
            </a:r>
            <a:r>
              <a:rPr lang="en-US" dirty="0" smtClean="0">
                <a:solidFill>
                  <a:srgbClr val="FF0000"/>
                </a:solidFill>
                <a:sym typeface="Wingdings" pitchFamily="2" charset="2"/>
              </a:rPr>
              <a:t>S,</a:t>
            </a:r>
            <a:r>
              <a:rPr lang="en-US" dirty="0" smtClean="0">
                <a:solidFill>
                  <a:srgbClr val="0000FF"/>
                </a:solidFill>
                <a:sym typeface="Wingdings" pitchFamily="2" charset="2"/>
              </a:rPr>
              <a:t> Q</a:t>
            </a:r>
            <a:r>
              <a:rPr lang="en-US" dirty="0" smtClean="0">
                <a:sym typeface="Wingdings" pitchFamily="2" charset="2"/>
              </a:rPr>
              <a:t> </a:t>
            </a:r>
            <a:endParaRPr lang="en-US" dirty="0">
              <a:sym typeface="Wingdings" pitchFamily="2" charset="2"/>
            </a:endParaRPr>
          </a:p>
          <a:p>
            <a:pPr>
              <a:buFont typeface="Wingdings" pitchFamily="2" charset="2"/>
              <a:buNone/>
              <a:tabLst>
                <a:tab pos="228600" algn="l"/>
              </a:tabLst>
            </a:pPr>
            <a:endParaRPr lang="en-US" sz="1200" dirty="0">
              <a:sym typeface="Wingdings" pitchFamily="2" charset="2"/>
            </a:endParaRPr>
          </a:p>
          <a:p>
            <a:pPr>
              <a:buFont typeface="Wingdings" pitchFamily="2" charset="2"/>
              <a:buNone/>
              <a:tabLst>
                <a:tab pos="228600" algn="l"/>
              </a:tabLst>
            </a:pPr>
            <a:r>
              <a:rPr lang="en-US" dirty="0">
                <a:sym typeface="Wingdings" pitchFamily="2" charset="2"/>
              </a:rPr>
              <a:t>					</a:t>
            </a:r>
            <a:r>
              <a:rPr lang="en-US" dirty="0">
                <a:solidFill>
                  <a:srgbClr val="00CC00"/>
                </a:solidFill>
                <a:sym typeface="Wingdings" pitchFamily="2" charset="2"/>
              </a:rPr>
              <a:t>	                   ADD</a:t>
            </a:r>
            <a:r>
              <a:rPr lang="en-US" dirty="0">
                <a:sym typeface="Wingdings" pitchFamily="2" charset="2"/>
              </a:rPr>
              <a:t>     </a:t>
            </a:r>
            <a:r>
              <a:rPr lang="en-US" dirty="0" smtClean="0">
                <a:sym typeface="Wingdings" pitchFamily="2" charset="2"/>
              </a:rPr>
              <a:t>S,</a:t>
            </a:r>
            <a:r>
              <a:rPr lang="en-US" dirty="0" smtClean="0">
                <a:solidFill>
                  <a:srgbClr val="0000FF"/>
                </a:solidFill>
                <a:sym typeface="Wingdings" pitchFamily="2" charset="2"/>
              </a:rPr>
              <a:t>P</a:t>
            </a:r>
            <a:r>
              <a:rPr lang="en-US" dirty="0" smtClean="0">
                <a:solidFill>
                  <a:srgbClr val="FF0000"/>
                </a:solidFill>
                <a:sym typeface="Wingdings" pitchFamily="2" charset="2"/>
              </a:rPr>
              <a:t> </a:t>
            </a:r>
            <a:r>
              <a:rPr lang="en-US" dirty="0" smtClean="0">
                <a:sym typeface="Wingdings" pitchFamily="2" charset="2"/>
              </a:rPr>
              <a:t>                                         </a:t>
            </a:r>
            <a:endParaRPr lang="en-US" dirty="0">
              <a:sym typeface="Wingdings" pitchFamily="2" charset="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spcBef>
                <a:spcPct val="50000"/>
              </a:spcBef>
            </a:pPr>
            <a:endParaRPr lang="en-US"/>
          </a:p>
        </p:txBody>
      </p:sp>
      <p:sp>
        <p:nvSpPr>
          <p:cNvPr id="34819" name="Text Box 8"/>
          <p:cNvSpPr txBox="1">
            <a:spLocks noChangeArrowheads="1"/>
          </p:cNvSpPr>
          <p:nvPr/>
        </p:nvSpPr>
        <p:spPr bwMode="auto">
          <a:xfrm>
            <a:off x="254000" y="1295400"/>
            <a:ext cx="8686800" cy="2512867"/>
          </a:xfrm>
          <a:prstGeom prst="rect">
            <a:avLst/>
          </a:prstGeom>
          <a:noFill/>
          <a:ln w="9525">
            <a:noFill/>
            <a:miter lim="800000"/>
            <a:headEnd/>
            <a:tailEnd/>
          </a:ln>
        </p:spPr>
        <p:txBody>
          <a:bodyPr>
            <a:spAutoFit/>
          </a:bodyPr>
          <a:lstStyle/>
          <a:p>
            <a:pPr marL="342900" indent="-342900" algn="just">
              <a:lnSpc>
                <a:spcPct val="110000"/>
              </a:lnSpc>
              <a:buFont typeface="Wingdings" pitchFamily="2" charset="2"/>
              <a:buChar char="Ø"/>
            </a:pPr>
            <a:r>
              <a:rPr lang="en-US" dirty="0"/>
              <a:t> One –address instruction format specify a single operand along with operation code. </a:t>
            </a:r>
          </a:p>
          <a:p>
            <a:pPr marL="342900" indent="-342900" algn="just">
              <a:lnSpc>
                <a:spcPct val="110000"/>
              </a:lnSpc>
              <a:buFont typeface="Wingdings" pitchFamily="2" charset="2"/>
              <a:buChar char="Ø"/>
            </a:pPr>
            <a:r>
              <a:rPr lang="en-US" dirty="0"/>
              <a:t> The requirement of second operand is fulfilled by an implicit processor register known as </a:t>
            </a:r>
            <a:r>
              <a:rPr lang="en-US" dirty="0">
                <a:solidFill>
                  <a:srgbClr val="FF0000"/>
                </a:solidFill>
              </a:rPr>
              <a:t>Accumulator (AC).</a:t>
            </a:r>
            <a:r>
              <a:rPr lang="en-US" dirty="0"/>
              <a:t> 	</a:t>
            </a:r>
          </a:p>
          <a:p>
            <a:pPr marL="342900" indent="-342900" algn="just">
              <a:lnSpc>
                <a:spcPct val="110000"/>
              </a:lnSpc>
              <a:buFont typeface="Wingdings" pitchFamily="2" charset="2"/>
              <a:buChar char="Ø"/>
            </a:pPr>
            <a:r>
              <a:rPr lang="en-US" dirty="0"/>
              <a:t> Example of one-address instruction:                    </a:t>
            </a:r>
            <a:r>
              <a:rPr lang="en-US" dirty="0">
                <a:solidFill>
                  <a:srgbClr val="00CC00"/>
                </a:solidFill>
              </a:rPr>
              <a:t>ADD</a:t>
            </a:r>
            <a:r>
              <a:rPr lang="en-US" dirty="0"/>
              <a:t> </a:t>
            </a:r>
            <a:r>
              <a:rPr lang="en-US" dirty="0">
                <a:solidFill>
                  <a:srgbClr val="0000FF"/>
                </a:solidFill>
              </a:rPr>
              <a:t>Q</a:t>
            </a:r>
            <a:endParaRPr lang="en-US" sz="3200" dirty="0">
              <a:solidFill>
                <a:srgbClr val="0000FF"/>
              </a:solidFill>
            </a:endParaRPr>
          </a:p>
          <a:p>
            <a:pPr marL="342900" indent="-342900" algn="just">
              <a:lnSpc>
                <a:spcPct val="110000"/>
              </a:lnSpc>
              <a:buFont typeface="Wingdings" pitchFamily="2" charset="2"/>
              <a:buChar char="Ø"/>
            </a:pPr>
            <a:r>
              <a:rPr lang="en-US" dirty="0" smtClean="0"/>
              <a:t>To </a:t>
            </a:r>
            <a:r>
              <a:rPr lang="en-US" dirty="0"/>
              <a:t>perform   S </a:t>
            </a:r>
            <a:r>
              <a:rPr lang="en-US" dirty="0">
                <a:sym typeface="Wingdings" pitchFamily="2" charset="2"/>
              </a:rPr>
              <a:t></a:t>
            </a:r>
            <a:r>
              <a:rPr lang="en-US" dirty="0"/>
              <a:t> [P] + [Q] </a:t>
            </a:r>
          </a:p>
          <a:p>
            <a:pPr marL="342900" indent="-342900">
              <a:lnSpc>
                <a:spcPct val="110000"/>
              </a:lnSpc>
              <a:buFont typeface="Wingdings" pitchFamily="2" charset="2"/>
              <a:buChar char="Ø"/>
            </a:pPr>
            <a:r>
              <a:rPr lang="en-US" dirty="0"/>
              <a:t> Use one – address instructions :   </a:t>
            </a:r>
            <a:r>
              <a:rPr lang="en-US" dirty="0">
                <a:solidFill>
                  <a:srgbClr val="00CC00"/>
                </a:solidFill>
              </a:rPr>
              <a:t>Load</a:t>
            </a:r>
            <a:r>
              <a:rPr lang="en-US" dirty="0"/>
              <a:t> </a:t>
            </a:r>
            <a:r>
              <a:rPr lang="en-US" dirty="0">
                <a:solidFill>
                  <a:srgbClr val="0000FF"/>
                </a:solidFill>
              </a:rPr>
              <a:t>P</a:t>
            </a:r>
            <a:r>
              <a:rPr lang="en-US" dirty="0"/>
              <a:t>;   	        </a:t>
            </a:r>
            <a:r>
              <a:rPr lang="en-US" dirty="0">
                <a:solidFill>
                  <a:srgbClr val="FF0000"/>
                </a:solidFill>
              </a:rPr>
              <a:t>AC</a:t>
            </a:r>
            <a:r>
              <a:rPr lang="en-US" dirty="0"/>
              <a:t> </a:t>
            </a:r>
            <a:r>
              <a:rPr lang="en-US" dirty="0">
                <a:solidFill>
                  <a:srgbClr val="00CC00"/>
                </a:solidFill>
                <a:sym typeface="Wingdings" pitchFamily="2" charset="2"/>
              </a:rPr>
              <a:t></a:t>
            </a:r>
            <a:r>
              <a:rPr lang="en-US" dirty="0"/>
              <a:t> [</a:t>
            </a:r>
            <a:r>
              <a:rPr lang="en-US" dirty="0">
                <a:solidFill>
                  <a:srgbClr val="0000FF"/>
                </a:solidFill>
              </a:rPr>
              <a:t>P</a:t>
            </a:r>
            <a:r>
              <a:rPr lang="en-US" dirty="0"/>
              <a:t>]</a:t>
            </a:r>
          </a:p>
          <a:p>
            <a:pPr marL="342900" indent="-342900">
              <a:lnSpc>
                <a:spcPct val="110000"/>
              </a:lnSpc>
            </a:pPr>
            <a:r>
              <a:rPr lang="en-US" dirty="0"/>
              <a:t>				    	           </a:t>
            </a:r>
            <a:r>
              <a:rPr lang="en-US" dirty="0">
                <a:solidFill>
                  <a:srgbClr val="00CC00"/>
                </a:solidFill>
              </a:rPr>
              <a:t>Add</a:t>
            </a:r>
            <a:r>
              <a:rPr lang="en-US" dirty="0"/>
              <a:t>  </a:t>
            </a:r>
            <a:r>
              <a:rPr lang="en-US" dirty="0">
                <a:solidFill>
                  <a:srgbClr val="0000FF"/>
                </a:solidFill>
              </a:rPr>
              <a:t>Q</a:t>
            </a:r>
            <a:r>
              <a:rPr lang="en-US" dirty="0"/>
              <a:t>;	        </a:t>
            </a:r>
            <a:r>
              <a:rPr lang="en-US" dirty="0">
                <a:solidFill>
                  <a:srgbClr val="FF0000"/>
                </a:solidFill>
              </a:rPr>
              <a:t>AC</a:t>
            </a:r>
            <a:r>
              <a:rPr lang="en-US" dirty="0"/>
              <a:t> </a:t>
            </a:r>
            <a:r>
              <a:rPr lang="en-US" dirty="0">
                <a:solidFill>
                  <a:srgbClr val="00CC00"/>
                </a:solidFill>
                <a:sym typeface="Wingdings" pitchFamily="2" charset="2"/>
              </a:rPr>
              <a:t></a:t>
            </a:r>
            <a:r>
              <a:rPr lang="en-US" dirty="0"/>
              <a:t> [</a:t>
            </a:r>
            <a:r>
              <a:rPr lang="en-US" dirty="0">
                <a:solidFill>
                  <a:srgbClr val="FF0000"/>
                </a:solidFill>
              </a:rPr>
              <a:t>AC</a:t>
            </a:r>
            <a:r>
              <a:rPr lang="en-US" dirty="0"/>
              <a:t>] </a:t>
            </a:r>
            <a:r>
              <a:rPr lang="en-US" dirty="0">
                <a:solidFill>
                  <a:srgbClr val="00CC00"/>
                </a:solidFill>
              </a:rPr>
              <a:t>+</a:t>
            </a:r>
            <a:r>
              <a:rPr lang="en-US" dirty="0"/>
              <a:t> [</a:t>
            </a:r>
            <a:r>
              <a:rPr lang="en-US" dirty="0">
                <a:solidFill>
                  <a:srgbClr val="0000FF"/>
                </a:solidFill>
              </a:rPr>
              <a:t>Q</a:t>
            </a:r>
            <a:r>
              <a:rPr lang="en-US" dirty="0"/>
              <a:t>]</a:t>
            </a:r>
          </a:p>
          <a:p>
            <a:pPr marL="342900" indent="-342900">
              <a:lnSpc>
                <a:spcPct val="110000"/>
              </a:lnSpc>
            </a:pPr>
            <a:r>
              <a:rPr lang="en-US" dirty="0"/>
              <a:t>			                                   </a:t>
            </a:r>
            <a:r>
              <a:rPr lang="en-US" dirty="0">
                <a:solidFill>
                  <a:srgbClr val="00CC00"/>
                </a:solidFill>
              </a:rPr>
              <a:t>Store</a:t>
            </a:r>
            <a:r>
              <a:rPr lang="en-US" dirty="0"/>
              <a:t> </a:t>
            </a:r>
            <a:r>
              <a:rPr lang="en-US" dirty="0">
                <a:solidFill>
                  <a:srgbClr val="0000FF"/>
                </a:solidFill>
              </a:rPr>
              <a:t>S</a:t>
            </a:r>
            <a:r>
              <a:rPr lang="en-US" dirty="0"/>
              <a:t>;	           </a:t>
            </a:r>
            <a:r>
              <a:rPr lang="en-US" dirty="0">
                <a:solidFill>
                  <a:srgbClr val="0000FF"/>
                </a:solidFill>
              </a:rPr>
              <a:t>S</a:t>
            </a:r>
            <a:r>
              <a:rPr lang="en-US" dirty="0"/>
              <a:t> </a:t>
            </a:r>
            <a:r>
              <a:rPr lang="en-US" dirty="0">
                <a:solidFill>
                  <a:srgbClr val="00CC00"/>
                </a:solidFill>
                <a:sym typeface="Wingdings" pitchFamily="2" charset="2"/>
              </a:rPr>
              <a:t></a:t>
            </a:r>
            <a:r>
              <a:rPr lang="en-US" dirty="0"/>
              <a:t> [</a:t>
            </a:r>
            <a:r>
              <a:rPr lang="en-US" dirty="0">
                <a:solidFill>
                  <a:srgbClr val="FF0000"/>
                </a:solidFill>
              </a:rPr>
              <a:t>AC</a:t>
            </a:r>
            <a:r>
              <a:rPr lang="en-US" dirty="0"/>
              <a:t>]</a:t>
            </a:r>
          </a:p>
        </p:txBody>
      </p:sp>
      <p:sp>
        <p:nvSpPr>
          <p:cNvPr id="34820" name="Rectangle 9"/>
          <p:cNvSpPr>
            <a:spLocks noChangeArrowheads="1"/>
          </p:cNvSpPr>
          <p:nvPr/>
        </p:nvSpPr>
        <p:spPr bwMode="auto">
          <a:xfrm>
            <a:off x="381000" y="877888"/>
            <a:ext cx="5257800" cy="579437"/>
          </a:xfrm>
          <a:prstGeom prst="rect">
            <a:avLst/>
          </a:prstGeom>
          <a:noFill/>
          <a:ln w="9525">
            <a:noFill/>
            <a:miter lim="800000"/>
            <a:headEnd/>
            <a:tailEnd/>
          </a:ln>
        </p:spPr>
        <p:txBody>
          <a:bodyPr anchor="ctr">
            <a:spAutoFit/>
          </a:bodyPr>
          <a:lstStyle/>
          <a:p>
            <a:pPr>
              <a:buFont typeface="Courier New" pitchFamily="49" charset="0"/>
              <a:buNone/>
              <a:tabLst>
                <a:tab pos="228600" algn="l"/>
              </a:tabLst>
            </a:pPr>
            <a:r>
              <a:rPr lang="en-US" sz="3200">
                <a:solidFill>
                  <a:srgbClr val="0000FF"/>
                </a:solidFill>
              </a:rPr>
              <a:t>One – Address Instruction</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8"/>
          <p:cNvSpPr txBox="1">
            <a:spLocks noChangeArrowheads="1"/>
          </p:cNvSpPr>
          <p:nvPr/>
        </p:nvSpPr>
        <p:spPr bwMode="auto">
          <a:xfrm>
            <a:off x="368300" y="1016000"/>
            <a:ext cx="6705600" cy="457200"/>
          </a:xfrm>
          <a:prstGeom prst="rect">
            <a:avLst/>
          </a:prstGeom>
          <a:noFill/>
          <a:ln w="9525">
            <a:noFill/>
            <a:miter lim="800000"/>
            <a:headEnd/>
            <a:tailEnd/>
          </a:ln>
        </p:spPr>
        <p:txBody>
          <a:bodyPr>
            <a:spAutoFit/>
          </a:bodyPr>
          <a:lstStyle/>
          <a:p>
            <a:pPr algn="just">
              <a:spcBef>
                <a:spcPct val="50000"/>
              </a:spcBef>
              <a:buFont typeface="Wingdings" pitchFamily="2" charset="2"/>
              <a:buNone/>
            </a:pPr>
            <a:endParaRPr lang="en-US"/>
          </a:p>
        </p:txBody>
      </p:sp>
      <p:sp>
        <p:nvSpPr>
          <p:cNvPr id="35843" name="Text Box 19"/>
          <p:cNvSpPr txBox="1">
            <a:spLocks noChangeArrowheads="1"/>
          </p:cNvSpPr>
          <p:nvPr/>
        </p:nvSpPr>
        <p:spPr bwMode="auto">
          <a:xfrm>
            <a:off x="304800" y="1765300"/>
            <a:ext cx="8534400" cy="4181475"/>
          </a:xfrm>
          <a:prstGeom prst="rect">
            <a:avLst/>
          </a:prstGeom>
          <a:noFill/>
          <a:ln w="9525">
            <a:noFill/>
            <a:miter lim="800000"/>
            <a:headEnd/>
            <a:tailEnd/>
          </a:ln>
        </p:spPr>
        <p:txBody>
          <a:bodyPr>
            <a:spAutoFit/>
          </a:bodyPr>
          <a:lstStyle/>
          <a:p>
            <a:pPr algn="just">
              <a:lnSpc>
                <a:spcPct val="140000"/>
              </a:lnSpc>
              <a:buFont typeface="Wingdings" pitchFamily="2" charset="2"/>
              <a:buChar char="Ø"/>
            </a:pPr>
            <a:r>
              <a:rPr lang="en-US" dirty="0"/>
              <a:t> Stack – organized computer make use of a special memory structure called push down stack to store operands. In such computer machines it is possible to use instructions that contain only operation codes and </a:t>
            </a:r>
            <a:r>
              <a:rPr lang="en-US" dirty="0">
                <a:solidFill>
                  <a:srgbClr val="FF0000"/>
                </a:solidFill>
              </a:rPr>
              <a:t>no explicit operands</a:t>
            </a:r>
            <a:r>
              <a:rPr lang="en-US" dirty="0"/>
              <a:t>. </a:t>
            </a:r>
          </a:p>
          <a:p>
            <a:pPr algn="just">
              <a:lnSpc>
                <a:spcPct val="140000"/>
              </a:lnSpc>
              <a:buFont typeface="Wingdings" pitchFamily="2" charset="2"/>
              <a:buChar char="Ø"/>
            </a:pPr>
            <a:r>
              <a:rPr lang="en-US" dirty="0"/>
              <a:t> The name </a:t>
            </a:r>
            <a:r>
              <a:rPr lang="en-US" dirty="0">
                <a:solidFill>
                  <a:srgbClr val="FF0000"/>
                </a:solidFill>
              </a:rPr>
              <a:t>Zero – address</a:t>
            </a:r>
            <a:r>
              <a:rPr lang="en-US" dirty="0"/>
              <a:t> specifies the absence of an address field of operands in machine instructions.</a:t>
            </a:r>
            <a:endParaRPr lang="en-US" sz="3200" dirty="0"/>
          </a:p>
          <a:p>
            <a:pPr algn="just">
              <a:lnSpc>
                <a:spcPct val="140000"/>
              </a:lnSpc>
              <a:buFont typeface="Wingdings" pitchFamily="2" charset="2"/>
              <a:buChar char="Ø"/>
            </a:pPr>
            <a:r>
              <a:rPr lang="en-US" dirty="0"/>
              <a:t> Example of  Zero – address instruction:     </a:t>
            </a:r>
            <a:r>
              <a:rPr lang="en-US" dirty="0">
                <a:solidFill>
                  <a:srgbClr val="00CC00"/>
                </a:solidFill>
              </a:rPr>
              <a:t>ADD</a:t>
            </a:r>
          </a:p>
          <a:p>
            <a:pPr algn="just">
              <a:lnSpc>
                <a:spcPct val="140000"/>
              </a:lnSpc>
              <a:buFont typeface="Wingdings" pitchFamily="2" charset="2"/>
              <a:buChar char="Ø"/>
            </a:pPr>
            <a:r>
              <a:rPr lang="en-US" dirty="0"/>
              <a:t> To perform operation of addition as           </a:t>
            </a:r>
            <a:r>
              <a:rPr lang="en-US" dirty="0">
                <a:solidFill>
                  <a:srgbClr val="FF0000"/>
                </a:solidFill>
              </a:rPr>
              <a:t>TOS</a:t>
            </a:r>
            <a:r>
              <a:rPr lang="en-US" dirty="0"/>
              <a:t> </a:t>
            </a:r>
            <a:r>
              <a:rPr lang="en-US" dirty="0">
                <a:solidFill>
                  <a:srgbClr val="0000FF"/>
                </a:solidFill>
                <a:sym typeface="Wingdings" pitchFamily="2" charset="2"/>
              </a:rPr>
              <a:t></a:t>
            </a:r>
            <a:r>
              <a:rPr lang="en-US" dirty="0">
                <a:solidFill>
                  <a:srgbClr val="0000FF"/>
                </a:solidFill>
              </a:rPr>
              <a:t> </a:t>
            </a:r>
            <a:r>
              <a:rPr lang="en-US" dirty="0"/>
              <a:t>(</a:t>
            </a:r>
            <a:r>
              <a:rPr lang="en-US" dirty="0">
                <a:solidFill>
                  <a:srgbClr val="FF0000"/>
                </a:solidFill>
              </a:rPr>
              <a:t>P</a:t>
            </a:r>
            <a:r>
              <a:rPr lang="en-US" dirty="0"/>
              <a:t> </a:t>
            </a:r>
            <a:r>
              <a:rPr lang="en-US" dirty="0">
                <a:solidFill>
                  <a:srgbClr val="00CC00"/>
                </a:solidFill>
              </a:rPr>
              <a:t>+</a:t>
            </a:r>
            <a:r>
              <a:rPr lang="en-US" dirty="0"/>
              <a:t> </a:t>
            </a:r>
            <a:r>
              <a:rPr lang="en-US" dirty="0">
                <a:solidFill>
                  <a:srgbClr val="FF0000"/>
                </a:solidFill>
              </a:rPr>
              <a:t>Q</a:t>
            </a:r>
            <a:r>
              <a:rPr lang="en-US" dirty="0"/>
              <a:t>)</a:t>
            </a:r>
          </a:p>
        </p:txBody>
      </p:sp>
      <p:sp>
        <p:nvSpPr>
          <p:cNvPr id="35844" name="Rectangle 20"/>
          <p:cNvSpPr>
            <a:spLocks noChangeArrowheads="1"/>
          </p:cNvSpPr>
          <p:nvPr/>
        </p:nvSpPr>
        <p:spPr bwMode="auto">
          <a:xfrm>
            <a:off x="304800" y="1143000"/>
            <a:ext cx="4552950" cy="579438"/>
          </a:xfrm>
          <a:prstGeom prst="rect">
            <a:avLst/>
          </a:prstGeom>
          <a:noFill/>
          <a:ln w="9525">
            <a:noFill/>
            <a:miter lim="800000"/>
            <a:headEnd/>
            <a:tailEnd/>
          </a:ln>
        </p:spPr>
        <p:txBody>
          <a:bodyPr wrap="none">
            <a:spAutoFit/>
          </a:bodyPr>
          <a:lstStyle/>
          <a:p>
            <a:r>
              <a:rPr lang="en-US" sz="3200">
                <a:solidFill>
                  <a:srgbClr val="0000FF"/>
                </a:solidFill>
              </a:rPr>
              <a:t>Zero – Address Instruction</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0" y="274638"/>
            <a:ext cx="4800600" cy="1143000"/>
          </a:xfrm>
        </p:spPr>
        <p:txBody>
          <a:bodyPr/>
          <a:lstStyle/>
          <a:p>
            <a:r>
              <a:rPr lang="en-US"/>
              <a:t>Instruction Formats</a:t>
            </a:r>
          </a:p>
        </p:txBody>
      </p:sp>
      <p:sp>
        <p:nvSpPr>
          <p:cNvPr id="328707" name="Rectangle 3"/>
          <p:cNvSpPr>
            <a:spLocks noGrp="1" noChangeArrowheads="1"/>
          </p:cNvSpPr>
          <p:nvPr>
            <p:ph type="body" idx="4294967295"/>
          </p:nvPr>
        </p:nvSpPr>
        <p:spPr>
          <a:xfrm>
            <a:off x="0" y="1719263"/>
            <a:ext cx="8229600" cy="3894137"/>
          </a:xfrm>
        </p:spPr>
        <p:txBody>
          <a:bodyPr/>
          <a:lstStyle/>
          <a:p>
            <a:pPr marL="533400" indent="-533400">
              <a:buFont typeface="Wingdings" pitchFamily="2" charset="2"/>
              <a:buNone/>
              <a:tabLst>
                <a:tab pos="2146300" algn="l"/>
                <a:tab pos="5022850" algn="l"/>
              </a:tabLst>
            </a:pPr>
            <a:r>
              <a:rPr lang="en-US" dirty="0"/>
              <a:t>Example:   Evaluate (A+B) </a:t>
            </a:r>
            <a:r>
              <a:rPr lang="en-US" dirty="0">
                <a:sym typeface="Symbol" pitchFamily="18" charset="2"/>
              </a:rPr>
              <a:t> (C+D)</a:t>
            </a:r>
          </a:p>
          <a:p>
            <a:pPr marL="533400" indent="-533400">
              <a:tabLst>
                <a:tab pos="2146300" algn="l"/>
                <a:tab pos="5022850" algn="l"/>
              </a:tabLst>
            </a:pPr>
            <a:r>
              <a:rPr lang="en-US" dirty="0">
                <a:sym typeface="Symbol" pitchFamily="18" charset="2"/>
              </a:rPr>
              <a:t>Three-Address</a:t>
            </a:r>
          </a:p>
          <a:p>
            <a:pPr marL="989013" lvl="1" indent="-457200">
              <a:buFont typeface="Times New Roman" pitchFamily="18" charset="0"/>
              <a:buAutoNum type="arabicPeriod"/>
              <a:tabLst>
                <a:tab pos="2146300" algn="l"/>
                <a:tab pos="5022850" algn="l"/>
              </a:tabLst>
            </a:pPr>
            <a:r>
              <a:rPr lang="en-US" dirty="0">
                <a:sym typeface="Symbol" pitchFamily="18" charset="2"/>
              </a:rPr>
              <a:t>ADD	</a:t>
            </a:r>
            <a:r>
              <a:rPr lang="en-US" dirty="0" smtClean="0">
                <a:sym typeface="Symbol" pitchFamily="18" charset="2"/>
              </a:rPr>
              <a:t>A, B,R1</a:t>
            </a:r>
            <a:r>
              <a:rPr lang="en-US" dirty="0">
                <a:sym typeface="Symbol" pitchFamily="18" charset="2"/>
              </a:rPr>
              <a:t>	; </a:t>
            </a:r>
            <a:r>
              <a:rPr lang="en-US" dirty="0"/>
              <a:t>R1 ← M[A] + M[B]</a:t>
            </a:r>
          </a:p>
          <a:p>
            <a:pPr marL="989013" lvl="1" indent="-457200">
              <a:buFont typeface="Times New Roman" pitchFamily="18" charset="0"/>
              <a:buAutoNum type="arabicPeriod"/>
              <a:tabLst>
                <a:tab pos="2146300" algn="l"/>
                <a:tab pos="5022850" algn="l"/>
              </a:tabLst>
            </a:pPr>
            <a:r>
              <a:rPr lang="en-US" dirty="0"/>
              <a:t>ADD	</a:t>
            </a:r>
            <a:r>
              <a:rPr lang="en-US" dirty="0" smtClean="0"/>
              <a:t>C</a:t>
            </a:r>
            <a:r>
              <a:rPr lang="en-US" dirty="0"/>
              <a:t>, </a:t>
            </a:r>
            <a:r>
              <a:rPr lang="en-US" dirty="0" smtClean="0"/>
              <a:t>D,R2</a:t>
            </a:r>
            <a:r>
              <a:rPr lang="en-US" dirty="0"/>
              <a:t>	; R2 ← M[C] + M[D]</a:t>
            </a:r>
          </a:p>
          <a:p>
            <a:pPr marL="989013" lvl="1" indent="-457200">
              <a:buFont typeface="Times New Roman" pitchFamily="18" charset="0"/>
              <a:buAutoNum type="arabicPeriod"/>
              <a:tabLst>
                <a:tab pos="2146300" algn="l"/>
                <a:tab pos="5022850" algn="l"/>
              </a:tabLst>
            </a:pPr>
            <a:r>
              <a:rPr lang="en-US" dirty="0"/>
              <a:t>MUL	</a:t>
            </a:r>
            <a:r>
              <a:rPr lang="en-US" dirty="0" smtClean="0"/>
              <a:t>R1</a:t>
            </a:r>
            <a:r>
              <a:rPr lang="en-US" dirty="0"/>
              <a:t>, </a:t>
            </a:r>
            <a:r>
              <a:rPr lang="en-US" dirty="0" smtClean="0"/>
              <a:t>R2,X</a:t>
            </a:r>
            <a:r>
              <a:rPr lang="en-US" dirty="0"/>
              <a:t>	; M[X] ← R1 </a:t>
            </a:r>
            <a:r>
              <a:rPr lang="en-US" dirty="0">
                <a:sym typeface="Symbol" pitchFamily="18" charset="2"/>
              </a:rPr>
              <a:t></a:t>
            </a:r>
            <a:r>
              <a:rPr lang="en-US" dirty="0"/>
              <a:t> R2</a:t>
            </a:r>
          </a:p>
        </p:txBody>
      </p:sp>
      <p:sp>
        <p:nvSpPr>
          <p:cNvPr id="328708"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wipe(left)">
                                      <p:cBhvr>
                                        <p:cTn id="7" dur="500"/>
                                        <p:tgtEl>
                                          <p:spTgt spid="32870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8707">
                                            <p:txEl>
                                              <p:pRg st="1" end="1"/>
                                            </p:txEl>
                                          </p:spTgt>
                                        </p:tgtEl>
                                        <p:attrNameLst>
                                          <p:attrName>style.visibility</p:attrName>
                                        </p:attrNameLst>
                                      </p:cBhvr>
                                      <p:to>
                                        <p:strVal val="visible"/>
                                      </p:to>
                                    </p:set>
                                    <p:animEffect transition="in" filter="wipe(left)">
                                      <p:cBhvr>
                                        <p:cTn id="11" dur="500"/>
                                        <p:tgtEl>
                                          <p:spTgt spid="32870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8707">
                                            <p:txEl>
                                              <p:pRg st="2" end="2"/>
                                            </p:txEl>
                                          </p:spTgt>
                                        </p:tgtEl>
                                        <p:attrNameLst>
                                          <p:attrName>style.visibility</p:attrName>
                                        </p:attrNameLst>
                                      </p:cBhvr>
                                      <p:to>
                                        <p:strVal val="visible"/>
                                      </p:to>
                                    </p:set>
                                    <p:animEffect transition="in" filter="wipe(left)">
                                      <p:cBhvr>
                                        <p:cTn id="16" dur="500"/>
                                        <p:tgtEl>
                                          <p:spTgt spid="32870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8707">
                                            <p:txEl>
                                              <p:pRg st="3" end="3"/>
                                            </p:txEl>
                                          </p:spTgt>
                                        </p:tgtEl>
                                        <p:attrNameLst>
                                          <p:attrName>style.visibility</p:attrName>
                                        </p:attrNameLst>
                                      </p:cBhvr>
                                      <p:to>
                                        <p:strVal val="visible"/>
                                      </p:to>
                                    </p:set>
                                    <p:animEffect transition="in" filter="wipe(left)">
                                      <p:cBhvr>
                                        <p:cTn id="21" dur="500"/>
                                        <p:tgtEl>
                                          <p:spTgt spid="32870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28707">
                                            <p:txEl>
                                              <p:pRg st="4" end="4"/>
                                            </p:txEl>
                                          </p:spTgt>
                                        </p:tgtEl>
                                        <p:attrNameLst>
                                          <p:attrName>style.visibility</p:attrName>
                                        </p:attrNameLst>
                                      </p:cBhvr>
                                      <p:to>
                                        <p:strVal val="visible"/>
                                      </p:to>
                                    </p:set>
                                    <p:animEffect transition="in" filter="wipe(left)">
                                      <p:cBhvr>
                                        <p:cTn id="26" dur="500"/>
                                        <p:tgtEl>
                                          <p:spTgt spid="328707">
                                            <p:txEl>
                                              <p:pRg st="4" end="4"/>
                                            </p:tx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32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0" y="274638"/>
            <a:ext cx="4800600" cy="1143000"/>
          </a:xfrm>
        </p:spPr>
        <p:txBody>
          <a:bodyPr/>
          <a:lstStyle/>
          <a:p>
            <a:r>
              <a:rPr lang="en-US"/>
              <a:t>Instruction Formats</a:t>
            </a:r>
          </a:p>
        </p:txBody>
      </p:sp>
      <p:sp>
        <p:nvSpPr>
          <p:cNvPr id="329731" name="Rectangle 3"/>
          <p:cNvSpPr>
            <a:spLocks noGrp="1" noChangeArrowheads="1"/>
          </p:cNvSpPr>
          <p:nvPr>
            <p:ph type="body" idx="4294967295"/>
          </p:nvPr>
        </p:nvSpPr>
        <p:spPr>
          <a:xfrm>
            <a:off x="0" y="1447800"/>
            <a:ext cx="8280400" cy="4405313"/>
          </a:xfrm>
        </p:spPr>
        <p:txBody>
          <a:bodyPr/>
          <a:lstStyle/>
          <a:p>
            <a:pPr marL="533400" indent="-533400">
              <a:buFont typeface="Wingdings" pitchFamily="2" charset="2"/>
              <a:buNone/>
              <a:tabLst>
                <a:tab pos="2146300" algn="l"/>
                <a:tab pos="5022850" algn="l"/>
              </a:tabLst>
            </a:pPr>
            <a:r>
              <a:rPr lang="en-US" dirty="0"/>
              <a:t>Example:   Evaluate (A+B) </a:t>
            </a:r>
            <a:r>
              <a:rPr lang="en-US" dirty="0">
                <a:sym typeface="Symbol" pitchFamily="18" charset="2"/>
              </a:rPr>
              <a:t> (C+D)</a:t>
            </a:r>
          </a:p>
          <a:p>
            <a:pPr marL="533400" indent="-533400">
              <a:tabLst>
                <a:tab pos="2146300" algn="l"/>
                <a:tab pos="5022850" algn="l"/>
              </a:tabLst>
            </a:pPr>
            <a:r>
              <a:rPr lang="en-US" dirty="0">
                <a:sym typeface="Symbol" pitchFamily="18" charset="2"/>
              </a:rPr>
              <a:t>Two-Address</a:t>
            </a:r>
          </a:p>
          <a:p>
            <a:pPr marL="989013" lvl="1" indent="-457200">
              <a:buFont typeface="Times New Roman" pitchFamily="18" charset="0"/>
              <a:buAutoNum type="arabicPeriod"/>
              <a:tabLst>
                <a:tab pos="2146300" algn="l"/>
                <a:tab pos="5022850" algn="l"/>
              </a:tabLst>
            </a:pPr>
            <a:r>
              <a:rPr lang="en-US" dirty="0">
                <a:sym typeface="Symbol" pitchFamily="18" charset="2"/>
              </a:rPr>
              <a:t>MOV	</a:t>
            </a:r>
            <a:r>
              <a:rPr lang="en-US" dirty="0" smtClean="0">
                <a:sym typeface="Symbol" pitchFamily="18" charset="2"/>
              </a:rPr>
              <a:t>A,R1</a:t>
            </a:r>
            <a:r>
              <a:rPr lang="en-US" dirty="0">
                <a:sym typeface="Symbol" pitchFamily="18" charset="2"/>
              </a:rPr>
              <a:t>	; </a:t>
            </a:r>
            <a:r>
              <a:rPr lang="en-US" dirty="0"/>
              <a:t>R1 ← M[A]</a:t>
            </a:r>
            <a:endParaRPr lang="en-US" dirty="0">
              <a:sym typeface="Symbol" pitchFamily="18" charset="2"/>
            </a:endParaRPr>
          </a:p>
          <a:p>
            <a:pPr marL="989013" lvl="1" indent="-457200">
              <a:buFont typeface="Times New Roman" pitchFamily="18" charset="0"/>
              <a:buAutoNum type="arabicPeriod"/>
              <a:tabLst>
                <a:tab pos="2146300" algn="l"/>
                <a:tab pos="5022850" algn="l"/>
              </a:tabLst>
            </a:pPr>
            <a:r>
              <a:rPr lang="en-US" dirty="0">
                <a:sym typeface="Symbol" pitchFamily="18" charset="2"/>
              </a:rPr>
              <a:t>ADD	</a:t>
            </a:r>
            <a:r>
              <a:rPr lang="en-US" dirty="0" smtClean="0">
                <a:sym typeface="Symbol" pitchFamily="18" charset="2"/>
              </a:rPr>
              <a:t>B,R1</a:t>
            </a:r>
            <a:r>
              <a:rPr lang="en-US" dirty="0">
                <a:sym typeface="Symbol" pitchFamily="18" charset="2"/>
              </a:rPr>
              <a:t>	; </a:t>
            </a:r>
            <a:r>
              <a:rPr lang="en-US" dirty="0"/>
              <a:t>R1 ← R1 + M[B]</a:t>
            </a:r>
          </a:p>
          <a:p>
            <a:pPr marL="989013" lvl="1" indent="-457200">
              <a:buFont typeface="Times New Roman" pitchFamily="18" charset="0"/>
              <a:buAutoNum type="arabicPeriod"/>
              <a:tabLst>
                <a:tab pos="2146300" algn="l"/>
                <a:tab pos="5022850" algn="l"/>
              </a:tabLst>
            </a:pPr>
            <a:r>
              <a:rPr lang="en-US" dirty="0">
                <a:sym typeface="Symbol" pitchFamily="18" charset="2"/>
              </a:rPr>
              <a:t>MOV	</a:t>
            </a:r>
            <a:r>
              <a:rPr lang="en-US" dirty="0" smtClean="0">
                <a:sym typeface="Symbol" pitchFamily="18" charset="2"/>
              </a:rPr>
              <a:t>C,R2</a:t>
            </a:r>
            <a:r>
              <a:rPr lang="en-US" dirty="0">
                <a:sym typeface="Symbol" pitchFamily="18" charset="2"/>
              </a:rPr>
              <a:t>	; </a:t>
            </a:r>
            <a:r>
              <a:rPr lang="en-US" dirty="0"/>
              <a:t>R2 ← M[C]</a:t>
            </a:r>
            <a:endParaRPr lang="en-US" dirty="0">
              <a:sym typeface="Symbol" pitchFamily="18" charset="2"/>
            </a:endParaRPr>
          </a:p>
          <a:p>
            <a:pPr marL="989013" lvl="1" indent="-457200">
              <a:buFont typeface="Times New Roman" pitchFamily="18" charset="0"/>
              <a:buAutoNum type="arabicPeriod"/>
              <a:tabLst>
                <a:tab pos="2146300" algn="l"/>
                <a:tab pos="5022850" algn="l"/>
              </a:tabLst>
            </a:pPr>
            <a:r>
              <a:rPr lang="en-US" dirty="0"/>
              <a:t>ADD	</a:t>
            </a:r>
            <a:r>
              <a:rPr lang="en-US" dirty="0" smtClean="0"/>
              <a:t>D,R2</a:t>
            </a:r>
            <a:r>
              <a:rPr lang="en-US" dirty="0"/>
              <a:t>	; R2 ← R2 + M[D]</a:t>
            </a:r>
          </a:p>
          <a:p>
            <a:pPr marL="989013" lvl="1" indent="-457200">
              <a:buFont typeface="Times New Roman" pitchFamily="18" charset="0"/>
              <a:buAutoNum type="arabicPeriod"/>
              <a:tabLst>
                <a:tab pos="2146300" algn="l"/>
                <a:tab pos="5022850" algn="l"/>
              </a:tabLst>
            </a:pPr>
            <a:r>
              <a:rPr lang="en-US" dirty="0"/>
              <a:t>MUL	</a:t>
            </a:r>
            <a:r>
              <a:rPr lang="en-US" dirty="0" smtClean="0"/>
              <a:t>R2, R1</a:t>
            </a:r>
            <a:r>
              <a:rPr lang="en-US" dirty="0"/>
              <a:t>	; R1 ← R1 </a:t>
            </a:r>
            <a:r>
              <a:rPr lang="en-US" dirty="0">
                <a:sym typeface="Symbol" pitchFamily="18" charset="2"/>
              </a:rPr>
              <a:t></a:t>
            </a:r>
            <a:r>
              <a:rPr lang="en-US" dirty="0"/>
              <a:t> R2</a:t>
            </a:r>
          </a:p>
          <a:p>
            <a:pPr marL="989013" lvl="1" indent="-457200">
              <a:buFont typeface="Times New Roman" pitchFamily="18" charset="0"/>
              <a:buAutoNum type="arabicPeriod"/>
              <a:tabLst>
                <a:tab pos="2146300" algn="l"/>
                <a:tab pos="5022850" algn="l"/>
              </a:tabLst>
            </a:pPr>
            <a:r>
              <a:rPr lang="en-US" dirty="0"/>
              <a:t>MOV	</a:t>
            </a:r>
            <a:r>
              <a:rPr lang="en-US" dirty="0" smtClean="0"/>
              <a:t>R1,X</a:t>
            </a:r>
            <a:r>
              <a:rPr lang="en-US" dirty="0"/>
              <a:t>	; M[X] ← R1</a:t>
            </a:r>
          </a:p>
        </p:txBody>
      </p:sp>
      <p:sp>
        <p:nvSpPr>
          <p:cNvPr id="329732"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9731">
                                            <p:txEl>
                                              <p:pRg st="1" end="1"/>
                                            </p:txEl>
                                          </p:spTgt>
                                        </p:tgtEl>
                                        <p:attrNameLst>
                                          <p:attrName>style.visibility</p:attrName>
                                        </p:attrNameLst>
                                      </p:cBhvr>
                                      <p:to>
                                        <p:strVal val="visible"/>
                                      </p:to>
                                    </p:set>
                                    <p:animEffect transition="in" filter="wipe(left)">
                                      <p:cBhvr>
                                        <p:cTn id="7" dur="500"/>
                                        <p:tgtEl>
                                          <p:spTgt spid="3297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9731">
                                            <p:txEl>
                                              <p:pRg st="2" end="2"/>
                                            </p:txEl>
                                          </p:spTgt>
                                        </p:tgtEl>
                                        <p:attrNameLst>
                                          <p:attrName>style.visibility</p:attrName>
                                        </p:attrNameLst>
                                      </p:cBhvr>
                                      <p:to>
                                        <p:strVal val="visible"/>
                                      </p:to>
                                    </p:set>
                                    <p:animEffect transition="in" filter="wipe(left)">
                                      <p:cBhvr>
                                        <p:cTn id="12" dur="500"/>
                                        <p:tgtEl>
                                          <p:spTgt spid="3297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9731">
                                            <p:txEl>
                                              <p:pRg st="3" end="3"/>
                                            </p:txEl>
                                          </p:spTgt>
                                        </p:tgtEl>
                                        <p:attrNameLst>
                                          <p:attrName>style.visibility</p:attrName>
                                        </p:attrNameLst>
                                      </p:cBhvr>
                                      <p:to>
                                        <p:strVal val="visible"/>
                                      </p:to>
                                    </p:set>
                                    <p:animEffect transition="in" filter="wipe(left)">
                                      <p:cBhvr>
                                        <p:cTn id="17" dur="500"/>
                                        <p:tgtEl>
                                          <p:spTgt spid="3297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9731">
                                            <p:txEl>
                                              <p:pRg st="4" end="4"/>
                                            </p:txEl>
                                          </p:spTgt>
                                        </p:tgtEl>
                                        <p:attrNameLst>
                                          <p:attrName>style.visibility</p:attrName>
                                        </p:attrNameLst>
                                      </p:cBhvr>
                                      <p:to>
                                        <p:strVal val="visible"/>
                                      </p:to>
                                    </p:set>
                                    <p:animEffect transition="in" filter="wipe(left)">
                                      <p:cBhvr>
                                        <p:cTn id="22" dur="500"/>
                                        <p:tgtEl>
                                          <p:spTgt spid="3297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9731">
                                            <p:txEl>
                                              <p:pRg st="5" end="5"/>
                                            </p:txEl>
                                          </p:spTgt>
                                        </p:tgtEl>
                                        <p:attrNameLst>
                                          <p:attrName>style.visibility</p:attrName>
                                        </p:attrNameLst>
                                      </p:cBhvr>
                                      <p:to>
                                        <p:strVal val="visible"/>
                                      </p:to>
                                    </p:set>
                                    <p:animEffect transition="in" filter="wipe(left)">
                                      <p:cBhvr>
                                        <p:cTn id="27" dur="500"/>
                                        <p:tgtEl>
                                          <p:spTgt spid="3297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731">
                                            <p:txEl>
                                              <p:pRg st="6" end="6"/>
                                            </p:txEl>
                                          </p:spTgt>
                                        </p:tgtEl>
                                        <p:attrNameLst>
                                          <p:attrName>style.visibility</p:attrName>
                                        </p:attrNameLst>
                                      </p:cBhvr>
                                      <p:to>
                                        <p:strVal val="visible"/>
                                      </p:to>
                                    </p:set>
                                    <p:animEffect transition="in" filter="wipe(left)">
                                      <p:cBhvr>
                                        <p:cTn id="32" dur="500"/>
                                        <p:tgtEl>
                                          <p:spTgt spid="32973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9731">
                                            <p:txEl>
                                              <p:pRg st="7" end="7"/>
                                            </p:txEl>
                                          </p:spTgt>
                                        </p:tgtEl>
                                        <p:attrNameLst>
                                          <p:attrName>style.visibility</p:attrName>
                                        </p:attrNameLst>
                                      </p:cBhvr>
                                      <p:to>
                                        <p:strVal val="visible"/>
                                      </p:to>
                                    </p:set>
                                    <p:animEffect transition="in" filter="wipe(left)">
                                      <p:cBhvr>
                                        <p:cTn id="37" dur="500"/>
                                        <p:tgtEl>
                                          <p:spTgt spid="329731">
                                            <p:txEl>
                                              <p:pRg st="7" end="7"/>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2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0" y="274638"/>
            <a:ext cx="4800600" cy="1143000"/>
          </a:xfrm>
        </p:spPr>
        <p:txBody>
          <a:bodyPr/>
          <a:lstStyle/>
          <a:p>
            <a:r>
              <a:rPr lang="en-US"/>
              <a:t>Instruction Formats</a:t>
            </a:r>
          </a:p>
        </p:txBody>
      </p:sp>
      <p:sp>
        <p:nvSpPr>
          <p:cNvPr id="330755" name="Rectangle 3"/>
          <p:cNvSpPr>
            <a:spLocks noGrp="1" noChangeArrowheads="1"/>
          </p:cNvSpPr>
          <p:nvPr>
            <p:ph type="body" idx="4294967295"/>
          </p:nvPr>
        </p:nvSpPr>
        <p:spPr>
          <a:xfrm>
            <a:off x="0" y="1428736"/>
            <a:ext cx="8280400" cy="4953000"/>
          </a:xfrm>
        </p:spPr>
        <p:txBody>
          <a:bodyPr/>
          <a:lstStyle/>
          <a:p>
            <a:pPr marL="533400" indent="-533400">
              <a:buFont typeface="Wingdings" pitchFamily="2" charset="2"/>
              <a:buNone/>
              <a:tabLst>
                <a:tab pos="2146300" algn="l"/>
                <a:tab pos="5022850" algn="l"/>
              </a:tabLst>
            </a:pPr>
            <a:r>
              <a:rPr lang="en-US"/>
              <a:t>Example:   Evaluate (A+B) </a:t>
            </a:r>
            <a:r>
              <a:rPr lang="en-US">
                <a:sym typeface="Symbol" pitchFamily="18" charset="2"/>
              </a:rPr>
              <a:t> (C+D)</a:t>
            </a:r>
          </a:p>
          <a:p>
            <a:pPr marL="533400" indent="-533400">
              <a:tabLst>
                <a:tab pos="2146300" algn="l"/>
                <a:tab pos="5022850" algn="l"/>
              </a:tabLst>
            </a:pPr>
            <a:r>
              <a:rPr lang="en-US">
                <a:sym typeface="Symbol" pitchFamily="18" charset="2"/>
              </a:rPr>
              <a:t>One-Address</a:t>
            </a:r>
          </a:p>
          <a:p>
            <a:pPr marL="989013" lvl="1" indent="-457200">
              <a:buFont typeface="Times New Roman" pitchFamily="18" charset="0"/>
              <a:buAutoNum type="arabicPeriod"/>
              <a:tabLst>
                <a:tab pos="2146300" algn="l"/>
                <a:tab pos="5022850" algn="l"/>
              </a:tabLst>
            </a:pPr>
            <a:r>
              <a:rPr lang="en-US">
                <a:sym typeface="Symbol" pitchFamily="18" charset="2"/>
              </a:rPr>
              <a:t>LOAD	A	; </a:t>
            </a:r>
            <a:r>
              <a:rPr lang="en-US"/>
              <a:t>AC ← M[A]</a:t>
            </a:r>
            <a:endParaRPr lang="en-US">
              <a:sym typeface="Symbol" pitchFamily="18" charset="2"/>
            </a:endParaRPr>
          </a:p>
          <a:p>
            <a:pPr marL="989013" lvl="1" indent="-457200">
              <a:buFont typeface="Times New Roman" pitchFamily="18" charset="0"/>
              <a:buAutoNum type="arabicPeriod"/>
              <a:tabLst>
                <a:tab pos="2146300" algn="l"/>
                <a:tab pos="5022850" algn="l"/>
              </a:tabLst>
            </a:pPr>
            <a:r>
              <a:rPr lang="en-US">
                <a:sym typeface="Symbol" pitchFamily="18" charset="2"/>
              </a:rPr>
              <a:t>ADD	B	; </a:t>
            </a:r>
            <a:r>
              <a:rPr lang="en-US"/>
              <a:t>AC ← AC + M[B]</a:t>
            </a:r>
          </a:p>
          <a:p>
            <a:pPr marL="989013" lvl="1" indent="-457200">
              <a:buFont typeface="Times New Roman" pitchFamily="18" charset="0"/>
              <a:buAutoNum type="arabicPeriod"/>
              <a:tabLst>
                <a:tab pos="2146300" algn="l"/>
                <a:tab pos="5022850" algn="l"/>
              </a:tabLst>
            </a:pPr>
            <a:r>
              <a:rPr lang="en-US"/>
              <a:t>STORE	T	; M[T] ← AC </a:t>
            </a:r>
          </a:p>
          <a:p>
            <a:pPr marL="989013" lvl="1" indent="-457200">
              <a:buFont typeface="Times New Roman" pitchFamily="18" charset="0"/>
              <a:buAutoNum type="arabicPeriod"/>
              <a:tabLst>
                <a:tab pos="2146300" algn="l"/>
                <a:tab pos="5022850" algn="l"/>
              </a:tabLst>
            </a:pPr>
            <a:r>
              <a:rPr lang="en-US">
                <a:sym typeface="Symbol" pitchFamily="18" charset="2"/>
              </a:rPr>
              <a:t>LOAD	C	; </a:t>
            </a:r>
            <a:r>
              <a:rPr lang="en-US"/>
              <a:t>AC ← M[C]</a:t>
            </a:r>
            <a:endParaRPr lang="en-US">
              <a:sym typeface="Symbol" pitchFamily="18" charset="2"/>
            </a:endParaRPr>
          </a:p>
          <a:p>
            <a:pPr marL="989013" lvl="1" indent="-457200">
              <a:buFont typeface="Times New Roman" pitchFamily="18" charset="0"/>
              <a:buAutoNum type="arabicPeriod"/>
              <a:tabLst>
                <a:tab pos="2146300" algn="l"/>
                <a:tab pos="5022850" algn="l"/>
              </a:tabLst>
            </a:pPr>
            <a:r>
              <a:rPr lang="en-US"/>
              <a:t>ADD	D	; AC ← AC + M[D]</a:t>
            </a:r>
          </a:p>
          <a:p>
            <a:pPr marL="989013" lvl="1" indent="-457200">
              <a:buFont typeface="Times New Roman" pitchFamily="18" charset="0"/>
              <a:buAutoNum type="arabicPeriod"/>
              <a:tabLst>
                <a:tab pos="2146300" algn="l"/>
                <a:tab pos="5022850" algn="l"/>
              </a:tabLst>
            </a:pPr>
            <a:r>
              <a:rPr lang="en-US"/>
              <a:t>MUL	T	; AC ← AC </a:t>
            </a:r>
            <a:r>
              <a:rPr lang="en-US">
                <a:sym typeface="Symbol" pitchFamily="18" charset="2"/>
              </a:rPr>
              <a:t></a:t>
            </a:r>
            <a:r>
              <a:rPr lang="en-US"/>
              <a:t> M[T]</a:t>
            </a:r>
          </a:p>
          <a:p>
            <a:pPr marL="989013" lvl="1" indent="-457200">
              <a:buFont typeface="Times New Roman" pitchFamily="18" charset="0"/>
              <a:buAutoNum type="arabicPeriod"/>
              <a:tabLst>
                <a:tab pos="2146300" algn="l"/>
                <a:tab pos="5022850" algn="l"/>
              </a:tabLst>
            </a:pPr>
            <a:r>
              <a:rPr lang="en-US"/>
              <a:t>STORE	X	; M[X] ← AC</a:t>
            </a:r>
          </a:p>
        </p:txBody>
      </p:sp>
      <p:sp>
        <p:nvSpPr>
          <p:cNvPr id="330756"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wipe(left)">
                                      <p:cBhvr>
                                        <p:cTn id="7" dur="500"/>
                                        <p:tgtEl>
                                          <p:spTgt spid="330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wipe(left)">
                                      <p:cBhvr>
                                        <p:cTn id="12" dur="500"/>
                                        <p:tgtEl>
                                          <p:spTgt spid="330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wipe(left)">
                                      <p:cBhvr>
                                        <p:cTn id="17" dur="500"/>
                                        <p:tgtEl>
                                          <p:spTgt spid="330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wipe(left)">
                                      <p:cBhvr>
                                        <p:cTn id="22" dur="500"/>
                                        <p:tgtEl>
                                          <p:spTgt spid="330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0755">
                                            <p:txEl>
                                              <p:pRg st="5" end="5"/>
                                            </p:txEl>
                                          </p:spTgt>
                                        </p:tgtEl>
                                        <p:attrNameLst>
                                          <p:attrName>style.visibility</p:attrName>
                                        </p:attrNameLst>
                                      </p:cBhvr>
                                      <p:to>
                                        <p:strVal val="visible"/>
                                      </p:to>
                                    </p:set>
                                    <p:animEffect transition="in" filter="wipe(left)">
                                      <p:cBhvr>
                                        <p:cTn id="27" dur="500"/>
                                        <p:tgtEl>
                                          <p:spTgt spid="33075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0755">
                                            <p:txEl>
                                              <p:pRg st="6" end="6"/>
                                            </p:txEl>
                                          </p:spTgt>
                                        </p:tgtEl>
                                        <p:attrNameLst>
                                          <p:attrName>style.visibility</p:attrName>
                                        </p:attrNameLst>
                                      </p:cBhvr>
                                      <p:to>
                                        <p:strVal val="visible"/>
                                      </p:to>
                                    </p:set>
                                    <p:animEffect transition="in" filter="wipe(left)">
                                      <p:cBhvr>
                                        <p:cTn id="32" dur="500"/>
                                        <p:tgtEl>
                                          <p:spTgt spid="33075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0755">
                                            <p:txEl>
                                              <p:pRg st="7" end="7"/>
                                            </p:txEl>
                                          </p:spTgt>
                                        </p:tgtEl>
                                        <p:attrNameLst>
                                          <p:attrName>style.visibility</p:attrName>
                                        </p:attrNameLst>
                                      </p:cBhvr>
                                      <p:to>
                                        <p:strVal val="visible"/>
                                      </p:to>
                                    </p:set>
                                    <p:animEffect transition="in" filter="wipe(left)">
                                      <p:cBhvr>
                                        <p:cTn id="37" dur="500"/>
                                        <p:tgtEl>
                                          <p:spTgt spid="33075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0755">
                                            <p:txEl>
                                              <p:pRg st="8" end="8"/>
                                            </p:txEl>
                                          </p:spTgt>
                                        </p:tgtEl>
                                        <p:attrNameLst>
                                          <p:attrName>style.visibility</p:attrName>
                                        </p:attrNameLst>
                                      </p:cBhvr>
                                      <p:to>
                                        <p:strVal val="visible"/>
                                      </p:to>
                                    </p:set>
                                    <p:animEffect transition="in" filter="wipe(left)">
                                      <p:cBhvr>
                                        <p:cTn id="42" dur="500"/>
                                        <p:tgtEl>
                                          <p:spTgt spid="330755">
                                            <p:txEl>
                                              <p:pRg st="8" end="8"/>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30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0" y="274638"/>
            <a:ext cx="4800600" cy="1143000"/>
          </a:xfrm>
        </p:spPr>
        <p:txBody>
          <a:bodyPr/>
          <a:lstStyle/>
          <a:p>
            <a:r>
              <a:rPr lang="en-US"/>
              <a:t>Instruction Formats</a:t>
            </a:r>
          </a:p>
        </p:txBody>
      </p:sp>
      <p:sp>
        <p:nvSpPr>
          <p:cNvPr id="331779" name="Rectangle 3"/>
          <p:cNvSpPr>
            <a:spLocks noGrp="1" noChangeArrowheads="1"/>
          </p:cNvSpPr>
          <p:nvPr>
            <p:ph type="body" idx="4294967295"/>
          </p:nvPr>
        </p:nvSpPr>
        <p:spPr>
          <a:xfrm>
            <a:off x="0" y="1357313"/>
            <a:ext cx="8280400" cy="5500687"/>
          </a:xfrm>
        </p:spPr>
        <p:txBody>
          <a:bodyPr/>
          <a:lstStyle/>
          <a:p>
            <a:pPr marL="533400" indent="-533400">
              <a:buFont typeface="Wingdings" pitchFamily="2" charset="2"/>
              <a:buNone/>
              <a:tabLst>
                <a:tab pos="2146300" algn="l"/>
                <a:tab pos="5022850" algn="l"/>
              </a:tabLst>
            </a:pPr>
            <a:r>
              <a:rPr lang="en-US" dirty="0"/>
              <a:t>Example:   Evaluate (A+B) </a:t>
            </a:r>
            <a:r>
              <a:rPr lang="en-US" dirty="0">
                <a:sym typeface="Symbol" pitchFamily="18" charset="2"/>
              </a:rPr>
              <a:t> (C+D)</a:t>
            </a:r>
          </a:p>
          <a:p>
            <a:pPr marL="533400" indent="-533400">
              <a:tabLst>
                <a:tab pos="2146300" algn="l"/>
                <a:tab pos="5022850" algn="l"/>
              </a:tabLst>
            </a:pPr>
            <a:r>
              <a:rPr lang="en-US" dirty="0">
                <a:sym typeface="Symbol" pitchFamily="18" charset="2"/>
              </a:rPr>
              <a:t>Zero-Address</a:t>
            </a:r>
          </a:p>
          <a:p>
            <a:pPr marL="989013" lvl="1" indent="-457200">
              <a:buFont typeface="Times New Roman" pitchFamily="18" charset="0"/>
              <a:buAutoNum type="arabicPeriod"/>
              <a:tabLst>
                <a:tab pos="2146300" algn="l"/>
                <a:tab pos="5022850" algn="l"/>
              </a:tabLst>
            </a:pPr>
            <a:r>
              <a:rPr lang="en-US" dirty="0" smtClean="0">
                <a:sym typeface="Symbol" pitchFamily="18" charset="2"/>
              </a:rPr>
              <a:t>PUSH	A</a:t>
            </a:r>
            <a:r>
              <a:rPr lang="en-US" dirty="0">
                <a:sym typeface="Symbol" pitchFamily="18" charset="2"/>
              </a:rPr>
              <a:t>	; </a:t>
            </a:r>
            <a:r>
              <a:rPr lang="en-US" dirty="0"/>
              <a:t>TOS ← A</a:t>
            </a:r>
            <a:endParaRPr lang="en-US" dirty="0">
              <a:sym typeface="Symbol" pitchFamily="18" charset="2"/>
            </a:endParaRPr>
          </a:p>
          <a:p>
            <a:pPr marL="989013" lvl="1" indent="-457200">
              <a:buFont typeface="Times New Roman" pitchFamily="18" charset="0"/>
              <a:buAutoNum type="arabicPeriod"/>
              <a:tabLst>
                <a:tab pos="2146300" algn="l"/>
                <a:tab pos="5022850" algn="l"/>
              </a:tabLst>
            </a:pPr>
            <a:r>
              <a:rPr lang="en-US" dirty="0">
                <a:sym typeface="Symbol" pitchFamily="18" charset="2"/>
              </a:rPr>
              <a:t>PUSH	</a:t>
            </a:r>
            <a:r>
              <a:rPr lang="en-US" dirty="0" smtClean="0">
                <a:sym typeface="Symbol" pitchFamily="18" charset="2"/>
              </a:rPr>
              <a:t>B</a:t>
            </a:r>
            <a:r>
              <a:rPr lang="en-US" dirty="0">
                <a:sym typeface="Symbol" pitchFamily="18" charset="2"/>
              </a:rPr>
              <a:t>	; </a:t>
            </a:r>
            <a:r>
              <a:rPr lang="en-US" dirty="0"/>
              <a:t>TOS ← B</a:t>
            </a:r>
          </a:p>
          <a:p>
            <a:pPr marL="989013" lvl="1" indent="-457200">
              <a:buFont typeface="Times New Roman" pitchFamily="18" charset="0"/>
              <a:buAutoNum type="arabicPeriod"/>
              <a:tabLst>
                <a:tab pos="2146300" algn="l"/>
                <a:tab pos="5022850" algn="l"/>
              </a:tabLst>
            </a:pPr>
            <a:r>
              <a:rPr lang="en-US" dirty="0"/>
              <a:t>ADD		; TOS ← (A + B)</a:t>
            </a:r>
          </a:p>
          <a:p>
            <a:pPr marL="989013" lvl="1" indent="-457200">
              <a:buFont typeface="Times New Roman" pitchFamily="18" charset="0"/>
              <a:buAutoNum type="arabicPeriod"/>
              <a:tabLst>
                <a:tab pos="2146300" algn="l"/>
                <a:tab pos="5022850" algn="l"/>
              </a:tabLst>
            </a:pPr>
            <a:r>
              <a:rPr lang="en-US" dirty="0">
                <a:sym typeface="Symbol" pitchFamily="18" charset="2"/>
              </a:rPr>
              <a:t>PUSH 	</a:t>
            </a:r>
            <a:r>
              <a:rPr lang="en-US" dirty="0" smtClean="0">
                <a:sym typeface="Symbol" pitchFamily="18" charset="2"/>
              </a:rPr>
              <a:t>C</a:t>
            </a:r>
            <a:r>
              <a:rPr lang="en-US" dirty="0">
                <a:sym typeface="Symbol" pitchFamily="18" charset="2"/>
              </a:rPr>
              <a:t>	; </a:t>
            </a:r>
            <a:r>
              <a:rPr lang="en-US" dirty="0"/>
              <a:t>TOS ← C</a:t>
            </a:r>
          </a:p>
          <a:p>
            <a:pPr marL="989013" lvl="1" indent="-457200">
              <a:buFont typeface="Times New Roman" pitchFamily="18" charset="0"/>
              <a:buAutoNum type="arabicPeriod"/>
              <a:tabLst>
                <a:tab pos="2146300" algn="l"/>
                <a:tab pos="5022850" algn="l"/>
              </a:tabLst>
            </a:pPr>
            <a:r>
              <a:rPr lang="en-US" dirty="0"/>
              <a:t>PUSH	</a:t>
            </a:r>
            <a:r>
              <a:rPr lang="en-US" dirty="0" smtClean="0"/>
              <a:t>D</a:t>
            </a:r>
            <a:r>
              <a:rPr lang="en-US" dirty="0"/>
              <a:t>	; TOS ← D</a:t>
            </a:r>
            <a:endParaRPr lang="en-US" dirty="0">
              <a:sym typeface="Symbol" pitchFamily="18" charset="2"/>
            </a:endParaRPr>
          </a:p>
          <a:p>
            <a:pPr marL="989013" lvl="1" indent="-457200">
              <a:buFont typeface="Times New Roman" pitchFamily="18" charset="0"/>
              <a:buAutoNum type="arabicPeriod"/>
              <a:tabLst>
                <a:tab pos="2146300" algn="l"/>
                <a:tab pos="5022850" algn="l"/>
              </a:tabLst>
            </a:pPr>
            <a:r>
              <a:rPr lang="en-US" dirty="0"/>
              <a:t>ADD		; TOS ← (C + D)</a:t>
            </a:r>
          </a:p>
          <a:p>
            <a:pPr marL="989013" lvl="1" indent="-457200">
              <a:buFont typeface="Times New Roman" pitchFamily="18" charset="0"/>
              <a:buAutoNum type="arabicPeriod"/>
              <a:tabLst>
                <a:tab pos="2146300" algn="l"/>
                <a:tab pos="5022850" algn="l"/>
              </a:tabLst>
            </a:pPr>
            <a:r>
              <a:rPr lang="en-US" dirty="0"/>
              <a:t>MUL		; TOS ← (C+D)</a:t>
            </a:r>
            <a:r>
              <a:rPr lang="en-US" dirty="0">
                <a:sym typeface="Symbol" pitchFamily="18" charset="2"/>
              </a:rPr>
              <a:t></a:t>
            </a:r>
            <a:r>
              <a:rPr lang="en-US" dirty="0"/>
              <a:t>(A+B)</a:t>
            </a:r>
          </a:p>
          <a:p>
            <a:pPr marL="989013" lvl="1" indent="-457200">
              <a:buFont typeface="Times New Roman" pitchFamily="18" charset="0"/>
              <a:buAutoNum type="arabicPeriod"/>
              <a:tabLst>
                <a:tab pos="2146300" algn="l"/>
                <a:tab pos="5022850" algn="l"/>
              </a:tabLst>
            </a:pPr>
            <a:r>
              <a:rPr lang="en-US" dirty="0"/>
              <a:t>POP	</a:t>
            </a:r>
            <a:r>
              <a:rPr lang="en-US" dirty="0" smtClean="0"/>
              <a:t>X</a:t>
            </a:r>
            <a:r>
              <a:rPr lang="en-US" dirty="0"/>
              <a:t>	; M[X] ← TOS</a:t>
            </a:r>
          </a:p>
        </p:txBody>
      </p:sp>
      <p:sp>
        <p:nvSpPr>
          <p:cNvPr id="331780"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1779">
                                            <p:txEl>
                                              <p:pRg st="1" end="1"/>
                                            </p:txEl>
                                          </p:spTgt>
                                        </p:tgtEl>
                                        <p:attrNameLst>
                                          <p:attrName>style.visibility</p:attrName>
                                        </p:attrNameLst>
                                      </p:cBhvr>
                                      <p:to>
                                        <p:strVal val="visible"/>
                                      </p:to>
                                    </p:set>
                                    <p:animEffect transition="in" filter="wipe(left)">
                                      <p:cBhvr>
                                        <p:cTn id="7" dur="500"/>
                                        <p:tgtEl>
                                          <p:spTgt spid="3317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1779">
                                            <p:txEl>
                                              <p:pRg st="2" end="2"/>
                                            </p:txEl>
                                          </p:spTgt>
                                        </p:tgtEl>
                                        <p:attrNameLst>
                                          <p:attrName>style.visibility</p:attrName>
                                        </p:attrNameLst>
                                      </p:cBhvr>
                                      <p:to>
                                        <p:strVal val="visible"/>
                                      </p:to>
                                    </p:set>
                                    <p:animEffect transition="in" filter="wipe(left)">
                                      <p:cBhvr>
                                        <p:cTn id="12" dur="500"/>
                                        <p:tgtEl>
                                          <p:spTgt spid="3317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1779">
                                            <p:txEl>
                                              <p:pRg st="3" end="3"/>
                                            </p:txEl>
                                          </p:spTgt>
                                        </p:tgtEl>
                                        <p:attrNameLst>
                                          <p:attrName>style.visibility</p:attrName>
                                        </p:attrNameLst>
                                      </p:cBhvr>
                                      <p:to>
                                        <p:strVal val="visible"/>
                                      </p:to>
                                    </p:set>
                                    <p:animEffect transition="in" filter="wipe(left)">
                                      <p:cBhvr>
                                        <p:cTn id="17" dur="500"/>
                                        <p:tgtEl>
                                          <p:spTgt spid="3317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1779">
                                            <p:txEl>
                                              <p:pRg st="4" end="4"/>
                                            </p:txEl>
                                          </p:spTgt>
                                        </p:tgtEl>
                                        <p:attrNameLst>
                                          <p:attrName>style.visibility</p:attrName>
                                        </p:attrNameLst>
                                      </p:cBhvr>
                                      <p:to>
                                        <p:strVal val="visible"/>
                                      </p:to>
                                    </p:set>
                                    <p:animEffect transition="in" filter="wipe(left)">
                                      <p:cBhvr>
                                        <p:cTn id="22" dur="500"/>
                                        <p:tgtEl>
                                          <p:spTgt spid="3317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1779">
                                            <p:txEl>
                                              <p:pRg st="5" end="5"/>
                                            </p:txEl>
                                          </p:spTgt>
                                        </p:tgtEl>
                                        <p:attrNameLst>
                                          <p:attrName>style.visibility</p:attrName>
                                        </p:attrNameLst>
                                      </p:cBhvr>
                                      <p:to>
                                        <p:strVal val="visible"/>
                                      </p:to>
                                    </p:set>
                                    <p:animEffect transition="in" filter="wipe(left)">
                                      <p:cBhvr>
                                        <p:cTn id="27" dur="500"/>
                                        <p:tgtEl>
                                          <p:spTgt spid="33177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1779">
                                            <p:txEl>
                                              <p:pRg st="6" end="6"/>
                                            </p:txEl>
                                          </p:spTgt>
                                        </p:tgtEl>
                                        <p:attrNameLst>
                                          <p:attrName>style.visibility</p:attrName>
                                        </p:attrNameLst>
                                      </p:cBhvr>
                                      <p:to>
                                        <p:strVal val="visible"/>
                                      </p:to>
                                    </p:set>
                                    <p:animEffect transition="in" filter="wipe(left)">
                                      <p:cBhvr>
                                        <p:cTn id="32" dur="500"/>
                                        <p:tgtEl>
                                          <p:spTgt spid="33177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1779">
                                            <p:txEl>
                                              <p:pRg st="7" end="7"/>
                                            </p:txEl>
                                          </p:spTgt>
                                        </p:tgtEl>
                                        <p:attrNameLst>
                                          <p:attrName>style.visibility</p:attrName>
                                        </p:attrNameLst>
                                      </p:cBhvr>
                                      <p:to>
                                        <p:strVal val="visible"/>
                                      </p:to>
                                    </p:set>
                                    <p:animEffect transition="in" filter="wipe(left)">
                                      <p:cBhvr>
                                        <p:cTn id="37" dur="500"/>
                                        <p:tgtEl>
                                          <p:spTgt spid="33177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1779">
                                            <p:txEl>
                                              <p:pRg st="8" end="8"/>
                                            </p:txEl>
                                          </p:spTgt>
                                        </p:tgtEl>
                                        <p:attrNameLst>
                                          <p:attrName>style.visibility</p:attrName>
                                        </p:attrNameLst>
                                      </p:cBhvr>
                                      <p:to>
                                        <p:strVal val="visible"/>
                                      </p:to>
                                    </p:set>
                                    <p:animEffect transition="in" filter="wipe(left)">
                                      <p:cBhvr>
                                        <p:cTn id="42" dur="500"/>
                                        <p:tgtEl>
                                          <p:spTgt spid="33177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31779">
                                            <p:txEl>
                                              <p:pRg st="9" end="9"/>
                                            </p:txEl>
                                          </p:spTgt>
                                        </p:tgtEl>
                                        <p:attrNameLst>
                                          <p:attrName>style.visibility</p:attrName>
                                        </p:attrNameLst>
                                      </p:cBhvr>
                                      <p:to>
                                        <p:strVal val="visible"/>
                                      </p:to>
                                    </p:set>
                                    <p:animEffect transition="in" filter="wipe(left)">
                                      <p:cBhvr>
                                        <p:cTn id="47" dur="500"/>
                                        <p:tgtEl>
                                          <p:spTgt spid="331779">
                                            <p:txEl>
                                              <p:pRg st="9" end="9"/>
                                            </p:txEl>
                                          </p:spTgt>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33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Instruction </a:t>
            </a:r>
            <a:r>
              <a:rPr lang="en-US" b="1" dirty="0"/>
              <a:t>Cycle</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the basic operational process of a computer.</a:t>
            </a:r>
          </a:p>
          <a:p>
            <a:r>
              <a:rPr lang="en-US" dirty="0"/>
              <a:t>also known as </a:t>
            </a:r>
            <a:r>
              <a:rPr lang="en-US" b="1" dirty="0"/>
              <a:t>fetch-decode-execute cycle</a:t>
            </a:r>
            <a:r>
              <a:rPr lang="en-US" dirty="0"/>
              <a:t> </a:t>
            </a:r>
          </a:p>
          <a:p>
            <a:r>
              <a:rPr lang="en-US" dirty="0"/>
              <a:t>This process is repeated continuously by CPU from boot up to shut down of computer. </a:t>
            </a:r>
          </a:p>
          <a:p>
            <a:pPr marL="0" indent="0">
              <a:buNone/>
            </a:pPr>
            <a:endParaRPr lang="en-US" dirty="0"/>
          </a:p>
          <a:p>
            <a:pPr marL="0" indent="0">
              <a:buNone/>
            </a:pPr>
            <a:r>
              <a:rPr lang="en-US" dirty="0"/>
              <a:t>steps that occur during an instruction cycle:</a:t>
            </a:r>
          </a:p>
          <a:p>
            <a:pPr marL="0" indent="0">
              <a:buNone/>
            </a:pPr>
            <a:r>
              <a:rPr lang="en-US" dirty="0"/>
              <a:t>	</a:t>
            </a:r>
            <a:r>
              <a:rPr lang="en-US" b="1" dirty="0"/>
              <a:t>1. Fetch the Instruction</a:t>
            </a:r>
          </a:p>
          <a:p>
            <a:pPr marL="0" indent="0">
              <a:buNone/>
            </a:pPr>
            <a:r>
              <a:rPr lang="en-US" b="1" dirty="0"/>
              <a:t>	2. Decode the Instruction</a:t>
            </a:r>
            <a:r>
              <a:rPr lang="en-US" dirty="0"/>
              <a:t/>
            </a:r>
            <a:br>
              <a:rPr lang="en-US" dirty="0"/>
            </a:br>
            <a:r>
              <a:rPr lang="en-US" dirty="0"/>
              <a:t>	</a:t>
            </a:r>
            <a:r>
              <a:rPr lang="en-US" b="1" dirty="0"/>
              <a:t>3. Read the Effective Address</a:t>
            </a:r>
          </a:p>
          <a:p>
            <a:pPr marL="0" indent="0">
              <a:buNone/>
            </a:pPr>
            <a:r>
              <a:rPr lang="en-US" b="1" dirty="0"/>
              <a:t>	4. Execute the Instruction</a:t>
            </a:r>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68</a:t>
            </a:fld>
            <a:endParaRPr lang="en-US"/>
          </a:p>
        </p:txBody>
      </p:sp>
    </p:spTree>
    <p:extLst>
      <p:ext uri="{BB962C8B-B14F-4D97-AF65-F5344CB8AC3E}">
        <p14:creationId xmlns:p14="http://schemas.microsoft.com/office/powerpoint/2010/main" val="409350577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1.  Fetch the Instruction</a:t>
            </a:r>
          </a:p>
          <a:p>
            <a:pPr marL="0" indent="0">
              <a:buNone/>
            </a:pPr>
            <a:r>
              <a:rPr lang="en-US" dirty="0"/>
              <a:t> 	The instruction is fetched from memory address that is stored in PC(Program Counter) and stored in the (instruction register) IR. </a:t>
            </a:r>
          </a:p>
          <a:p>
            <a:pPr marL="0" indent="0">
              <a:buNone/>
            </a:pPr>
            <a:r>
              <a:rPr lang="en-US" dirty="0"/>
              <a:t>	At the end of the fetch operation, PC is incremented by 1 and it then points to the next instruction to be executed.</a:t>
            </a:r>
          </a:p>
          <a:p>
            <a:pPr marL="0" indent="0">
              <a:buNone/>
            </a:pPr>
            <a:r>
              <a:rPr lang="en-US" dirty="0"/>
              <a:t/>
            </a:r>
            <a:br>
              <a:rPr lang="en-US" dirty="0"/>
            </a:br>
            <a:r>
              <a:rPr lang="en-US" dirty="0"/>
              <a:t>2.  </a:t>
            </a:r>
            <a:r>
              <a:rPr lang="en-US" b="1" dirty="0"/>
              <a:t>Decode the Instruction</a:t>
            </a:r>
          </a:p>
          <a:p>
            <a:pPr marL="0" indent="0">
              <a:buNone/>
            </a:pPr>
            <a:r>
              <a:rPr lang="en-US" dirty="0"/>
              <a:t>	The instruction in the IR is decoded(Interpreted).</a:t>
            </a:r>
          </a:p>
          <a:p>
            <a:pPr marL="0" indent="0">
              <a:buNone/>
            </a:pP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69</a:t>
            </a:fld>
            <a:endParaRPr lang="en-US"/>
          </a:p>
        </p:txBody>
      </p:sp>
    </p:spTree>
    <p:extLst>
      <p:ext uri="{BB962C8B-B14F-4D97-AF65-F5344CB8AC3E}">
        <p14:creationId xmlns:p14="http://schemas.microsoft.com/office/powerpoint/2010/main" val="15989745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381000"/>
            <a:ext cx="8229600" cy="1143000"/>
          </a:xfrm>
        </p:spPr>
        <p:txBody>
          <a:bodyPr>
            <a:normAutofit fontScale="90000"/>
          </a:bodyPr>
          <a:lstStyle/>
          <a:p>
            <a:r>
              <a:rPr lang="en-GB" dirty="0" smtClean="0"/>
              <a:t/>
            </a:r>
            <a:br>
              <a:rPr lang="en-GB" dirty="0" smtClean="0"/>
            </a:br>
            <a:r>
              <a:rPr lang="en-GB" dirty="0" smtClean="0"/>
              <a:t>Functions</a:t>
            </a:r>
            <a:endParaRPr lang="en-GB" dirty="0"/>
          </a:p>
        </p:txBody>
      </p:sp>
      <p:sp>
        <p:nvSpPr>
          <p:cNvPr id="88067" name="Rectangle 3"/>
          <p:cNvSpPr>
            <a:spLocks noGrp="1" noChangeArrowheads="1"/>
          </p:cNvSpPr>
          <p:nvPr>
            <p:ph idx="1"/>
          </p:nvPr>
        </p:nvSpPr>
        <p:spPr>
          <a:xfrm>
            <a:off x="457200" y="1798637"/>
            <a:ext cx="8229600" cy="4525963"/>
          </a:xfrm>
        </p:spPr>
        <p:txBody>
          <a:bodyPr/>
          <a:lstStyle/>
          <a:p>
            <a:r>
              <a:rPr lang="en-GB" b="1" dirty="0"/>
              <a:t>ALL computer functions are</a:t>
            </a:r>
            <a:r>
              <a:rPr lang="en-GB" b="1" dirty="0" smtClean="0"/>
              <a:t>:</a:t>
            </a:r>
          </a:p>
          <a:p>
            <a:endParaRPr lang="en-GB" b="1" dirty="0"/>
          </a:p>
          <a:p>
            <a:pPr lvl="1"/>
            <a:r>
              <a:rPr lang="en-GB" b="1" dirty="0"/>
              <a:t>Data PROCESSING</a:t>
            </a:r>
          </a:p>
          <a:p>
            <a:pPr lvl="1"/>
            <a:r>
              <a:rPr lang="en-GB" b="1" dirty="0"/>
              <a:t>Data STORAGE</a:t>
            </a:r>
          </a:p>
          <a:p>
            <a:pPr lvl="1"/>
            <a:r>
              <a:rPr lang="en-GB" b="1" dirty="0"/>
              <a:t>Data MOVEMENT</a:t>
            </a:r>
          </a:p>
          <a:p>
            <a:pPr lvl="1"/>
            <a:r>
              <a:rPr lang="en-GB" b="1" dirty="0" smtClean="0"/>
              <a:t>CONTROL</a:t>
            </a:r>
            <a:endParaRPr lang="en-GB" b="1" dirty="0"/>
          </a:p>
          <a:p>
            <a:pPr marL="0" indent="0">
              <a:buNone/>
            </a:pPr>
            <a:endParaRPr lang="en-GB" b="1" dirty="0"/>
          </a:p>
        </p:txBody>
      </p:sp>
      <p:sp>
        <p:nvSpPr>
          <p:cNvPr id="88068" name="Text Box 4"/>
          <p:cNvSpPr txBox="1">
            <a:spLocks noChangeArrowheads="1"/>
          </p:cNvSpPr>
          <p:nvPr/>
        </p:nvSpPr>
        <p:spPr bwMode="auto">
          <a:xfrm>
            <a:off x="4800600" y="3469121"/>
            <a:ext cx="2819400" cy="466725"/>
          </a:xfrm>
          <a:prstGeom prst="rect">
            <a:avLst/>
          </a:prstGeom>
          <a:solidFill>
            <a:srgbClr val="FFFF99"/>
          </a:solidFill>
          <a:ln w="9525">
            <a:solidFill>
              <a:schemeClr val="tx1"/>
            </a:solidFill>
            <a:miter lim="800000"/>
            <a:headEnd/>
            <a:tailEnd/>
          </a:ln>
          <a:effectLst/>
        </p:spPr>
        <p:txBody>
          <a:bodyPr>
            <a:spAutoFit/>
          </a:bodyPr>
          <a:lstStyle/>
          <a:p>
            <a:pPr algn="ctr" eaLnBrk="0" hangingPunct="0">
              <a:spcBef>
                <a:spcPct val="50000"/>
              </a:spcBef>
            </a:pPr>
            <a:r>
              <a:rPr lang="en-US" sz="2400" dirty="0">
                <a:latin typeface="Times New Roman" pitchFamily="18" charset="0"/>
              </a:rPr>
              <a:t>Data  =  Information</a:t>
            </a:r>
          </a:p>
        </p:txBody>
      </p:sp>
      <p:sp>
        <p:nvSpPr>
          <p:cNvPr id="88069" name="AutoShape 5"/>
          <p:cNvSpPr>
            <a:spLocks/>
          </p:cNvSpPr>
          <p:nvPr/>
        </p:nvSpPr>
        <p:spPr bwMode="auto">
          <a:xfrm>
            <a:off x="4038600" y="2945246"/>
            <a:ext cx="609600" cy="1447800"/>
          </a:xfrm>
          <a:prstGeom prst="rightBrace">
            <a:avLst>
              <a:gd name="adj1" fmla="val 19792"/>
              <a:gd name="adj2" fmla="val 50000"/>
            </a:avLst>
          </a:prstGeom>
          <a:noFill/>
          <a:ln w="9525">
            <a:solidFill>
              <a:srgbClr val="000000"/>
            </a:solidFill>
            <a:round/>
            <a:headEnd/>
            <a:tailEnd/>
          </a:ln>
          <a:effectLst/>
        </p:spPr>
        <p:txBody>
          <a:bodyPr wrap="none" anchor="ctr"/>
          <a:lstStyle/>
          <a:p>
            <a:endParaRPr lang="en-US"/>
          </a:p>
        </p:txBody>
      </p:sp>
      <p:sp>
        <p:nvSpPr>
          <p:cNvPr id="88070" name="Line 6"/>
          <p:cNvSpPr>
            <a:spLocks noChangeShapeType="1"/>
          </p:cNvSpPr>
          <p:nvPr/>
        </p:nvSpPr>
        <p:spPr bwMode="auto">
          <a:xfrm flipV="1">
            <a:off x="4114800" y="4724400"/>
            <a:ext cx="609600" cy="0"/>
          </a:xfrm>
          <a:prstGeom prst="line">
            <a:avLst/>
          </a:prstGeom>
          <a:noFill/>
          <a:ln w="9525">
            <a:solidFill>
              <a:srgbClr val="000000"/>
            </a:solidFill>
            <a:round/>
            <a:headEnd/>
            <a:tailEnd type="triangle" w="med" len="med"/>
          </a:ln>
          <a:effectLst/>
        </p:spPr>
        <p:txBody>
          <a:bodyPr/>
          <a:lstStyle/>
          <a:p>
            <a:endParaRPr lang="en-US"/>
          </a:p>
        </p:txBody>
      </p:sp>
      <p:sp>
        <p:nvSpPr>
          <p:cNvPr id="88071" name="Text Box 7"/>
          <p:cNvSpPr txBox="1">
            <a:spLocks noChangeArrowheads="1"/>
          </p:cNvSpPr>
          <p:nvPr/>
        </p:nvSpPr>
        <p:spPr bwMode="auto">
          <a:xfrm>
            <a:off x="4800600" y="4267200"/>
            <a:ext cx="2819400" cy="831850"/>
          </a:xfrm>
          <a:prstGeom prst="rect">
            <a:avLst/>
          </a:prstGeom>
          <a:solidFill>
            <a:srgbClr val="FFFF99"/>
          </a:solidFill>
          <a:ln w="9525">
            <a:solidFill>
              <a:schemeClr val="tx1"/>
            </a:solidFill>
            <a:miter lim="800000"/>
            <a:headEnd/>
            <a:tailEnd/>
          </a:ln>
          <a:effectLst/>
        </p:spPr>
        <p:txBody>
          <a:bodyPr>
            <a:spAutoFit/>
          </a:bodyPr>
          <a:lstStyle/>
          <a:p>
            <a:pPr algn="ctr" eaLnBrk="0" hangingPunct="0">
              <a:spcBef>
                <a:spcPct val="50000"/>
              </a:spcBef>
            </a:pPr>
            <a:r>
              <a:rPr lang="en-US" sz="2400" dirty="0">
                <a:latin typeface="Times New Roman" pitchFamily="18" charset="0"/>
              </a:rPr>
              <a:t>Coordinates How Information is Used</a:t>
            </a:r>
          </a:p>
        </p:txBody>
      </p:sp>
      <p:sp>
        <p:nvSpPr>
          <p:cNvPr id="2" name="Slide Number Placeholder 1"/>
          <p:cNvSpPr>
            <a:spLocks noGrp="1"/>
          </p:cNvSpPr>
          <p:nvPr>
            <p:ph type="sldNum" sz="quarter" idx="12"/>
          </p:nvPr>
        </p:nvSpPr>
        <p:spPr/>
        <p:txBody>
          <a:bodyPr/>
          <a:lstStyle/>
          <a:p>
            <a:fld id="{A1A6BA4E-CDAE-4DEF-A7CA-99055C502B84}" type="slidenum">
              <a:rPr lang="en-US" smtClean="0"/>
              <a:pPr/>
              <a:t>7</a:t>
            </a:fld>
            <a:endParaRPr lang="en-US"/>
          </a:p>
        </p:txBody>
      </p:sp>
    </p:spTree>
    <p:extLst>
      <p:ext uri="{BB962C8B-B14F-4D97-AF65-F5344CB8AC3E}">
        <p14:creationId xmlns:p14="http://schemas.microsoft.com/office/powerpoint/2010/main" val="15431075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fade">
                                      <p:cBhvr>
                                        <p:cTn id="7" dur="500"/>
                                        <p:tgtEl>
                                          <p:spTgt spid="88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8067">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8067">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8067">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8069"/>
                                        </p:tgtEl>
                                        <p:attrNameLst>
                                          <p:attrName>style.visibility</p:attrName>
                                        </p:attrNameLst>
                                      </p:cBhvr>
                                      <p:to>
                                        <p:strVal val="visible"/>
                                      </p:to>
                                    </p:set>
                                    <p:animEffect transition="in" filter="fade">
                                      <p:cBhvr>
                                        <p:cTn id="22" dur="500"/>
                                        <p:tgtEl>
                                          <p:spTgt spid="880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8068"/>
                                        </p:tgtEl>
                                        <p:attrNameLst>
                                          <p:attrName>style.visibility</p:attrName>
                                        </p:attrNameLst>
                                      </p:cBhvr>
                                      <p:to>
                                        <p:strVal val="visible"/>
                                      </p:to>
                                    </p:set>
                                    <p:animEffect transition="in" filter="fade">
                                      <p:cBhvr>
                                        <p:cTn id="27" dur="500"/>
                                        <p:tgtEl>
                                          <p:spTgt spid="8806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8071"/>
                                        </p:tgtEl>
                                        <p:attrNameLst>
                                          <p:attrName>style.visibility</p:attrName>
                                        </p:attrNameLst>
                                      </p:cBhvr>
                                      <p:to>
                                        <p:strVal val="visible"/>
                                      </p:to>
                                    </p:set>
                                    <p:animEffect transition="in" filter="fade">
                                      <p:cBhvr>
                                        <p:cTn id="30" dur="500"/>
                                        <p:tgtEl>
                                          <p:spTgt spid="8807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8070"/>
                                        </p:tgtEl>
                                        <p:attrNameLst>
                                          <p:attrName>style.visibility</p:attrName>
                                        </p:attrNameLst>
                                      </p:cBhvr>
                                      <p:to>
                                        <p:strVal val="visible"/>
                                      </p:to>
                                    </p:set>
                                    <p:animEffect transition="in" filter="fade">
                                      <p:cBhvr>
                                        <p:cTn id="33" dur="500"/>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P spid="88069" grpId="0" animBg="1"/>
      <p:bldP spid="88070" grpId="0" animBg="1"/>
      <p:bldP spid="8807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3. Read the Effective Address</a:t>
            </a:r>
          </a:p>
          <a:p>
            <a:pPr marL="0" indent="0">
              <a:buNone/>
            </a:pPr>
            <a:r>
              <a:rPr lang="en-US" dirty="0"/>
              <a:t>	If the instruction has an indirect address, the effective address is read from the memory. Otherwise operands are directly read in case of immediate operand instruction.</a:t>
            </a:r>
          </a:p>
          <a:p>
            <a:endParaRPr lang="en-US" dirty="0"/>
          </a:p>
          <a:p>
            <a:pPr marL="0" indent="0">
              <a:buNone/>
            </a:pPr>
            <a:r>
              <a:rPr lang="en-US" b="1" dirty="0"/>
              <a:t>4. Execute the Instruction</a:t>
            </a:r>
          </a:p>
          <a:p>
            <a:pPr marL="0" indent="0">
              <a:buNone/>
            </a:pPr>
            <a:r>
              <a:rPr lang="en-US" dirty="0"/>
              <a:t>	The Control Unit passes the information in the form of control signals to the functional unit of CPU. The result generated is stored in main memory or sent to an output device.</a:t>
            </a:r>
          </a:p>
          <a:p>
            <a:pPr marL="0" indent="0">
              <a:buNone/>
            </a:pPr>
            <a:r>
              <a:rPr lang="en-US" dirty="0"/>
              <a:t>	The cycle is then repeated by fetching the next instruction. Thus in this way the instruction cycle is repeated continuously.</a:t>
            </a:r>
          </a:p>
          <a:p>
            <a:endParaRPr lang="en-US" dirty="0"/>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70</a:t>
            </a:fld>
            <a:endParaRPr lang="en-US"/>
          </a:p>
        </p:txBody>
      </p:sp>
    </p:spTree>
    <p:extLst>
      <p:ext uri="{BB962C8B-B14F-4D97-AF65-F5344CB8AC3E}">
        <p14:creationId xmlns:p14="http://schemas.microsoft.com/office/powerpoint/2010/main" val="113262531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505200" y="1142984"/>
            <a:ext cx="1524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a:t>
            </a:r>
          </a:p>
        </p:txBody>
      </p:sp>
      <p:sp>
        <p:nvSpPr>
          <p:cNvPr id="6" name="Rectangle 5"/>
          <p:cNvSpPr/>
          <p:nvPr/>
        </p:nvSpPr>
        <p:spPr>
          <a:xfrm>
            <a:off x="1752600" y="2285985"/>
            <a:ext cx="548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Load address to PC</a:t>
            </a:r>
          </a:p>
        </p:txBody>
      </p:sp>
      <p:sp>
        <p:nvSpPr>
          <p:cNvPr id="7" name="Rectangle 6"/>
          <p:cNvSpPr/>
          <p:nvPr/>
        </p:nvSpPr>
        <p:spPr>
          <a:xfrm>
            <a:off x="1752600" y="3200384"/>
            <a:ext cx="5486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Load content of PC to IR</a:t>
            </a:r>
          </a:p>
        </p:txBody>
      </p:sp>
      <p:sp>
        <p:nvSpPr>
          <p:cNvPr id="9" name="Rectangle 8"/>
          <p:cNvSpPr/>
          <p:nvPr/>
        </p:nvSpPr>
        <p:spPr>
          <a:xfrm>
            <a:off x="1752600" y="4114784"/>
            <a:ext cx="5486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Update PC to next address</a:t>
            </a:r>
          </a:p>
        </p:txBody>
      </p:sp>
      <p:sp>
        <p:nvSpPr>
          <p:cNvPr id="10" name="Rectangle 9"/>
          <p:cNvSpPr/>
          <p:nvPr/>
        </p:nvSpPr>
        <p:spPr>
          <a:xfrm>
            <a:off x="1752600" y="4942098"/>
            <a:ext cx="5486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Execute Instruction</a:t>
            </a:r>
          </a:p>
        </p:txBody>
      </p:sp>
      <p:sp>
        <p:nvSpPr>
          <p:cNvPr id="11" name="Flowchart: Decision 10"/>
          <p:cNvSpPr/>
          <p:nvPr/>
        </p:nvSpPr>
        <p:spPr>
          <a:xfrm>
            <a:off x="2743200" y="6095984"/>
            <a:ext cx="28956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Interrupts</a:t>
            </a:r>
          </a:p>
        </p:txBody>
      </p:sp>
      <p:sp>
        <p:nvSpPr>
          <p:cNvPr id="12" name="Rectangle 11"/>
          <p:cNvSpPr/>
          <p:nvPr/>
        </p:nvSpPr>
        <p:spPr>
          <a:xfrm>
            <a:off x="6705600" y="6400784"/>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Service Interrupt</a:t>
            </a:r>
          </a:p>
        </p:txBody>
      </p:sp>
      <p:cxnSp>
        <p:nvCxnSpPr>
          <p:cNvPr id="14" name="Straight Arrow Connector 13"/>
          <p:cNvCxnSpPr>
            <a:stCxn id="5" idx="4"/>
          </p:cNvCxnSpPr>
          <p:nvPr/>
        </p:nvCxnSpPr>
        <p:spPr>
          <a:xfrm>
            <a:off x="4267200" y="1676384"/>
            <a:ext cx="0" cy="609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67200" y="2819385"/>
            <a:ext cx="0" cy="380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67200" y="3657584"/>
            <a:ext cx="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1" idx="0"/>
          </p:cNvCxnSpPr>
          <p:nvPr/>
        </p:nvCxnSpPr>
        <p:spPr>
          <a:xfrm>
            <a:off x="4191000" y="5410184"/>
            <a:ext cx="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12" idx="1"/>
          </p:cNvCxnSpPr>
          <p:nvPr/>
        </p:nvCxnSpPr>
        <p:spPr>
          <a:xfrm>
            <a:off x="5638800" y="6629384"/>
            <a:ext cx="1066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1"/>
          </p:cNvCxnSpPr>
          <p:nvPr/>
        </p:nvCxnSpPr>
        <p:spPr>
          <a:xfrm flipH="1">
            <a:off x="685800" y="6629384"/>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85800" y="1828784"/>
            <a:ext cx="76200" cy="480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62000" y="1828784"/>
            <a:ext cx="3505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8458200" y="5170698"/>
            <a:ext cx="0" cy="123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7239000" y="5170698"/>
            <a:ext cx="121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1A6BA4E-CDAE-4DEF-A7CA-99055C502B84}" type="slidenum">
              <a:rPr lang="en-US" smtClean="0"/>
              <a:pPr/>
              <a:t>71</a:t>
            </a:fld>
            <a:endParaRPr lang="en-US"/>
          </a:p>
        </p:txBody>
      </p:sp>
    </p:spTree>
    <p:extLst>
      <p:ext uri="{BB962C8B-B14F-4D97-AF65-F5344CB8AC3E}">
        <p14:creationId xmlns:p14="http://schemas.microsoft.com/office/powerpoint/2010/main" val="232362159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457200" y="274638"/>
            <a:ext cx="8229600" cy="868362"/>
          </a:xfrm>
        </p:spPr>
        <p:txBody>
          <a:bodyPr>
            <a:normAutofit fontScale="90000"/>
          </a:bodyPr>
          <a:lstStyle/>
          <a:p>
            <a:r>
              <a:rPr lang="en-US" dirty="0" smtClean="0"/>
              <a:t/>
            </a:r>
            <a:br>
              <a:rPr lang="en-US" dirty="0" smtClean="0"/>
            </a:br>
            <a:r>
              <a:rPr lang="en-US" dirty="0" smtClean="0"/>
              <a:t/>
            </a:r>
            <a:br>
              <a:rPr lang="en-US" dirty="0" smtClean="0"/>
            </a:br>
            <a:r>
              <a:rPr lang="en-US" dirty="0" smtClean="0"/>
              <a:t>Addressing </a:t>
            </a:r>
            <a:r>
              <a:rPr lang="en-US" dirty="0"/>
              <a:t>Modes</a:t>
            </a:r>
          </a:p>
        </p:txBody>
      </p:sp>
      <p:sp>
        <p:nvSpPr>
          <p:cNvPr id="152579" name="Rectangle 3"/>
          <p:cNvSpPr>
            <a:spLocks noGrp="1" noChangeArrowheads="1"/>
          </p:cNvSpPr>
          <p:nvPr>
            <p:ph idx="1"/>
          </p:nvPr>
        </p:nvSpPr>
        <p:spPr>
          <a:xfrm>
            <a:off x="152400" y="1066800"/>
            <a:ext cx="8839200" cy="5791200"/>
          </a:xfrm>
        </p:spPr>
        <p:txBody>
          <a:bodyPr>
            <a:normAutofit fontScale="77500" lnSpcReduction="20000"/>
          </a:bodyPr>
          <a:lstStyle/>
          <a:p>
            <a:pPr marL="0" indent="0">
              <a:buNone/>
            </a:pPr>
            <a:endParaRPr lang="en-US" sz="2800" dirty="0" smtClean="0"/>
          </a:p>
          <a:p>
            <a:pPr marL="0" indent="0">
              <a:buNone/>
            </a:pPr>
            <a:endParaRPr lang="en-US" sz="2800" dirty="0" smtClean="0"/>
          </a:p>
          <a:p>
            <a:pPr marL="0" indent="0">
              <a:buNone/>
            </a:pPr>
            <a:r>
              <a:rPr lang="en-US" sz="2800" dirty="0" smtClean="0"/>
              <a:t>Different </a:t>
            </a:r>
            <a:r>
              <a:rPr lang="en-US" sz="2800" dirty="0"/>
              <a:t>ways in which the location of the operand is specified in an instruction is referred as addressing modes</a:t>
            </a:r>
          </a:p>
          <a:p>
            <a:pPr marL="0" indent="0">
              <a:buNone/>
            </a:pPr>
            <a:r>
              <a:rPr lang="en-US" sz="2800" dirty="0"/>
              <a:t>	</a:t>
            </a:r>
          </a:p>
          <a:p>
            <a:pPr marL="0" indent="0">
              <a:buNone/>
            </a:pPr>
            <a:r>
              <a:rPr lang="en-US" sz="2800" dirty="0"/>
              <a:t>The purpose of using addressing mode is:</a:t>
            </a:r>
          </a:p>
          <a:p>
            <a:pPr marL="0" indent="0">
              <a:buNone/>
            </a:pPr>
            <a:r>
              <a:rPr lang="en-US" sz="2800" dirty="0"/>
              <a:t>	To give the programming versatility to the user.</a:t>
            </a:r>
          </a:p>
          <a:p>
            <a:pPr marL="0" indent="0">
              <a:buNone/>
            </a:pPr>
            <a:r>
              <a:rPr lang="en-US" sz="2800" dirty="0"/>
              <a:t>	To reduce the number of bits in addressing field of instruction.</a:t>
            </a:r>
          </a:p>
          <a:p>
            <a:pPr>
              <a:lnSpc>
                <a:spcPct val="90000"/>
              </a:lnSpc>
              <a:buNone/>
            </a:pPr>
            <a:r>
              <a:rPr lang="en-US" sz="2400" b="1" dirty="0" smtClean="0"/>
              <a:t>Types </a:t>
            </a:r>
            <a:r>
              <a:rPr lang="en-US" sz="2400" b="1" dirty="0"/>
              <a:t>of Addressing Modes</a:t>
            </a:r>
          </a:p>
          <a:p>
            <a:pPr>
              <a:lnSpc>
                <a:spcPct val="90000"/>
              </a:lnSpc>
            </a:pPr>
            <a:r>
              <a:rPr lang="en-US" sz="2800" dirty="0"/>
              <a:t>Immediate Addressing</a:t>
            </a:r>
          </a:p>
          <a:p>
            <a:pPr>
              <a:lnSpc>
                <a:spcPct val="90000"/>
              </a:lnSpc>
            </a:pPr>
            <a:r>
              <a:rPr lang="en-US" sz="2800" dirty="0"/>
              <a:t>Direct Addressing </a:t>
            </a:r>
          </a:p>
          <a:p>
            <a:pPr>
              <a:lnSpc>
                <a:spcPct val="90000"/>
              </a:lnSpc>
            </a:pPr>
            <a:r>
              <a:rPr lang="en-US" sz="2800" dirty="0"/>
              <a:t>Indirect Addressing</a:t>
            </a:r>
          </a:p>
          <a:p>
            <a:pPr>
              <a:lnSpc>
                <a:spcPct val="90000"/>
              </a:lnSpc>
            </a:pPr>
            <a:r>
              <a:rPr lang="en-US" sz="2800" dirty="0"/>
              <a:t>Register Addressing</a:t>
            </a:r>
          </a:p>
          <a:p>
            <a:pPr>
              <a:lnSpc>
                <a:spcPct val="90000"/>
              </a:lnSpc>
            </a:pPr>
            <a:r>
              <a:rPr lang="en-US" sz="2800" dirty="0"/>
              <a:t>Register Indirect Addressing</a:t>
            </a:r>
          </a:p>
          <a:p>
            <a:pPr>
              <a:lnSpc>
                <a:spcPct val="90000"/>
              </a:lnSpc>
            </a:pPr>
            <a:r>
              <a:rPr lang="en-US" sz="2800" dirty="0"/>
              <a:t>Relative Addressing</a:t>
            </a:r>
          </a:p>
          <a:p>
            <a:pPr>
              <a:lnSpc>
                <a:spcPct val="90000"/>
              </a:lnSpc>
            </a:pPr>
            <a:r>
              <a:rPr lang="en-US" sz="2800" dirty="0"/>
              <a:t>Indexed Addressing</a:t>
            </a:r>
          </a:p>
          <a:p>
            <a:pPr>
              <a:lnSpc>
                <a:spcPct val="90000"/>
              </a:lnSpc>
            </a:pPr>
            <a:r>
              <a:rPr lang="en-US" sz="2800" dirty="0"/>
              <a:t>Auto Increment</a:t>
            </a:r>
          </a:p>
          <a:p>
            <a:pPr>
              <a:lnSpc>
                <a:spcPct val="90000"/>
              </a:lnSpc>
            </a:pPr>
            <a:r>
              <a:rPr lang="en-US" sz="2800" dirty="0"/>
              <a:t>Auto Decrement</a:t>
            </a:r>
          </a:p>
          <a:p>
            <a:pPr>
              <a:lnSpc>
                <a:spcPct val="90000"/>
              </a:lnSpc>
              <a:buFontTx/>
              <a:buNone/>
            </a:pPr>
            <a:endParaRPr lang="en-US" sz="2800" dirty="0"/>
          </a:p>
        </p:txBody>
      </p:sp>
      <p:sp>
        <p:nvSpPr>
          <p:cNvPr id="2" name="Slide Number Placeholder 1"/>
          <p:cNvSpPr>
            <a:spLocks noGrp="1"/>
          </p:cNvSpPr>
          <p:nvPr>
            <p:ph type="sldNum" sz="quarter" idx="12"/>
          </p:nvPr>
        </p:nvSpPr>
        <p:spPr/>
        <p:txBody>
          <a:bodyPr/>
          <a:lstStyle/>
          <a:p>
            <a:fld id="{A1A6BA4E-CDAE-4DEF-A7CA-99055C502B84}" type="slidenum">
              <a:rPr lang="en-US" smtClean="0"/>
              <a:pPr/>
              <a:t>72</a:t>
            </a:fld>
            <a:endParaRPr lang="en-US"/>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20483" name="Text Box 11"/>
          <p:cNvSpPr txBox="1">
            <a:spLocks noChangeArrowheads="1"/>
          </p:cNvSpPr>
          <p:nvPr/>
        </p:nvSpPr>
        <p:spPr bwMode="auto">
          <a:xfrm>
            <a:off x="76200" y="1549400"/>
            <a:ext cx="8839200" cy="1187450"/>
          </a:xfrm>
          <a:prstGeom prst="rect">
            <a:avLst/>
          </a:prstGeom>
          <a:noFill/>
          <a:ln w="9525" algn="ctr">
            <a:noFill/>
            <a:miter lim="800000"/>
            <a:headEnd/>
            <a:tailEnd/>
          </a:ln>
        </p:spPr>
        <p:txBody>
          <a:bodyPr>
            <a:spAutoFit/>
          </a:bodyPr>
          <a:lstStyle/>
          <a:p>
            <a:pPr lvl="1" algn="just">
              <a:buFont typeface="Wingdings" pitchFamily="2" charset="2"/>
              <a:buChar char="Ø"/>
            </a:pPr>
            <a:r>
              <a:rPr lang="en-US" sz="2400"/>
              <a:t> Here the operand is specified in the instruction itself. An instruction that follows immediate mode has an </a:t>
            </a:r>
            <a:r>
              <a:rPr lang="en-US" sz="2400">
                <a:solidFill>
                  <a:srgbClr val="FF3300"/>
                </a:solidFill>
              </a:rPr>
              <a:t>operand field</a:t>
            </a:r>
            <a:r>
              <a:rPr lang="en-US" sz="2400"/>
              <a:t> rather than an address field. </a:t>
            </a:r>
          </a:p>
        </p:txBody>
      </p:sp>
      <p:sp>
        <p:nvSpPr>
          <p:cNvPr id="20484" name="Rectangle 12"/>
          <p:cNvSpPr>
            <a:spLocks noChangeArrowheads="1"/>
          </p:cNvSpPr>
          <p:nvPr/>
        </p:nvSpPr>
        <p:spPr bwMode="auto">
          <a:xfrm>
            <a:off x="304800" y="4068763"/>
            <a:ext cx="8610600" cy="2092325"/>
          </a:xfrm>
          <a:prstGeom prst="rect">
            <a:avLst/>
          </a:prstGeom>
          <a:noFill/>
          <a:ln w="9525" algn="ctr">
            <a:noFill/>
            <a:miter lim="800000"/>
            <a:headEnd/>
            <a:tailEnd/>
          </a:ln>
        </p:spPr>
        <p:txBody>
          <a:bodyPr anchor="ctr">
            <a:spAutoFit/>
          </a:bodyPr>
          <a:lstStyle/>
          <a:p>
            <a:pPr algn="l">
              <a:tabLst>
                <a:tab pos="314325" algn="l"/>
              </a:tabLst>
            </a:pPr>
            <a:r>
              <a:rPr lang="en-US" sz="2400"/>
              <a:t>For example:</a:t>
            </a:r>
          </a:p>
          <a:p>
            <a:pPr algn="l">
              <a:tabLst>
                <a:tab pos="314325" algn="l"/>
              </a:tabLst>
            </a:pPr>
            <a:r>
              <a:rPr lang="en-US" sz="2400"/>
              <a:t>		</a:t>
            </a:r>
            <a:r>
              <a:rPr lang="en-US" sz="2400">
                <a:solidFill>
                  <a:srgbClr val="FF3300"/>
                </a:solidFill>
              </a:rPr>
              <a:t>Move</a:t>
            </a:r>
            <a:r>
              <a:rPr lang="en-US" sz="2400"/>
              <a:t> </a:t>
            </a:r>
            <a:r>
              <a:rPr lang="en-US" sz="2400" b="1">
                <a:solidFill>
                  <a:srgbClr val="6600CC"/>
                </a:solidFill>
              </a:rPr>
              <a:t>50</a:t>
            </a:r>
            <a:r>
              <a:rPr lang="en-US" sz="2400" b="1" baseline="-25000">
                <a:solidFill>
                  <a:srgbClr val="6600CC"/>
                </a:solidFill>
              </a:rPr>
              <a:t>immediate</a:t>
            </a:r>
            <a:r>
              <a:rPr lang="en-US" sz="2400"/>
              <a:t>, </a:t>
            </a:r>
            <a:r>
              <a:rPr lang="en-US" sz="2400" b="1">
                <a:solidFill>
                  <a:srgbClr val="33CC33"/>
                </a:solidFill>
              </a:rPr>
              <a:t>R0</a:t>
            </a:r>
          </a:p>
          <a:p>
            <a:pPr algn="l">
              <a:tabLst>
                <a:tab pos="314325" algn="l"/>
              </a:tabLst>
            </a:pPr>
            <a:endParaRPr lang="en-US" sz="1000" b="1">
              <a:solidFill>
                <a:srgbClr val="33CC33"/>
              </a:solidFill>
            </a:endParaRPr>
          </a:p>
          <a:p>
            <a:pPr algn="just">
              <a:buFont typeface="Wingdings" pitchFamily="2" charset="2"/>
              <a:buChar char="Ø"/>
              <a:tabLst>
                <a:tab pos="314325" algn="l"/>
              </a:tabLst>
            </a:pPr>
            <a:r>
              <a:rPr lang="en-US" sz="2400"/>
              <a:t> A common convention say, a sharp sign </a:t>
            </a:r>
            <a:r>
              <a:rPr lang="en-US" sz="2400" b="1">
                <a:solidFill>
                  <a:srgbClr val="6600CC"/>
                </a:solidFill>
              </a:rPr>
              <a:t>#</a:t>
            </a:r>
            <a:r>
              <a:rPr lang="en-US" sz="2400"/>
              <a:t> has to precede the value of an immediate operand</a:t>
            </a:r>
          </a:p>
          <a:p>
            <a:pPr algn="l">
              <a:tabLst>
                <a:tab pos="314325" algn="l"/>
              </a:tabLst>
            </a:pPr>
            <a:r>
              <a:rPr lang="en-US" sz="2400"/>
              <a:t>						          </a:t>
            </a:r>
            <a:r>
              <a:rPr lang="en-US" sz="2400">
                <a:solidFill>
                  <a:srgbClr val="FF3300"/>
                </a:solidFill>
              </a:rPr>
              <a:t>Move</a:t>
            </a:r>
            <a:r>
              <a:rPr lang="en-US" sz="2400"/>
              <a:t> </a:t>
            </a:r>
            <a:r>
              <a:rPr lang="en-US" sz="2400" b="1">
                <a:solidFill>
                  <a:srgbClr val="6600CC"/>
                </a:solidFill>
              </a:rPr>
              <a:t>#50</a:t>
            </a:r>
            <a:r>
              <a:rPr lang="en-US" sz="2400"/>
              <a:t>, </a:t>
            </a:r>
            <a:r>
              <a:rPr lang="en-US" sz="2400" b="1">
                <a:solidFill>
                  <a:srgbClr val="33CC33"/>
                </a:solidFill>
              </a:rPr>
              <a:t>R0</a:t>
            </a:r>
          </a:p>
        </p:txBody>
      </p:sp>
      <p:sp>
        <p:nvSpPr>
          <p:cNvPr id="20485" name="Rectangle 13"/>
          <p:cNvSpPr>
            <a:spLocks noChangeArrowheads="1"/>
          </p:cNvSpPr>
          <p:nvPr/>
        </p:nvSpPr>
        <p:spPr bwMode="auto">
          <a:xfrm>
            <a:off x="101600" y="914400"/>
            <a:ext cx="4881563" cy="579438"/>
          </a:xfrm>
          <a:prstGeom prst="rect">
            <a:avLst/>
          </a:prstGeom>
          <a:noFill/>
          <a:ln w="9525" algn="ctr">
            <a:noFill/>
            <a:miter lim="800000"/>
            <a:headEnd/>
            <a:tailEnd/>
          </a:ln>
        </p:spPr>
        <p:txBody>
          <a:bodyPr wrap="none">
            <a:spAutoFit/>
          </a:bodyPr>
          <a:lstStyle/>
          <a:p>
            <a:r>
              <a:rPr lang="en-US" sz="3200">
                <a:solidFill>
                  <a:srgbClr val="0000FF"/>
                </a:solidFill>
                <a:latin typeface="Times New Roman" pitchFamily="18" charset="0"/>
              </a:rPr>
              <a:t>Immediate Addressing mode</a:t>
            </a:r>
          </a:p>
        </p:txBody>
      </p:sp>
      <p:pic>
        <p:nvPicPr>
          <p:cNvPr id="20486" name="Picture 14"/>
          <p:cNvPicPr>
            <a:picLocks noChangeAspect="1" noChangeArrowheads="1"/>
          </p:cNvPicPr>
          <p:nvPr/>
        </p:nvPicPr>
        <p:blipFill>
          <a:blip r:embed="rId2"/>
          <a:srcRect/>
          <a:stretch>
            <a:fillRect/>
          </a:stretch>
        </p:blipFill>
        <p:spPr bwMode="auto">
          <a:xfrm>
            <a:off x="2209800" y="2819400"/>
            <a:ext cx="4572000" cy="1143000"/>
          </a:xfrm>
          <a:prstGeom prst="rect">
            <a:avLst/>
          </a:prstGeom>
          <a:solidFill>
            <a:srgbClr val="6600CC"/>
          </a:solidFill>
          <a:ln w="9525">
            <a:solidFill>
              <a:schemeClr val="accent2"/>
            </a:solidFill>
            <a:miter lim="800000"/>
            <a:headEnd/>
            <a:tailEnd/>
          </a:ln>
        </p:spPr>
      </p:pic>
      <p:sp>
        <p:nvSpPr>
          <p:cNvPr id="20487" name="Freeform 15"/>
          <p:cNvSpPr>
            <a:spLocks/>
          </p:cNvSpPr>
          <p:nvPr/>
        </p:nvSpPr>
        <p:spPr bwMode="auto">
          <a:xfrm>
            <a:off x="2362200" y="4191000"/>
            <a:ext cx="1295400" cy="228600"/>
          </a:xfrm>
          <a:custGeom>
            <a:avLst/>
            <a:gdLst>
              <a:gd name="T0" fmla="*/ 0 w 816"/>
              <a:gd name="T1" fmla="*/ 2147483647 h 144"/>
              <a:gd name="T2" fmla="*/ 2147483647 w 816"/>
              <a:gd name="T3" fmla="*/ 0 h 144"/>
              <a:gd name="T4" fmla="*/ 2147483647 w 816"/>
              <a:gd name="T5" fmla="*/ 2147483647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cubicBezTo>
                  <a:pt x="100" y="72"/>
                  <a:pt x="200" y="0"/>
                  <a:pt x="336" y="0"/>
                </a:cubicBezTo>
                <a:cubicBezTo>
                  <a:pt x="472" y="0"/>
                  <a:pt x="736" y="120"/>
                  <a:pt x="816" y="144"/>
                </a:cubicBezTo>
              </a:path>
            </a:pathLst>
          </a:custGeom>
          <a:noFill/>
          <a:ln w="9525">
            <a:solidFill>
              <a:schemeClr val="tx1"/>
            </a:solidFill>
            <a:round/>
            <a:headEnd/>
            <a:tailEnd type="triangle" w="med" len="med"/>
          </a:ln>
        </p:spPr>
        <p:txBody>
          <a:bodyPr wrap="none" anchor="ctr"/>
          <a:lstStyle/>
          <a:p>
            <a:endParaRPr lang="en-US"/>
          </a:p>
        </p:txBody>
      </p:sp>
      <p:sp>
        <p:nvSpPr>
          <p:cNvPr id="20488" name="Rectangle 16"/>
          <p:cNvSpPr>
            <a:spLocks noChangeArrowheads="1"/>
          </p:cNvSpPr>
          <p:nvPr/>
        </p:nvSpPr>
        <p:spPr bwMode="auto">
          <a:xfrm>
            <a:off x="7302500" y="3340100"/>
            <a:ext cx="914400" cy="457200"/>
          </a:xfrm>
          <a:prstGeom prst="rect">
            <a:avLst/>
          </a:prstGeom>
          <a:noFill/>
          <a:ln w="9525" algn="ctr">
            <a:solidFill>
              <a:schemeClr val="tx1"/>
            </a:solidFill>
            <a:miter lim="800000"/>
            <a:headEnd/>
            <a:tailEnd/>
          </a:ln>
        </p:spPr>
        <p:txBody>
          <a:bodyPr wrap="none" anchor="ctr"/>
          <a:lstStyle/>
          <a:p>
            <a:endParaRPr lang="en-US"/>
          </a:p>
        </p:txBody>
      </p:sp>
      <p:sp>
        <p:nvSpPr>
          <p:cNvPr id="20489" name="Rectangle 17"/>
          <p:cNvSpPr>
            <a:spLocks noChangeArrowheads="1"/>
          </p:cNvSpPr>
          <p:nvPr/>
        </p:nvSpPr>
        <p:spPr bwMode="auto">
          <a:xfrm>
            <a:off x="7302500" y="3797300"/>
            <a:ext cx="914400" cy="457200"/>
          </a:xfrm>
          <a:prstGeom prst="rect">
            <a:avLst/>
          </a:prstGeom>
          <a:noFill/>
          <a:ln w="9525" algn="ctr">
            <a:solidFill>
              <a:schemeClr val="tx1"/>
            </a:solidFill>
            <a:miter lim="800000"/>
            <a:headEnd/>
            <a:tailEnd/>
          </a:ln>
        </p:spPr>
        <p:txBody>
          <a:bodyPr wrap="none" anchor="ctr"/>
          <a:lstStyle/>
          <a:p>
            <a:endParaRPr lang="en-US"/>
          </a:p>
        </p:txBody>
      </p:sp>
      <p:sp>
        <p:nvSpPr>
          <p:cNvPr id="20490" name="Rectangle 18"/>
          <p:cNvSpPr>
            <a:spLocks noChangeArrowheads="1"/>
          </p:cNvSpPr>
          <p:nvPr/>
        </p:nvSpPr>
        <p:spPr bwMode="auto">
          <a:xfrm>
            <a:off x="7302500" y="4254500"/>
            <a:ext cx="914400" cy="457200"/>
          </a:xfrm>
          <a:prstGeom prst="rect">
            <a:avLst/>
          </a:prstGeom>
          <a:noFill/>
          <a:ln w="9525" algn="ctr">
            <a:solidFill>
              <a:schemeClr val="tx1"/>
            </a:solidFill>
            <a:miter lim="800000"/>
            <a:headEnd/>
            <a:tailEnd/>
          </a:ln>
        </p:spPr>
        <p:txBody>
          <a:bodyPr wrap="none" anchor="ctr"/>
          <a:lstStyle/>
          <a:p>
            <a:r>
              <a:rPr lang="en-US" b="1">
                <a:solidFill>
                  <a:srgbClr val="6600CC"/>
                </a:solidFill>
              </a:rPr>
              <a:t>50</a:t>
            </a:r>
          </a:p>
        </p:txBody>
      </p:sp>
      <p:sp>
        <p:nvSpPr>
          <p:cNvPr id="20491" name="Text Box 19"/>
          <p:cNvSpPr txBox="1">
            <a:spLocks noChangeArrowheads="1"/>
          </p:cNvSpPr>
          <p:nvPr/>
        </p:nvSpPr>
        <p:spPr bwMode="auto">
          <a:xfrm>
            <a:off x="8305800" y="3352800"/>
            <a:ext cx="609600" cy="366713"/>
          </a:xfrm>
          <a:prstGeom prst="rect">
            <a:avLst/>
          </a:prstGeom>
          <a:noFill/>
          <a:ln w="9525" algn="ctr">
            <a:noFill/>
            <a:miter lim="800000"/>
            <a:headEnd/>
            <a:tailEnd/>
          </a:ln>
        </p:spPr>
        <p:txBody>
          <a:bodyPr>
            <a:spAutoFit/>
          </a:bodyPr>
          <a:lstStyle/>
          <a:p>
            <a:pPr algn="l">
              <a:spcBef>
                <a:spcPct val="50000"/>
              </a:spcBef>
            </a:pPr>
            <a:r>
              <a:rPr lang="en-US" b="1">
                <a:solidFill>
                  <a:srgbClr val="800000"/>
                </a:solidFill>
              </a:rPr>
              <a:t>R2</a:t>
            </a:r>
          </a:p>
        </p:txBody>
      </p:sp>
      <p:sp>
        <p:nvSpPr>
          <p:cNvPr id="20492" name="Text Box 20"/>
          <p:cNvSpPr txBox="1">
            <a:spLocks noChangeArrowheads="1"/>
          </p:cNvSpPr>
          <p:nvPr/>
        </p:nvSpPr>
        <p:spPr bwMode="auto">
          <a:xfrm>
            <a:off x="8305800" y="3886200"/>
            <a:ext cx="609600" cy="366713"/>
          </a:xfrm>
          <a:prstGeom prst="rect">
            <a:avLst/>
          </a:prstGeom>
          <a:noFill/>
          <a:ln w="9525" algn="ctr">
            <a:noFill/>
            <a:miter lim="800000"/>
            <a:headEnd/>
            <a:tailEnd/>
          </a:ln>
        </p:spPr>
        <p:txBody>
          <a:bodyPr>
            <a:spAutoFit/>
          </a:bodyPr>
          <a:lstStyle/>
          <a:p>
            <a:pPr algn="l">
              <a:spcBef>
                <a:spcPct val="50000"/>
              </a:spcBef>
            </a:pPr>
            <a:r>
              <a:rPr lang="en-US" b="1">
                <a:solidFill>
                  <a:srgbClr val="800000"/>
                </a:solidFill>
              </a:rPr>
              <a:t>R1</a:t>
            </a:r>
          </a:p>
        </p:txBody>
      </p:sp>
      <p:sp>
        <p:nvSpPr>
          <p:cNvPr id="20493" name="Text Box 21"/>
          <p:cNvSpPr txBox="1">
            <a:spLocks noChangeArrowheads="1"/>
          </p:cNvSpPr>
          <p:nvPr/>
        </p:nvSpPr>
        <p:spPr bwMode="auto">
          <a:xfrm>
            <a:off x="8305800" y="4343400"/>
            <a:ext cx="609600" cy="366713"/>
          </a:xfrm>
          <a:prstGeom prst="rect">
            <a:avLst/>
          </a:prstGeom>
          <a:noFill/>
          <a:ln w="9525" algn="ctr">
            <a:noFill/>
            <a:miter lim="800000"/>
            <a:headEnd/>
            <a:tailEnd/>
          </a:ln>
        </p:spPr>
        <p:txBody>
          <a:bodyPr>
            <a:spAutoFit/>
          </a:bodyPr>
          <a:lstStyle/>
          <a:p>
            <a:pPr algn="l">
              <a:spcBef>
                <a:spcPct val="50000"/>
              </a:spcBef>
            </a:pPr>
            <a:r>
              <a:rPr lang="en-US" b="1">
                <a:solidFill>
                  <a:srgbClr val="800000"/>
                </a:solidFill>
              </a:rPr>
              <a:t>R0</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21507" name="Text Box 8"/>
          <p:cNvSpPr txBox="1">
            <a:spLocks noChangeArrowheads="1"/>
          </p:cNvSpPr>
          <p:nvPr/>
        </p:nvSpPr>
        <p:spPr bwMode="auto">
          <a:xfrm>
            <a:off x="228600" y="1371600"/>
            <a:ext cx="8686800" cy="2893100"/>
          </a:xfrm>
          <a:prstGeom prst="rect">
            <a:avLst/>
          </a:prstGeom>
          <a:noFill/>
          <a:ln w="9525">
            <a:noFill/>
            <a:miter lim="800000"/>
            <a:headEnd/>
            <a:tailEnd/>
          </a:ln>
        </p:spPr>
        <p:txBody>
          <a:bodyPr>
            <a:spAutoFit/>
          </a:bodyPr>
          <a:lstStyle/>
          <a:p>
            <a:pPr algn="just">
              <a:buFont typeface="Wingdings" pitchFamily="2" charset="2"/>
              <a:buChar char="Ø"/>
            </a:pPr>
            <a:r>
              <a:rPr lang="en-US" sz="2400" dirty="0"/>
              <a:t> Here </a:t>
            </a:r>
            <a:r>
              <a:rPr lang="en-US" sz="2400" dirty="0">
                <a:solidFill>
                  <a:srgbClr val="FF3300"/>
                </a:solidFill>
              </a:rPr>
              <a:t>operand resides in Memory</a:t>
            </a:r>
            <a:r>
              <a:rPr lang="en-US" sz="2400" dirty="0"/>
              <a:t> and its address is given explicitly in the address field of an instruction. This scheme need only one memory reference in addition to instruction fetch cycle and no further calculation is required to compute operand address</a:t>
            </a:r>
            <a:r>
              <a:rPr lang="en-US" sz="2400" dirty="0" smtClean="0"/>
              <a:t>.</a:t>
            </a:r>
          </a:p>
          <a:p>
            <a:pPr algn="just">
              <a:buFont typeface="Wingdings" pitchFamily="2" charset="2"/>
              <a:buChar char="Ø"/>
            </a:pPr>
            <a:r>
              <a:rPr lang="en-US" sz="2400" dirty="0" smtClean="0"/>
              <a:t>Direct addressing scheme is </a:t>
            </a:r>
            <a:r>
              <a:rPr lang="en-US" sz="2400" dirty="0" smtClean="0">
                <a:solidFill>
                  <a:srgbClr val="33CC33"/>
                </a:solidFill>
              </a:rPr>
              <a:t>simple to use</a:t>
            </a:r>
            <a:r>
              <a:rPr lang="en-US" sz="2400" dirty="0" smtClean="0"/>
              <a:t>. However it offers only </a:t>
            </a:r>
            <a:r>
              <a:rPr lang="en-US" sz="2400" i="1" dirty="0" smtClean="0">
                <a:solidFill>
                  <a:srgbClr val="FF3300"/>
                </a:solidFill>
              </a:rPr>
              <a:t>limited memory address space</a:t>
            </a:r>
            <a:r>
              <a:rPr lang="en-US" sz="2400" dirty="0" smtClean="0"/>
              <a:t>.</a:t>
            </a:r>
          </a:p>
          <a:p>
            <a:pPr algn="just">
              <a:buFont typeface="Wingdings" pitchFamily="2" charset="2"/>
              <a:buNone/>
            </a:pPr>
            <a:endParaRPr lang="en-US" sz="1400" dirty="0" smtClean="0"/>
          </a:p>
          <a:p>
            <a:pPr algn="just">
              <a:buFont typeface="Wingdings" pitchFamily="2" charset="2"/>
              <a:buChar char="Ø"/>
            </a:pPr>
            <a:endParaRPr lang="en-US" sz="2400" dirty="0"/>
          </a:p>
        </p:txBody>
      </p:sp>
      <p:sp>
        <p:nvSpPr>
          <p:cNvPr id="21508" name="Rectangle 10"/>
          <p:cNvSpPr>
            <a:spLocks noChangeArrowheads="1"/>
          </p:cNvSpPr>
          <p:nvPr/>
        </p:nvSpPr>
        <p:spPr bwMode="auto">
          <a:xfrm>
            <a:off x="0" y="838200"/>
            <a:ext cx="7315200" cy="579438"/>
          </a:xfrm>
          <a:prstGeom prst="rect">
            <a:avLst/>
          </a:prstGeom>
          <a:noFill/>
          <a:ln w="9525" algn="ctr">
            <a:noFill/>
            <a:miter lim="800000"/>
            <a:headEnd/>
            <a:tailEnd/>
          </a:ln>
        </p:spPr>
        <p:txBody>
          <a:bodyPr>
            <a:spAutoFit/>
          </a:bodyPr>
          <a:lstStyle/>
          <a:p>
            <a:r>
              <a:rPr lang="en-US" sz="3200">
                <a:solidFill>
                  <a:srgbClr val="0000FF"/>
                </a:solidFill>
                <a:latin typeface="Times New Roman" pitchFamily="18" charset="0"/>
              </a:rPr>
              <a:t>Direct Addressing Mode /Absolute Mode</a:t>
            </a:r>
          </a:p>
        </p:txBody>
      </p:sp>
      <p:pic>
        <p:nvPicPr>
          <p:cNvPr id="21509" name="Picture 11"/>
          <p:cNvPicPr>
            <a:picLocks noChangeAspect="1" noChangeArrowheads="1"/>
          </p:cNvPicPr>
          <p:nvPr/>
        </p:nvPicPr>
        <p:blipFill>
          <a:blip r:embed="rId2"/>
          <a:srcRect/>
          <a:stretch>
            <a:fillRect/>
          </a:stretch>
        </p:blipFill>
        <p:spPr bwMode="auto">
          <a:xfrm>
            <a:off x="428596" y="3911600"/>
            <a:ext cx="8361362" cy="2946400"/>
          </a:xfrm>
          <a:prstGeom prst="rect">
            <a:avLst/>
          </a:prstGeom>
          <a:noFill/>
          <a:ln w="9525">
            <a:solidFill>
              <a:schemeClr val="accent2"/>
            </a:solidFill>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ChangeArrowheads="1"/>
          </p:cNvSpPr>
          <p:nvPr/>
        </p:nvSpPr>
        <p:spPr bwMode="auto">
          <a:xfrm>
            <a:off x="152400" y="766763"/>
            <a:ext cx="4646613" cy="579437"/>
          </a:xfrm>
          <a:prstGeom prst="rect">
            <a:avLst/>
          </a:prstGeom>
          <a:noFill/>
          <a:ln w="9525">
            <a:noFill/>
            <a:miter lim="800000"/>
            <a:headEnd/>
            <a:tailEnd/>
          </a:ln>
        </p:spPr>
        <p:txBody>
          <a:bodyPr wrap="none">
            <a:spAutoFit/>
          </a:bodyPr>
          <a:lstStyle/>
          <a:p>
            <a:pPr algn="l"/>
            <a:r>
              <a:rPr lang="en-US" sz="3200">
                <a:solidFill>
                  <a:srgbClr val="6600CC"/>
                </a:solidFill>
                <a:latin typeface="Times New Roman" pitchFamily="18" charset="0"/>
              </a:rPr>
              <a:t>Register Addressing  Mode</a:t>
            </a:r>
          </a:p>
        </p:txBody>
      </p:sp>
      <p:sp>
        <p:nvSpPr>
          <p:cNvPr id="23555" name="Rectangle 17"/>
          <p:cNvSpPr>
            <a:spLocks noChangeArrowheads="1"/>
          </p:cNvSpPr>
          <p:nvPr/>
        </p:nvSpPr>
        <p:spPr bwMode="auto">
          <a:xfrm>
            <a:off x="254000" y="1401763"/>
            <a:ext cx="8610600" cy="1187450"/>
          </a:xfrm>
          <a:prstGeom prst="rect">
            <a:avLst/>
          </a:prstGeom>
          <a:noFill/>
          <a:ln w="9525" algn="ctr">
            <a:noFill/>
            <a:miter lim="800000"/>
            <a:headEnd/>
            <a:tailEnd/>
          </a:ln>
        </p:spPr>
        <p:txBody>
          <a:bodyPr anchor="ctr">
            <a:spAutoFit/>
          </a:bodyPr>
          <a:lstStyle/>
          <a:p>
            <a:pPr algn="just">
              <a:buFont typeface="Wingdings" pitchFamily="2" charset="2"/>
              <a:buChar char="Ø"/>
              <a:tabLst>
                <a:tab pos="314325" algn="l"/>
                <a:tab pos="539750" algn="l"/>
              </a:tabLst>
            </a:pPr>
            <a:r>
              <a:rPr lang="en-US" sz="2400"/>
              <a:t> In this scheme, name of the register (address code of a specific general purpose register) appears in the address field of an instruction i.e. </a:t>
            </a:r>
            <a:r>
              <a:rPr lang="en-US" sz="2400" b="1">
                <a:solidFill>
                  <a:srgbClr val="FF3300"/>
                </a:solidFill>
              </a:rPr>
              <a:t>A = R</a:t>
            </a:r>
          </a:p>
        </p:txBody>
      </p:sp>
      <p:pic>
        <p:nvPicPr>
          <p:cNvPr id="23556" name="Picture 18"/>
          <p:cNvPicPr>
            <a:picLocks noChangeAspect="1" noChangeArrowheads="1"/>
          </p:cNvPicPr>
          <p:nvPr/>
        </p:nvPicPr>
        <p:blipFill>
          <a:blip r:embed="rId2"/>
          <a:srcRect/>
          <a:stretch>
            <a:fillRect/>
          </a:stretch>
        </p:blipFill>
        <p:spPr bwMode="auto">
          <a:xfrm>
            <a:off x="422275" y="2605088"/>
            <a:ext cx="8416925" cy="3643312"/>
          </a:xfrm>
          <a:prstGeom prst="rect">
            <a:avLst/>
          </a:prstGeom>
          <a:noFill/>
          <a:ln w="9525">
            <a:solidFill>
              <a:schemeClr val="accent2"/>
            </a:solidFill>
            <a:miter lim="800000"/>
            <a:headEnd/>
            <a:tailEnd/>
          </a:ln>
        </p:spPr>
      </p:pic>
      <p:sp>
        <p:nvSpPr>
          <p:cNvPr id="23557" name="Rectangle 19"/>
          <p:cNvSpPr>
            <a:spLocks noChangeArrowheads="1"/>
          </p:cNvSpPr>
          <p:nvPr/>
        </p:nvSpPr>
        <p:spPr bwMode="auto">
          <a:xfrm>
            <a:off x="901700" y="6375400"/>
            <a:ext cx="5715000" cy="266700"/>
          </a:xfrm>
          <a:prstGeom prst="rect">
            <a:avLst/>
          </a:prstGeom>
          <a:noFill/>
          <a:ln w="9525">
            <a:noFill/>
            <a:miter lim="800000"/>
            <a:headEnd/>
            <a:tailEnd/>
          </a:ln>
        </p:spPr>
        <p:txBody>
          <a:bodyPr wrap="none" anchor="ctr"/>
          <a:lstStyle/>
          <a:p>
            <a:pPr>
              <a:lnSpc>
                <a:spcPct val="20000"/>
              </a:lnSpc>
            </a:pPr>
            <a:endParaRPr lang="en-US">
              <a:solidFill>
                <a:srgbClr val="FFFF00"/>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24579" name="Text Box 8"/>
          <p:cNvSpPr txBox="1">
            <a:spLocks noChangeArrowheads="1"/>
          </p:cNvSpPr>
          <p:nvPr/>
        </p:nvSpPr>
        <p:spPr bwMode="auto">
          <a:xfrm>
            <a:off x="228600" y="1358900"/>
            <a:ext cx="8610600" cy="2647950"/>
          </a:xfrm>
          <a:prstGeom prst="rect">
            <a:avLst/>
          </a:prstGeom>
          <a:noFill/>
          <a:ln w="9525">
            <a:noFill/>
            <a:miter lim="800000"/>
            <a:headEnd/>
            <a:tailEnd/>
          </a:ln>
        </p:spPr>
        <p:txBody>
          <a:bodyPr>
            <a:spAutoFit/>
          </a:bodyPr>
          <a:lstStyle/>
          <a:p>
            <a:pPr algn="just">
              <a:lnSpc>
                <a:spcPct val="140000"/>
              </a:lnSpc>
            </a:pPr>
            <a:r>
              <a:rPr lang="en-US" sz="2400">
                <a:solidFill>
                  <a:srgbClr val="0000FF"/>
                </a:solidFill>
              </a:rPr>
              <a:t>Advantages of this scheme :</a:t>
            </a:r>
          </a:p>
          <a:p>
            <a:pPr algn="just">
              <a:lnSpc>
                <a:spcPct val="140000"/>
              </a:lnSpc>
              <a:buFont typeface="Wingdings" pitchFamily="2" charset="2"/>
              <a:buChar char="ü"/>
            </a:pPr>
            <a:r>
              <a:rPr lang="en-US" sz="2400" b="1">
                <a:solidFill>
                  <a:srgbClr val="FF3300"/>
                </a:solidFill>
              </a:rPr>
              <a:t> </a:t>
            </a:r>
            <a:r>
              <a:rPr lang="en-US" sz="2400"/>
              <a:t>No memory reference </a:t>
            </a:r>
          </a:p>
          <a:p>
            <a:pPr algn="just">
              <a:lnSpc>
                <a:spcPct val="140000"/>
              </a:lnSpc>
              <a:buFont typeface="Wingdings" pitchFamily="2" charset="2"/>
              <a:buChar char="ü"/>
            </a:pPr>
            <a:r>
              <a:rPr lang="en-US" sz="2400" b="1">
                <a:solidFill>
                  <a:srgbClr val="FF3300"/>
                </a:solidFill>
              </a:rPr>
              <a:t> </a:t>
            </a:r>
            <a:r>
              <a:rPr lang="en-US" sz="2400"/>
              <a:t>A few bit address to indicate register location</a:t>
            </a:r>
          </a:p>
          <a:p>
            <a:pPr algn="just">
              <a:lnSpc>
                <a:spcPct val="140000"/>
              </a:lnSpc>
              <a:buFont typeface="Wingdings" pitchFamily="2" charset="2"/>
              <a:buChar char="ü"/>
            </a:pPr>
            <a:r>
              <a:rPr lang="en-US" sz="2400" b="1">
                <a:solidFill>
                  <a:srgbClr val="FF3300"/>
                </a:solidFill>
              </a:rPr>
              <a:t> </a:t>
            </a:r>
            <a:r>
              <a:rPr lang="en-US" sz="2400"/>
              <a:t>Speedy execution since register is inside the processor</a:t>
            </a:r>
          </a:p>
          <a:p>
            <a:pPr algn="just">
              <a:lnSpc>
                <a:spcPct val="140000"/>
              </a:lnSpc>
              <a:buFont typeface="Wingdings" pitchFamily="2" charset="2"/>
              <a:buNone/>
            </a:pPr>
            <a:r>
              <a:rPr lang="en-US" sz="2400"/>
              <a:t>                                                        &amp; has low access time.</a:t>
            </a:r>
          </a:p>
        </p:txBody>
      </p:sp>
      <p:sp>
        <p:nvSpPr>
          <p:cNvPr id="24580" name="Rectangle 13"/>
          <p:cNvSpPr>
            <a:spLocks noChangeArrowheads="1"/>
          </p:cNvSpPr>
          <p:nvPr/>
        </p:nvSpPr>
        <p:spPr bwMode="auto">
          <a:xfrm>
            <a:off x="228600" y="4038600"/>
            <a:ext cx="8661400" cy="1625600"/>
          </a:xfrm>
          <a:prstGeom prst="rect">
            <a:avLst/>
          </a:prstGeom>
          <a:noFill/>
          <a:ln w="9525" algn="ctr">
            <a:noFill/>
            <a:miter lim="800000"/>
            <a:headEnd/>
            <a:tailEnd/>
          </a:ln>
        </p:spPr>
        <p:txBody>
          <a:bodyPr anchor="ctr">
            <a:spAutoFit/>
          </a:bodyPr>
          <a:lstStyle/>
          <a:p>
            <a:pPr algn="just">
              <a:lnSpc>
                <a:spcPct val="140000"/>
              </a:lnSpc>
              <a:tabLst>
                <a:tab pos="314325" algn="l"/>
                <a:tab pos="539750" algn="l"/>
              </a:tabLst>
            </a:pPr>
            <a:r>
              <a:rPr lang="en-US" sz="2400">
                <a:solidFill>
                  <a:srgbClr val="0000FF"/>
                </a:solidFill>
              </a:rPr>
              <a:t>Disadvantages of this scheme :</a:t>
            </a:r>
          </a:p>
          <a:p>
            <a:pPr algn="just">
              <a:lnSpc>
                <a:spcPct val="140000"/>
              </a:lnSpc>
              <a:buFont typeface="Wingdings" pitchFamily="2" charset="2"/>
              <a:buChar char="ü"/>
              <a:tabLst>
                <a:tab pos="314325" algn="l"/>
                <a:tab pos="539750" algn="l"/>
              </a:tabLst>
            </a:pPr>
            <a:r>
              <a:rPr lang="en-US" sz="2400" b="1">
                <a:solidFill>
                  <a:srgbClr val="FF3300"/>
                </a:solidFill>
              </a:rPr>
              <a:t> </a:t>
            </a:r>
            <a:r>
              <a:rPr lang="en-US" sz="2400"/>
              <a:t>Limited address space as number of registers are less </a:t>
            </a:r>
          </a:p>
          <a:p>
            <a:pPr algn="just">
              <a:lnSpc>
                <a:spcPct val="140000"/>
              </a:lnSpc>
              <a:buFont typeface="Wingdings" pitchFamily="2" charset="2"/>
              <a:buNone/>
              <a:tabLst>
                <a:tab pos="314325" algn="l"/>
                <a:tab pos="539750" algn="l"/>
              </a:tabLst>
            </a:pPr>
            <a:r>
              <a:rPr lang="en-US" sz="2400"/>
              <a:t>                                                  in many of the processors. </a:t>
            </a:r>
          </a:p>
        </p:txBody>
      </p:sp>
      <p:sp>
        <p:nvSpPr>
          <p:cNvPr id="24581" name="Rectangle 14"/>
          <p:cNvSpPr>
            <a:spLocks noChangeArrowheads="1"/>
          </p:cNvSpPr>
          <p:nvPr/>
        </p:nvSpPr>
        <p:spPr bwMode="auto">
          <a:xfrm>
            <a:off x="203200" y="766763"/>
            <a:ext cx="4646613" cy="579437"/>
          </a:xfrm>
          <a:prstGeom prst="rect">
            <a:avLst/>
          </a:prstGeom>
          <a:noFill/>
          <a:ln w="9525">
            <a:noFill/>
            <a:miter lim="800000"/>
            <a:headEnd/>
            <a:tailEnd/>
          </a:ln>
        </p:spPr>
        <p:txBody>
          <a:bodyPr wrap="none">
            <a:spAutoFit/>
          </a:bodyPr>
          <a:lstStyle/>
          <a:p>
            <a:pPr algn="l"/>
            <a:r>
              <a:rPr lang="en-US" sz="3200">
                <a:solidFill>
                  <a:srgbClr val="6600CC"/>
                </a:solidFill>
                <a:latin typeface="Times New Roman" pitchFamily="18" charset="0"/>
              </a:rPr>
              <a:t>Register Addressing  Mode</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25603" name="Text Box 7"/>
          <p:cNvSpPr txBox="1">
            <a:spLocks noChangeArrowheads="1"/>
          </p:cNvSpPr>
          <p:nvPr/>
        </p:nvSpPr>
        <p:spPr bwMode="auto">
          <a:xfrm>
            <a:off x="152400" y="863600"/>
            <a:ext cx="4876800" cy="579438"/>
          </a:xfrm>
          <a:prstGeom prst="rect">
            <a:avLst/>
          </a:prstGeom>
          <a:noFill/>
          <a:ln w="9525">
            <a:noFill/>
            <a:miter lim="800000"/>
            <a:headEnd/>
            <a:tailEnd/>
          </a:ln>
        </p:spPr>
        <p:txBody>
          <a:bodyPr>
            <a:spAutoFit/>
          </a:bodyPr>
          <a:lstStyle/>
          <a:p>
            <a:pPr algn="l">
              <a:spcBef>
                <a:spcPct val="50000"/>
              </a:spcBef>
            </a:pPr>
            <a:r>
              <a:rPr lang="en-US" sz="3200" b="1">
                <a:solidFill>
                  <a:srgbClr val="0000FF"/>
                </a:solidFill>
                <a:latin typeface="Times New Roman" pitchFamily="18" charset="0"/>
              </a:rPr>
              <a:t>Indirect Addressing  Mode</a:t>
            </a:r>
          </a:p>
        </p:txBody>
      </p:sp>
      <p:sp>
        <p:nvSpPr>
          <p:cNvPr id="25604" name="Text Box 9"/>
          <p:cNvSpPr txBox="1">
            <a:spLocks noChangeArrowheads="1"/>
          </p:cNvSpPr>
          <p:nvPr/>
        </p:nvSpPr>
        <p:spPr bwMode="auto">
          <a:xfrm>
            <a:off x="139700" y="1206500"/>
            <a:ext cx="8866188" cy="3970318"/>
          </a:xfrm>
          <a:prstGeom prst="rect">
            <a:avLst/>
          </a:prstGeom>
          <a:noFill/>
          <a:ln w="9525" algn="ctr">
            <a:noFill/>
            <a:miter lim="800000"/>
            <a:headEnd/>
            <a:tailEnd/>
          </a:ln>
        </p:spPr>
        <p:txBody>
          <a:bodyPr>
            <a:spAutoFit/>
          </a:bodyPr>
          <a:lstStyle/>
          <a:p>
            <a:pPr algn="just">
              <a:lnSpc>
                <a:spcPct val="150000"/>
              </a:lnSpc>
              <a:buFont typeface="Wingdings" pitchFamily="2" charset="2"/>
              <a:buChar char="Ø"/>
            </a:pPr>
            <a:r>
              <a:rPr lang="en-US" sz="2400" dirty="0"/>
              <a:t> Here, the address field of an instruction gives the address of</a:t>
            </a:r>
          </a:p>
          <a:p>
            <a:pPr algn="just">
              <a:lnSpc>
                <a:spcPct val="150000"/>
              </a:lnSpc>
              <a:buFont typeface="Wingdings" pitchFamily="2" charset="2"/>
              <a:buNone/>
            </a:pPr>
            <a:r>
              <a:rPr lang="en-US" sz="2400" dirty="0"/>
              <a:t>    a memory word in which </a:t>
            </a:r>
            <a:r>
              <a:rPr lang="en-US" sz="2400" dirty="0">
                <a:solidFill>
                  <a:srgbClr val="FF3300"/>
                </a:solidFill>
              </a:rPr>
              <a:t>effective address or actual address</a:t>
            </a:r>
            <a:r>
              <a:rPr lang="en-US" sz="2400" dirty="0"/>
              <a:t> </a:t>
            </a:r>
          </a:p>
          <a:p>
            <a:pPr algn="just">
              <a:lnSpc>
                <a:spcPct val="150000"/>
              </a:lnSpc>
              <a:buFont typeface="Wingdings" pitchFamily="2" charset="2"/>
              <a:buNone/>
            </a:pPr>
            <a:r>
              <a:rPr lang="en-US" sz="2400" dirty="0">
                <a:solidFill>
                  <a:srgbClr val="33CC33"/>
                </a:solidFill>
              </a:rPr>
              <a:t>    of the operand is found</a:t>
            </a:r>
            <a:r>
              <a:rPr lang="en-US" sz="2400" dirty="0"/>
              <a:t>. </a:t>
            </a:r>
          </a:p>
          <a:p>
            <a:pPr algn="just">
              <a:lnSpc>
                <a:spcPct val="150000"/>
              </a:lnSpc>
              <a:buFont typeface="Wingdings" pitchFamily="2" charset="2"/>
              <a:buChar char="Ø"/>
            </a:pPr>
            <a:r>
              <a:rPr lang="en-US" sz="2400" dirty="0"/>
              <a:t> By referring to this address (EA), the required operand </a:t>
            </a:r>
          </a:p>
          <a:p>
            <a:pPr algn="just">
              <a:lnSpc>
                <a:spcPct val="150000"/>
              </a:lnSpc>
              <a:buFont typeface="Wingdings" pitchFamily="2" charset="2"/>
              <a:buNone/>
            </a:pPr>
            <a:r>
              <a:rPr lang="en-US" sz="2400" dirty="0"/>
              <a:t>    can be fetched from memory. 	</a:t>
            </a:r>
          </a:p>
          <a:p>
            <a:pPr algn="just">
              <a:lnSpc>
                <a:spcPct val="150000"/>
              </a:lnSpc>
              <a:buFont typeface="Wingdings" pitchFamily="2" charset="2"/>
              <a:buChar char="Ø"/>
            </a:pPr>
            <a:r>
              <a:rPr lang="en-US" sz="2400" dirty="0"/>
              <a:t> Example: </a:t>
            </a:r>
            <a:r>
              <a:rPr lang="en-US" sz="2400" b="1" dirty="0">
                <a:solidFill>
                  <a:srgbClr val="6600CC"/>
                </a:solidFill>
              </a:rPr>
              <a:t>Add</a:t>
            </a:r>
            <a:r>
              <a:rPr lang="en-US" sz="2400" dirty="0"/>
              <a:t> </a:t>
            </a:r>
            <a:r>
              <a:rPr lang="en-US" sz="2400" dirty="0">
                <a:solidFill>
                  <a:srgbClr val="0000FF"/>
                </a:solidFill>
              </a:rPr>
              <a:t>(</a:t>
            </a:r>
            <a:r>
              <a:rPr lang="en-US" sz="2400" b="1" dirty="0">
                <a:solidFill>
                  <a:srgbClr val="FF3300"/>
                </a:solidFill>
              </a:rPr>
              <a:t>A</a:t>
            </a:r>
            <a:r>
              <a:rPr lang="en-US" sz="2400" dirty="0">
                <a:solidFill>
                  <a:srgbClr val="0000FF"/>
                </a:solidFill>
              </a:rPr>
              <a:t>)</a:t>
            </a:r>
            <a:r>
              <a:rPr lang="en-US" sz="2400" dirty="0"/>
              <a:t>, </a:t>
            </a:r>
            <a:r>
              <a:rPr lang="en-US" sz="2400" b="1" dirty="0">
                <a:solidFill>
                  <a:srgbClr val="33CC33"/>
                </a:solidFill>
              </a:rPr>
              <a:t>R0</a:t>
            </a:r>
            <a:r>
              <a:rPr lang="en-US" sz="2400" dirty="0"/>
              <a:t>     i.e. EA = </a:t>
            </a:r>
            <a:r>
              <a:rPr lang="en-US" sz="2400" dirty="0">
                <a:solidFill>
                  <a:srgbClr val="0000FF"/>
                </a:solidFill>
              </a:rPr>
              <a:t>(</a:t>
            </a:r>
            <a:r>
              <a:rPr lang="en-US" sz="2400" b="1" dirty="0">
                <a:solidFill>
                  <a:srgbClr val="FF3300"/>
                </a:solidFill>
              </a:rPr>
              <a:t>A</a:t>
            </a:r>
            <a:r>
              <a:rPr lang="en-US" sz="2400" dirty="0">
                <a:solidFill>
                  <a:srgbClr val="0000FF"/>
                </a:solidFill>
              </a:rPr>
              <a:t>)</a:t>
            </a:r>
            <a:r>
              <a:rPr lang="en-US" sz="2400" dirty="0"/>
              <a:t>  i.e. contents of </a:t>
            </a:r>
            <a:r>
              <a:rPr lang="en-US" sz="2400" b="1" dirty="0">
                <a:solidFill>
                  <a:srgbClr val="FF3300"/>
                </a:solidFill>
              </a:rPr>
              <a:t>A</a:t>
            </a:r>
            <a:r>
              <a:rPr lang="en-US" sz="2400" dirty="0"/>
              <a:t> is </a:t>
            </a:r>
            <a:r>
              <a:rPr lang="en-US" sz="2400" b="1" dirty="0">
                <a:solidFill>
                  <a:srgbClr val="33CC33"/>
                </a:solidFill>
              </a:rPr>
              <a:t>B</a:t>
            </a:r>
          </a:p>
          <a:p>
            <a:pPr algn="just">
              <a:lnSpc>
                <a:spcPct val="150000"/>
              </a:lnSpc>
              <a:buFont typeface="Wingdings" pitchFamily="2" charset="2"/>
              <a:buNone/>
            </a:pPr>
            <a:r>
              <a:rPr lang="en-US" sz="2400" b="1" dirty="0">
                <a:solidFill>
                  <a:srgbClr val="33CC33"/>
                </a:solidFill>
              </a:rPr>
              <a:t>    </a:t>
            </a:r>
            <a:r>
              <a:rPr lang="en-US" sz="2400" dirty="0"/>
              <a:t>Here </a:t>
            </a:r>
            <a:r>
              <a:rPr lang="en-US" sz="2400" b="1" dirty="0">
                <a:solidFill>
                  <a:srgbClr val="33CC33"/>
                </a:solidFill>
              </a:rPr>
              <a:t>B</a:t>
            </a:r>
            <a:r>
              <a:rPr lang="en-US" sz="2400" dirty="0"/>
              <a:t> is effective address of desired operand in </a:t>
            </a:r>
            <a:r>
              <a:rPr lang="en-US" sz="2400" dirty="0" smtClean="0"/>
              <a:t>memory</a:t>
            </a:r>
            <a:endParaRPr lang="en-US" sz="2400"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pic>
        <p:nvPicPr>
          <p:cNvPr id="26627" name="Picture 9"/>
          <p:cNvPicPr>
            <a:picLocks noChangeAspect="1" noChangeArrowheads="1"/>
          </p:cNvPicPr>
          <p:nvPr/>
        </p:nvPicPr>
        <p:blipFill>
          <a:blip r:embed="rId2"/>
          <a:srcRect l="-134" t="2594"/>
          <a:stretch>
            <a:fillRect/>
          </a:stretch>
        </p:blipFill>
        <p:spPr bwMode="auto">
          <a:xfrm>
            <a:off x="304800" y="1433513"/>
            <a:ext cx="8629650" cy="4729162"/>
          </a:xfrm>
          <a:prstGeom prst="rect">
            <a:avLst/>
          </a:prstGeom>
          <a:noFill/>
          <a:ln w="9525">
            <a:solidFill>
              <a:schemeClr val="accent2"/>
            </a:solidFill>
            <a:miter lim="800000"/>
            <a:headEnd/>
            <a:tailEnd/>
          </a:ln>
        </p:spPr>
      </p:pic>
      <p:sp>
        <p:nvSpPr>
          <p:cNvPr id="26628" name="Text Box 10"/>
          <p:cNvSpPr txBox="1">
            <a:spLocks noChangeArrowheads="1"/>
          </p:cNvSpPr>
          <p:nvPr/>
        </p:nvSpPr>
        <p:spPr bwMode="auto">
          <a:xfrm>
            <a:off x="152400" y="863600"/>
            <a:ext cx="4876800" cy="579438"/>
          </a:xfrm>
          <a:prstGeom prst="rect">
            <a:avLst/>
          </a:prstGeom>
          <a:noFill/>
          <a:ln w="9525">
            <a:noFill/>
            <a:miter lim="800000"/>
            <a:headEnd/>
            <a:tailEnd/>
          </a:ln>
        </p:spPr>
        <p:txBody>
          <a:bodyPr>
            <a:spAutoFit/>
          </a:bodyPr>
          <a:lstStyle/>
          <a:p>
            <a:pPr algn="l">
              <a:spcBef>
                <a:spcPct val="50000"/>
              </a:spcBef>
            </a:pPr>
            <a:r>
              <a:rPr lang="en-US" sz="3200" b="1">
                <a:solidFill>
                  <a:srgbClr val="0000FF"/>
                </a:solidFill>
                <a:latin typeface="Times New Roman" pitchFamily="18" charset="0"/>
              </a:rPr>
              <a:t>Indirect Addressing  Mode</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27651" name="Text Box 8"/>
          <p:cNvSpPr txBox="1">
            <a:spLocks noChangeArrowheads="1"/>
          </p:cNvSpPr>
          <p:nvPr/>
        </p:nvSpPr>
        <p:spPr bwMode="auto">
          <a:xfrm>
            <a:off x="228600" y="1358900"/>
            <a:ext cx="8636000" cy="1187450"/>
          </a:xfrm>
          <a:prstGeom prst="rect">
            <a:avLst/>
          </a:prstGeom>
          <a:noFill/>
          <a:ln w="9525">
            <a:noFill/>
            <a:miter lim="800000"/>
            <a:headEnd/>
            <a:tailEnd/>
          </a:ln>
        </p:spPr>
        <p:txBody>
          <a:bodyPr>
            <a:spAutoFit/>
          </a:bodyPr>
          <a:lstStyle/>
          <a:p>
            <a:pPr algn="just">
              <a:buFont typeface="Wingdings" pitchFamily="2" charset="2"/>
              <a:buChar char="Ø"/>
            </a:pPr>
            <a:r>
              <a:rPr lang="en-US" sz="2400"/>
              <a:t> Here, instruction specifies a register in the CPU whose contents give the effective address of the operand in Memory.</a:t>
            </a:r>
          </a:p>
          <a:p>
            <a:pPr algn="just">
              <a:buFont typeface="Wingdings" pitchFamily="2" charset="2"/>
              <a:buChar char="Ø"/>
            </a:pPr>
            <a:r>
              <a:rPr lang="en-US" sz="2400"/>
              <a:t> For example  </a:t>
            </a:r>
            <a:r>
              <a:rPr lang="en-US" sz="2400" b="1">
                <a:solidFill>
                  <a:srgbClr val="6600CC"/>
                </a:solidFill>
              </a:rPr>
              <a:t>Add</a:t>
            </a:r>
            <a:r>
              <a:rPr lang="en-US" sz="2400" b="1"/>
              <a:t> (</a:t>
            </a:r>
            <a:r>
              <a:rPr lang="en-US" sz="2400" b="1">
                <a:solidFill>
                  <a:srgbClr val="FF3300"/>
                </a:solidFill>
              </a:rPr>
              <a:t>R1</a:t>
            </a:r>
            <a:r>
              <a:rPr lang="en-US" sz="2400" b="1"/>
              <a:t>), </a:t>
            </a:r>
            <a:r>
              <a:rPr lang="en-US" sz="2400" b="1">
                <a:solidFill>
                  <a:srgbClr val="33CC33"/>
                </a:solidFill>
              </a:rPr>
              <a:t>R0   </a:t>
            </a:r>
            <a:r>
              <a:rPr lang="en-US" b="1"/>
              <a:t>i.e. EA = </a:t>
            </a:r>
            <a:r>
              <a:rPr lang="en-US" b="1">
                <a:solidFill>
                  <a:srgbClr val="0000FF"/>
                </a:solidFill>
              </a:rPr>
              <a:t>(</a:t>
            </a:r>
            <a:r>
              <a:rPr lang="en-US" b="1">
                <a:solidFill>
                  <a:srgbClr val="FF3300"/>
                </a:solidFill>
              </a:rPr>
              <a:t>R1</a:t>
            </a:r>
            <a:r>
              <a:rPr lang="en-US" b="1">
                <a:solidFill>
                  <a:srgbClr val="0000FF"/>
                </a:solidFill>
              </a:rPr>
              <a:t>)</a:t>
            </a:r>
            <a:r>
              <a:rPr lang="en-US" b="1"/>
              <a:t>  i.e. contents of </a:t>
            </a:r>
            <a:r>
              <a:rPr lang="en-US" b="1">
                <a:solidFill>
                  <a:srgbClr val="FF3300"/>
                </a:solidFill>
              </a:rPr>
              <a:t>R1</a:t>
            </a:r>
            <a:r>
              <a:rPr lang="en-US" b="1"/>
              <a:t> is </a:t>
            </a:r>
            <a:r>
              <a:rPr lang="en-US" b="1">
                <a:solidFill>
                  <a:srgbClr val="33CC33"/>
                </a:solidFill>
              </a:rPr>
              <a:t>B</a:t>
            </a:r>
          </a:p>
        </p:txBody>
      </p:sp>
      <p:sp>
        <p:nvSpPr>
          <p:cNvPr id="27652" name="Text Box 18"/>
          <p:cNvSpPr txBox="1">
            <a:spLocks noChangeArrowheads="1"/>
          </p:cNvSpPr>
          <p:nvPr/>
        </p:nvSpPr>
        <p:spPr bwMode="auto">
          <a:xfrm>
            <a:off x="152400" y="863600"/>
            <a:ext cx="6553200" cy="579438"/>
          </a:xfrm>
          <a:prstGeom prst="rect">
            <a:avLst/>
          </a:prstGeom>
          <a:noFill/>
          <a:ln w="9525">
            <a:noFill/>
            <a:miter lim="800000"/>
            <a:headEnd/>
            <a:tailEnd/>
          </a:ln>
        </p:spPr>
        <p:txBody>
          <a:bodyPr>
            <a:spAutoFit/>
          </a:bodyPr>
          <a:lstStyle/>
          <a:p>
            <a:pPr algn="l">
              <a:spcBef>
                <a:spcPct val="50000"/>
              </a:spcBef>
            </a:pPr>
            <a:r>
              <a:rPr lang="en-US" sz="3200" b="1">
                <a:solidFill>
                  <a:srgbClr val="0000FF"/>
                </a:solidFill>
                <a:latin typeface="Times New Roman" pitchFamily="18" charset="0"/>
              </a:rPr>
              <a:t> Register Indirect Addressing  Mode</a:t>
            </a:r>
          </a:p>
        </p:txBody>
      </p:sp>
      <p:pic>
        <p:nvPicPr>
          <p:cNvPr id="27653" name="Picture 19"/>
          <p:cNvPicPr>
            <a:picLocks noChangeAspect="1" noChangeArrowheads="1"/>
          </p:cNvPicPr>
          <p:nvPr/>
        </p:nvPicPr>
        <p:blipFill>
          <a:blip r:embed="rId2"/>
          <a:srcRect/>
          <a:stretch>
            <a:fillRect/>
          </a:stretch>
        </p:blipFill>
        <p:spPr bwMode="auto">
          <a:xfrm>
            <a:off x="342900" y="2590800"/>
            <a:ext cx="8458200" cy="3581400"/>
          </a:xfrm>
          <a:prstGeom prst="rect">
            <a:avLst/>
          </a:prstGeom>
          <a:noFill/>
          <a:ln w="9525">
            <a:solidFill>
              <a:schemeClr val="accent2"/>
            </a:solid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IN" dirty="0" smtClean="0"/>
              <a:t>Functions of a computer</a:t>
            </a:r>
            <a:endParaRPr lang="en-IN" dirty="0"/>
          </a:p>
        </p:txBody>
      </p:sp>
      <p:sp>
        <p:nvSpPr>
          <p:cNvPr id="3" name="Content Placeholder 2"/>
          <p:cNvSpPr>
            <a:spLocks noGrp="1"/>
          </p:cNvSpPr>
          <p:nvPr>
            <p:ph idx="1"/>
          </p:nvPr>
        </p:nvSpPr>
        <p:spPr/>
        <p:txBody>
          <a:bodyPr>
            <a:normAutofit fontScale="85000" lnSpcReduction="10000"/>
          </a:bodyPr>
          <a:lstStyle/>
          <a:p>
            <a:pPr marL="0" indent="0" algn="just">
              <a:buNone/>
            </a:pPr>
            <a:r>
              <a:rPr lang="en-GB" dirty="0"/>
              <a:t>The operations performed by a computer using the functional units can be summarized as </a:t>
            </a:r>
            <a:r>
              <a:rPr lang="en-GB" dirty="0" smtClean="0"/>
              <a:t>follows:</a:t>
            </a:r>
          </a:p>
          <a:p>
            <a:pPr algn="just"/>
            <a:r>
              <a:rPr lang="en-GB" dirty="0" smtClean="0"/>
              <a:t>It </a:t>
            </a:r>
            <a:r>
              <a:rPr lang="en-GB" dirty="0"/>
              <a:t>accepts information (program and data) through input unit and transfers it to the </a:t>
            </a:r>
            <a:r>
              <a:rPr lang="en-GB" dirty="0" smtClean="0"/>
              <a:t>memory.</a:t>
            </a:r>
          </a:p>
          <a:p>
            <a:pPr algn="just"/>
            <a:r>
              <a:rPr lang="en-GB" dirty="0" smtClean="0"/>
              <a:t>Information </a:t>
            </a:r>
            <a:r>
              <a:rPr lang="en-GB" dirty="0"/>
              <a:t>stored in the memory is fetched, under program control, into an arithmetic and logic unit for </a:t>
            </a:r>
            <a:r>
              <a:rPr lang="en-GB" dirty="0" smtClean="0"/>
              <a:t>processing.</a:t>
            </a:r>
          </a:p>
          <a:p>
            <a:pPr algn="just"/>
            <a:r>
              <a:rPr lang="en-GB" dirty="0" smtClean="0"/>
              <a:t>Processed </a:t>
            </a:r>
            <a:r>
              <a:rPr lang="en-GB" dirty="0"/>
              <a:t>information leaves the computer through an output </a:t>
            </a:r>
            <a:r>
              <a:rPr lang="en-GB" dirty="0" smtClean="0"/>
              <a:t>unit.</a:t>
            </a:r>
          </a:p>
          <a:p>
            <a:pPr algn="just"/>
            <a:r>
              <a:rPr lang="en-GB" dirty="0" smtClean="0"/>
              <a:t>The </a:t>
            </a:r>
            <a:r>
              <a:rPr lang="en-GB" dirty="0"/>
              <a:t>control unit controls all activities taking place inside a computer.</a:t>
            </a:r>
            <a:endParaRPr lang="en-IN"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8</a:t>
            </a:fld>
            <a:endParaRPr lang="en-US"/>
          </a:p>
        </p:txBody>
      </p:sp>
    </p:spTree>
    <p:extLst>
      <p:ext uri="{BB962C8B-B14F-4D97-AF65-F5344CB8AC3E}">
        <p14:creationId xmlns:p14="http://schemas.microsoft.com/office/powerpoint/2010/main" val="1897792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7"/>
          <p:cNvSpPr>
            <a:spLocks noChangeArrowheads="1"/>
          </p:cNvSpPr>
          <p:nvPr/>
        </p:nvSpPr>
        <p:spPr bwMode="auto">
          <a:xfrm>
            <a:off x="152400" y="1371600"/>
            <a:ext cx="8758238" cy="2092881"/>
          </a:xfrm>
          <a:prstGeom prst="rect">
            <a:avLst/>
          </a:prstGeom>
          <a:noFill/>
          <a:ln w="9525" algn="ctr">
            <a:noFill/>
            <a:miter lim="800000"/>
            <a:headEnd/>
            <a:tailEnd/>
          </a:ln>
        </p:spPr>
        <p:txBody>
          <a:bodyPr>
            <a:spAutoFit/>
          </a:bodyPr>
          <a:lstStyle/>
          <a:p>
            <a:pPr algn="just">
              <a:buFont typeface="Wingdings" pitchFamily="2" charset="2"/>
              <a:buNone/>
            </a:pPr>
            <a:r>
              <a:rPr lang="en-US" sz="2400" dirty="0">
                <a:solidFill>
                  <a:srgbClr val="0000FF"/>
                </a:solidFill>
              </a:rPr>
              <a:t>The advantage of Register Indirect Addressing</a:t>
            </a:r>
            <a:r>
              <a:rPr lang="en-US" sz="2400" dirty="0"/>
              <a:t>:</a:t>
            </a:r>
          </a:p>
          <a:p>
            <a:pPr algn="just">
              <a:buFont typeface="Wingdings" pitchFamily="2" charset="2"/>
              <a:buNone/>
            </a:pPr>
            <a:r>
              <a:rPr lang="en-US" sz="1000" dirty="0"/>
              <a:t> </a:t>
            </a:r>
          </a:p>
          <a:p>
            <a:pPr algn="just">
              <a:buFont typeface="Wingdings" pitchFamily="2" charset="2"/>
              <a:buChar char="Ø"/>
            </a:pPr>
            <a:r>
              <a:rPr lang="en-US" sz="2400" dirty="0"/>
              <a:t> It uses one less memory reference (memory read operation)</a:t>
            </a:r>
          </a:p>
          <a:p>
            <a:pPr algn="just">
              <a:buFont typeface="Wingdings" pitchFamily="2" charset="2"/>
              <a:buChar char="Ø"/>
            </a:pPr>
            <a:r>
              <a:rPr lang="en-US" sz="2400" dirty="0"/>
              <a:t> Address field of the instruction uses a fewer bits to</a:t>
            </a:r>
          </a:p>
          <a:p>
            <a:pPr algn="just">
              <a:buFont typeface="Wingdings" pitchFamily="2" charset="2"/>
              <a:buNone/>
            </a:pPr>
            <a:r>
              <a:rPr lang="en-US" sz="2400" dirty="0"/>
              <a:t>    specify a register </a:t>
            </a:r>
          </a:p>
          <a:p>
            <a:pPr algn="just">
              <a:buFont typeface="Wingdings" pitchFamily="2" charset="2"/>
              <a:buChar char="Ø"/>
            </a:pPr>
            <a:endParaRPr lang="en-US" sz="2400" b="1" dirty="0">
              <a:solidFill>
                <a:srgbClr val="33CC33"/>
              </a:solidFill>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30723" name="Text Box 7"/>
          <p:cNvSpPr txBox="1">
            <a:spLocks noChangeArrowheads="1"/>
          </p:cNvSpPr>
          <p:nvPr/>
        </p:nvSpPr>
        <p:spPr bwMode="auto">
          <a:xfrm>
            <a:off x="152400" y="990600"/>
            <a:ext cx="4800600" cy="482600"/>
          </a:xfrm>
          <a:prstGeom prst="rect">
            <a:avLst/>
          </a:prstGeom>
          <a:noFill/>
          <a:ln w="9525">
            <a:noFill/>
            <a:miter lim="800000"/>
            <a:headEnd/>
            <a:tailEnd/>
          </a:ln>
        </p:spPr>
        <p:txBody>
          <a:bodyPr>
            <a:spAutoFit/>
          </a:bodyPr>
          <a:lstStyle/>
          <a:p>
            <a:pPr>
              <a:lnSpc>
                <a:spcPct val="80000"/>
              </a:lnSpc>
              <a:spcBef>
                <a:spcPct val="50000"/>
              </a:spcBef>
            </a:pPr>
            <a:r>
              <a:rPr lang="en-US" sz="3200">
                <a:solidFill>
                  <a:srgbClr val="0000FF"/>
                </a:solidFill>
                <a:latin typeface="Times New Roman" pitchFamily="18" charset="0"/>
              </a:rPr>
              <a:t>Indexed  Addressing Mode</a:t>
            </a:r>
          </a:p>
        </p:txBody>
      </p:sp>
      <p:sp>
        <p:nvSpPr>
          <p:cNvPr id="30724" name="Text Box 8"/>
          <p:cNvSpPr txBox="1">
            <a:spLocks noChangeArrowheads="1"/>
          </p:cNvSpPr>
          <p:nvPr/>
        </p:nvSpPr>
        <p:spPr bwMode="auto">
          <a:xfrm>
            <a:off x="125413" y="1752600"/>
            <a:ext cx="8875712" cy="457200"/>
          </a:xfrm>
          <a:prstGeom prst="rect">
            <a:avLst/>
          </a:prstGeom>
          <a:noFill/>
          <a:ln w="9525">
            <a:noFill/>
            <a:miter lim="800000"/>
            <a:headEnd/>
            <a:tailEnd/>
          </a:ln>
        </p:spPr>
        <p:txBody>
          <a:bodyPr>
            <a:spAutoFit/>
          </a:bodyPr>
          <a:lstStyle/>
          <a:p>
            <a:pPr algn="just"/>
            <a:r>
              <a:rPr lang="en-US" sz="2400">
                <a:latin typeface="Times New Roman" pitchFamily="18" charset="0"/>
              </a:rPr>
              <a:t>  </a:t>
            </a:r>
          </a:p>
        </p:txBody>
      </p:sp>
      <p:sp>
        <p:nvSpPr>
          <p:cNvPr id="30725" name="Rectangle 10"/>
          <p:cNvSpPr>
            <a:spLocks noChangeArrowheads="1"/>
          </p:cNvSpPr>
          <p:nvPr/>
        </p:nvSpPr>
        <p:spPr bwMode="auto">
          <a:xfrm>
            <a:off x="165100" y="1600200"/>
            <a:ext cx="8763000" cy="4630738"/>
          </a:xfrm>
          <a:prstGeom prst="rect">
            <a:avLst/>
          </a:prstGeom>
          <a:noFill/>
          <a:ln w="9525" algn="ctr">
            <a:noFill/>
            <a:miter lim="800000"/>
            <a:headEnd/>
            <a:tailEnd/>
          </a:ln>
        </p:spPr>
        <p:txBody>
          <a:bodyPr anchor="ctr">
            <a:spAutoFit/>
          </a:bodyPr>
          <a:lstStyle/>
          <a:p>
            <a:pPr algn="just">
              <a:buFont typeface="Wingdings" pitchFamily="2" charset="2"/>
              <a:buChar char="Ø"/>
              <a:tabLst>
                <a:tab pos="314325" algn="l"/>
              </a:tabLst>
            </a:pPr>
            <a:r>
              <a:rPr lang="en-US" sz="2400"/>
              <a:t> Here, effective address of the operand is generated </a:t>
            </a:r>
          </a:p>
          <a:p>
            <a:pPr algn="just">
              <a:buFont typeface="Wingdings" pitchFamily="2" charset="2"/>
              <a:buNone/>
              <a:tabLst>
                <a:tab pos="314325" algn="l"/>
              </a:tabLst>
            </a:pPr>
            <a:r>
              <a:rPr lang="en-US" sz="2400"/>
              <a:t>    by adding a constant value to the contents of a register. </a:t>
            </a:r>
          </a:p>
          <a:p>
            <a:pPr algn="just">
              <a:buFont typeface="Wingdings" pitchFamily="2" charset="2"/>
              <a:buChar char="Ø"/>
              <a:tabLst>
                <a:tab pos="314325" algn="l"/>
              </a:tabLst>
            </a:pPr>
            <a:r>
              <a:rPr lang="en-US" sz="2400"/>
              <a:t> This constant value may be either an </a:t>
            </a:r>
            <a:r>
              <a:rPr lang="en-US" sz="2400" i="1">
                <a:solidFill>
                  <a:srgbClr val="FF3300"/>
                </a:solidFill>
              </a:rPr>
              <a:t>offset value</a:t>
            </a:r>
            <a:r>
              <a:rPr lang="en-US" sz="2400"/>
              <a:t> called</a:t>
            </a:r>
          </a:p>
          <a:p>
            <a:pPr algn="just">
              <a:buFont typeface="Wingdings" pitchFamily="2" charset="2"/>
              <a:buNone/>
              <a:tabLst>
                <a:tab pos="314325" algn="l"/>
              </a:tabLst>
            </a:pPr>
            <a:r>
              <a:rPr lang="en-US" sz="2400"/>
              <a:t>    </a:t>
            </a:r>
            <a:r>
              <a:rPr lang="en-US" sz="2400" i="1">
                <a:solidFill>
                  <a:srgbClr val="FF3300"/>
                </a:solidFill>
              </a:rPr>
              <a:t>displacement</a:t>
            </a:r>
            <a:r>
              <a:rPr lang="en-US" sz="2400" i="1"/>
              <a:t> or </a:t>
            </a:r>
            <a:r>
              <a:rPr lang="en-US" sz="2400" i="1">
                <a:solidFill>
                  <a:srgbClr val="FF3300"/>
                </a:solidFill>
              </a:rPr>
              <a:t>beginning address</a:t>
            </a:r>
            <a:r>
              <a:rPr lang="en-US" sz="2400" i="1"/>
              <a:t> of data/operand array</a:t>
            </a:r>
            <a:r>
              <a:rPr lang="en-US" sz="2400"/>
              <a:t> </a:t>
            </a:r>
          </a:p>
          <a:p>
            <a:pPr algn="just">
              <a:buFont typeface="Wingdings" pitchFamily="2" charset="2"/>
              <a:buNone/>
              <a:tabLst>
                <a:tab pos="314325" algn="l"/>
              </a:tabLst>
            </a:pPr>
            <a:r>
              <a:rPr lang="en-US" sz="2400"/>
              <a:t>    in main memory (</a:t>
            </a:r>
            <a:r>
              <a:rPr lang="en-US" sz="2400">
                <a:solidFill>
                  <a:srgbClr val="FF3300"/>
                </a:solidFill>
              </a:rPr>
              <a:t>Base</a:t>
            </a:r>
            <a:r>
              <a:rPr lang="en-US" sz="2400"/>
              <a:t>).</a:t>
            </a:r>
          </a:p>
          <a:p>
            <a:pPr algn="just">
              <a:buFont typeface="Wingdings" pitchFamily="2" charset="2"/>
              <a:buChar char="Ø"/>
              <a:tabLst>
                <a:tab pos="314325" algn="l"/>
              </a:tabLst>
            </a:pPr>
            <a:r>
              <a:rPr lang="en-US" sz="2400"/>
              <a:t> Indexed addressing mode is symbolically represented as</a:t>
            </a:r>
          </a:p>
          <a:p>
            <a:pPr algn="just">
              <a:lnSpc>
                <a:spcPct val="85000"/>
              </a:lnSpc>
              <a:tabLst>
                <a:tab pos="314325" algn="l"/>
              </a:tabLst>
            </a:pPr>
            <a:r>
              <a:rPr lang="en-US" sz="2400"/>
              <a:t>				  </a:t>
            </a:r>
            <a:r>
              <a:rPr lang="en-US" sz="2400" b="1">
                <a:solidFill>
                  <a:srgbClr val="33CC33"/>
                </a:solidFill>
              </a:rPr>
              <a:t>X</a:t>
            </a:r>
            <a:r>
              <a:rPr lang="en-US" sz="2400"/>
              <a:t>(</a:t>
            </a:r>
            <a:r>
              <a:rPr lang="en-US" sz="2400" b="1">
                <a:solidFill>
                  <a:srgbClr val="FF3300"/>
                </a:solidFill>
              </a:rPr>
              <a:t>R</a:t>
            </a:r>
            <a:r>
              <a:rPr lang="en-US" sz="2400"/>
              <a:t>)</a:t>
            </a:r>
          </a:p>
          <a:p>
            <a:pPr algn="just">
              <a:lnSpc>
                <a:spcPct val="65000"/>
              </a:lnSpc>
              <a:tabLst>
                <a:tab pos="314325" algn="l"/>
              </a:tabLst>
            </a:pPr>
            <a:r>
              <a:rPr lang="en-US" sz="2400"/>
              <a:t>    </a:t>
            </a:r>
            <a:r>
              <a:rPr lang="en-US" sz="4400"/>
              <a:t> </a:t>
            </a:r>
            <a:r>
              <a:rPr lang="en-US" sz="3600" b="1">
                <a:solidFill>
                  <a:srgbClr val="FF00FF"/>
                </a:solidFill>
                <a:sym typeface="Wingdings 2" pitchFamily="18" charset="2"/>
              </a:rPr>
              <a:t></a:t>
            </a:r>
            <a:r>
              <a:rPr lang="en-US" sz="2400"/>
              <a:t>Here X denote a constant and </a:t>
            </a:r>
            <a:r>
              <a:rPr lang="en-US" sz="2400" b="1">
                <a:solidFill>
                  <a:srgbClr val="FF3300"/>
                </a:solidFill>
              </a:rPr>
              <a:t>R</a:t>
            </a:r>
            <a:r>
              <a:rPr lang="en-US" sz="2400"/>
              <a:t> is name of the register</a:t>
            </a:r>
          </a:p>
          <a:p>
            <a:pPr algn="just">
              <a:lnSpc>
                <a:spcPct val="85000"/>
              </a:lnSpc>
              <a:tabLst>
                <a:tab pos="314325" algn="l"/>
              </a:tabLst>
            </a:pPr>
            <a:r>
              <a:rPr lang="en-US" sz="2400"/>
              <a:t>           involved in </a:t>
            </a:r>
            <a:r>
              <a:rPr lang="en-US" sz="2400">
                <a:solidFill>
                  <a:srgbClr val="FF3300"/>
                </a:solidFill>
              </a:rPr>
              <a:t>Indexing</a:t>
            </a:r>
            <a:r>
              <a:rPr lang="en-US" sz="2400"/>
              <a:t>. </a:t>
            </a:r>
          </a:p>
          <a:p>
            <a:pPr algn="just">
              <a:lnSpc>
                <a:spcPct val="85000"/>
              </a:lnSpc>
              <a:buFont typeface="Wingdings" pitchFamily="2" charset="2"/>
              <a:buChar char="Ø"/>
              <a:tabLst>
                <a:tab pos="314325" algn="l"/>
              </a:tabLst>
            </a:pPr>
            <a:r>
              <a:rPr lang="en-US" sz="2400"/>
              <a:t> Effective address EA of the operand is given as</a:t>
            </a:r>
          </a:p>
          <a:p>
            <a:pPr algn="just">
              <a:lnSpc>
                <a:spcPct val="85000"/>
              </a:lnSpc>
              <a:tabLst>
                <a:tab pos="314325" algn="l"/>
              </a:tabLst>
            </a:pPr>
            <a:r>
              <a:rPr lang="en-US" sz="2400"/>
              <a:t>	  	                 </a:t>
            </a:r>
            <a:r>
              <a:rPr lang="en-US" sz="2400" b="1">
                <a:solidFill>
                  <a:srgbClr val="6600CC"/>
                </a:solidFill>
              </a:rPr>
              <a:t>EA = X + [</a:t>
            </a:r>
            <a:r>
              <a:rPr lang="en-US" sz="2400" b="1">
                <a:solidFill>
                  <a:srgbClr val="FF3300"/>
                </a:solidFill>
              </a:rPr>
              <a:t>R</a:t>
            </a:r>
            <a:r>
              <a:rPr lang="en-US" sz="2400" b="1">
                <a:solidFill>
                  <a:srgbClr val="6600CC"/>
                </a:solidFill>
              </a:rPr>
              <a:t>]</a:t>
            </a:r>
          </a:p>
          <a:p>
            <a:pPr algn="just">
              <a:lnSpc>
                <a:spcPct val="65000"/>
              </a:lnSpc>
              <a:tabLst>
                <a:tab pos="314325" algn="l"/>
              </a:tabLst>
            </a:pPr>
            <a:r>
              <a:rPr lang="en-US" sz="2400"/>
              <a:t>       </a:t>
            </a:r>
            <a:r>
              <a:rPr lang="en-US" sz="3600" b="1">
                <a:solidFill>
                  <a:srgbClr val="FF00FF"/>
                </a:solidFill>
                <a:sym typeface="Wingdings 2" pitchFamily="18" charset="2"/>
              </a:rPr>
              <a:t></a:t>
            </a:r>
            <a:r>
              <a:rPr lang="en-US" sz="2400"/>
              <a:t>Contents of index register are not changed during the</a:t>
            </a:r>
          </a:p>
          <a:p>
            <a:pPr algn="just">
              <a:lnSpc>
                <a:spcPct val="85000"/>
              </a:lnSpc>
              <a:tabLst>
                <a:tab pos="314325" algn="l"/>
              </a:tabLst>
            </a:pPr>
            <a:r>
              <a:rPr lang="en-US" sz="2400"/>
              <a:t>            process of address generation.</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pic>
        <p:nvPicPr>
          <p:cNvPr id="31747" name="Picture 10"/>
          <p:cNvPicPr>
            <a:picLocks noChangeAspect="1" noChangeArrowheads="1"/>
          </p:cNvPicPr>
          <p:nvPr/>
        </p:nvPicPr>
        <p:blipFill>
          <a:blip r:embed="rId2"/>
          <a:srcRect/>
          <a:stretch>
            <a:fillRect/>
          </a:stretch>
        </p:blipFill>
        <p:spPr bwMode="auto">
          <a:xfrm>
            <a:off x="304800" y="1382713"/>
            <a:ext cx="8610600" cy="3365500"/>
          </a:xfrm>
          <a:prstGeom prst="rect">
            <a:avLst/>
          </a:prstGeom>
          <a:noFill/>
          <a:ln w="9525">
            <a:solidFill>
              <a:schemeClr val="accent2"/>
            </a:solidFill>
            <a:miter lim="800000"/>
            <a:headEnd/>
            <a:tailEnd/>
          </a:ln>
        </p:spPr>
      </p:pic>
      <p:sp>
        <p:nvSpPr>
          <p:cNvPr id="31748" name="Text Box 11"/>
          <p:cNvSpPr txBox="1">
            <a:spLocks noChangeArrowheads="1"/>
          </p:cNvSpPr>
          <p:nvPr/>
        </p:nvSpPr>
        <p:spPr bwMode="auto">
          <a:xfrm>
            <a:off x="88900" y="889000"/>
            <a:ext cx="4800600" cy="482600"/>
          </a:xfrm>
          <a:prstGeom prst="rect">
            <a:avLst/>
          </a:prstGeom>
          <a:noFill/>
          <a:ln w="9525">
            <a:noFill/>
            <a:miter lim="800000"/>
            <a:headEnd/>
            <a:tailEnd/>
          </a:ln>
        </p:spPr>
        <p:txBody>
          <a:bodyPr>
            <a:spAutoFit/>
          </a:bodyPr>
          <a:lstStyle/>
          <a:p>
            <a:pPr>
              <a:lnSpc>
                <a:spcPct val="80000"/>
              </a:lnSpc>
              <a:spcBef>
                <a:spcPct val="50000"/>
              </a:spcBef>
            </a:pPr>
            <a:r>
              <a:rPr lang="en-US" sz="3200">
                <a:solidFill>
                  <a:srgbClr val="0000FF"/>
                </a:solidFill>
                <a:latin typeface="Times New Roman" pitchFamily="18" charset="0"/>
              </a:rPr>
              <a:t>Indexed  Addressing Mode</a:t>
            </a:r>
          </a:p>
        </p:txBody>
      </p:sp>
      <p:sp>
        <p:nvSpPr>
          <p:cNvPr id="31749" name="Rectangle 12"/>
          <p:cNvSpPr>
            <a:spLocks noChangeArrowheads="1"/>
          </p:cNvSpPr>
          <p:nvPr/>
        </p:nvSpPr>
        <p:spPr bwMode="auto">
          <a:xfrm>
            <a:off x="304800" y="4733925"/>
            <a:ext cx="8686800" cy="1552575"/>
          </a:xfrm>
          <a:prstGeom prst="rect">
            <a:avLst/>
          </a:prstGeom>
          <a:noFill/>
          <a:ln w="9525" algn="ctr">
            <a:noFill/>
            <a:miter lim="800000"/>
            <a:headEnd/>
            <a:tailEnd/>
          </a:ln>
        </p:spPr>
        <p:txBody>
          <a:bodyPr anchor="ctr">
            <a:spAutoFit/>
          </a:bodyPr>
          <a:lstStyle/>
          <a:p>
            <a:pPr algn="l">
              <a:tabLst>
                <a:tab pos="314325" algn="l"/>
              </a:tabLst>
            </a:pPr>
            <a:r>
              <a:rPr lang="en-US" sz="2400"/>
              <a:t>A = </a:t>
            </a:r>
            <a:r>
              <a:rPr lang="en-US" sz="2400" b="1">
                <a:solidFill>
                  <a:srgbClr val="33CC33"/>
                </a:solidFill>
              </a:rPr>
              <a:t>1040</a:t>
            </a:r>
            <a:r>
              <a:rPr lang="en-US" sz="2400"/>
              <a:t> = </a:t>
            </a:r>
            <a:r>
              <a:rPr lang="en-US" sz="2400" b="1">
                <a:solidFill>
                  <a:srgbClr val="33CC33"/>
                </a:solidFill>
              </a:rPr>
              <a:t>X</a:t>
            </a:r>
            <a:r>
              <a:rPr lang="en-US" sz="2400"/>
              <a:t>; constant </a:t>
            </a:r>
            <a:r>
              <a:rPr lang="en-US" sz="2400" b="1">
                <a:solidFill>
                  <a:srgbClr val="33CC33"/>
                </a:solidFill>
              </a:rPr>
              <a:t>X</a:t>
            </a:r>
            <a:r>
              <a:rPr lang="en-US" sz="2400" b="1"/>
              <a:t> </a:t>
            </a:r>
            <a:r>
              <a:rPr lang="en-US" sz="2400"/>
              <a:t>corresponds to a memory location</a:t>
            </a:r>
          </a:p>
          <a:p>
            <a:pPr algn="l">
              <a:tabLst>
                <a:tab pos="314325" algn="l"/>
              </a:tabLst>
            </a:pPr>
            <a:r>
              <a:rPr lang="en-US" sz="2400"/>
              <a:t>		               (</a:t>
            </a:r>
            <a:r>
              <a:rPr lang="en-US" sz="2400" b="1">
                <a:solidFill>
                  <a:srgbClr val="FF3300"/>
                </a:solidFill>
              </a:rPr>
              <a:t>R</a:t>
            </a:r>
            <a:r>
              <a:rPr lang="en-US" sz="2400"/>
              <a:t>) = </a:t>
            </a:r>
            <a:r>
              <a:rPr lang="en-US" sz="2400" b="1">
                <a:solidFill>
                  <a:srgbClr val="FF3300"/>
                </a:solidFill>
              </a:rPr>
              <a:t>20</a:t>
            </a:r>
            <a:r>
              <a:rPr lang="en-US" sz="2400"/>
              <a:t>      i.e.  </a:t>
            </a:r>
            <a:r>
              <a:rPr lang="en-US" sz="2400">
                <a:solidFill>
                  <a:srgbClr val="FF3300"/>
                </a:solidFill>
              </a:rPr>
              <a:t>Index</a:t>
            </a:r>
            <a:r>
              <a:rPr lang="en-US" sz="2400"/>
              <a:t> or </a:t>
            </a:r>
            <a:r>
              <a:rPr lang="en-US" sz="2400">
                <a:solidFill>
                  <a:srgbClr val="FF3300"/>
                </a:solidFill>
              </a:rPr>
              <a:t>offset</a:t>
            </a:r>
            <a:r>
              <a:rPr lang="en-US" sz="2400"/>
              <a:t> value</a:t>
            </a:r>
          </a:p>
          <a:p>
            <a:pPr algn="l">
              <a:tabLst>
                <a:tab pos="314325" algn="l"/>
              </a:tabLst>
            </a:pPr>
            <a:r>
              <a:rPr lang="en-US" sz="2400"/>
              <a:t>EA = A + (</a:t>
            </a:r>
            <a:r>
              <a:rPr lang="en-US" sz="2400" b="1">
                <a:solidFill>
                  <a:srgbClr val="FF3300"/>
                </a:solidFill>
              </a:rPr>
              <a:t>R</a:t>
            </a:r>
            <a:r>
              <a:rPr lang="en-US" sz="2400"/>
              <a:t>) = </a:t>
            </a:r>
            <a:r>
              <a:rPr lang="en-US" sz="2400" b="1">
                <a:solidFill>
                  <a:srgbClr val="33CC33"/>
                </a:solidFill>
              </a:rPr>
              <a:t>1040</a:t>
            </a:r>
            <a:r>
              <a:rPr lang="en-US" sz="2400"/>
              <a:t> +</a:t>
            </a:r>
            <a:r>
              <a:rPr lang="en-US" sz="2400" b="1"/>
              <a:t> </a:t>
            </a:r>
            <a:r>
              <a:rPr lang="en-US" sz="2400" b="1">
                <a:solidFill>
                  <a:srgbClr val="FF3300"/>
                </a:solidFill>
              </a:rPr>
              <a:t>20</a:t>
            </a:r>
          </a:p>
          <a:p>
            <a:pPr algn="l">
              <a:tabLst>
                <a:tab pos="314325" algn="l"/>
              </a:tabLst>
            </a:pPr>
            <a:r>
              <a:rPr lang="en-US" sz="2400"/>
              <a:t>                EA = </a:t>
            </a:r>
            <a:r>
              <a:rPr lang="en-US" sz="2400" b="1">
                <a:solidFill>
                  <a:srgbClr val="6600CC"/>
                </a:solidFill>
              </a:rPr>
              <a:t>1060</a:t>
            </a:r>
            <a:r>
              <a:rPr lang="en-US" sz="2400"/>
              <a:t>  at which you will find desired operand </a:t>
            </a:r>
            <a:r>
              <a:rPr lang="en-US" sz="2400" b="1">
                <a:solidFill>
                  <a:srgbClr val="FF00FF"/>
                </a:solidFill>
              </a:rPr>
              <a:t>50</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38915" name="Rectangle 12"/>
          <p:cNvSpPr>
            <a:spLocks noChangeArrowheads="1"/>
          </p:cNvSpPr>
          <p:nvPr/>
        </p:nvSpPr>
        <p:spPr bwMode="auto">
          <a:xfrm>
            <a:off x="228600" y="990600"/>
            <a:ext cx="4724400" cy="579438"/>
          </a:xfrm>
          <a:prstGeom prst="rect">
            <a:avLst/>
          </a:prstGeom>
          <a:noFill/>
          <a:ln w="9525" algn="ctr">
            <a:noFill/>
            <a:miter lim="800000"/>
            <a:headEnd/>
            <a:tailEnd/>
          </a:ln>
        </p:spPr>
        <p:txBody>
          <a:bodyPr anchor="ctr">
            <a:spAutoFit/>
          </a:bodyPr>
          <a:lstStyle/>
          <a:p>
            <a:pPr algn="l">
              <a:buFont typeface="Symbol" pitchFamily="18" charset="2"/>
              <a:buNone/>
              <a:tabLst>
                <a:tab pos="314325" algn="l"/>
                <a:tab pos="914400" algn="l"/>
              </a:tabLst>
            </a:pPr>
            <a:r>
              <a:rPr lang="en-US" sz="3200">
                <a:solidFill>
                  <a:srgbClr val="0000FF"/>
                </a:solidFill>
                <a:latin typeface="Times New Roman" pitchFamily="18" charset="0"/>
              </a:rPr>
              <a:t>Relative Addressing Mode</a:t>
            </a:r>
          </a:p>
        </p:txBody>
      </p:sp>
      <p:sp>
        <p:nvSpPr>
          <p:cNvPr id="38916" name="Rectangle 13"/>
          <p:cNvSpPr>
            <a:spLocks noChangeArrowheads="1"/>
          </p:cNvSpPr>
          <p:nvPr/>
        </p:nvSpPr>
        <p:spPr bwMode="auto">
          <a:xfrm>
            <a:off x="304800" y="1573213"/>
            <a:ext cx="8610600" cy="4229100"/>
          </a:xfrm>
          <a:prstGeom prst="rect">
            <a:avLst/>
          </a:prstGeom>
          <a:noFill/>
          <a:ln w="9525" algn="ctr">
            <a:noFill/>
            <a:miter lim="800000"/>
            <a:headEnd/>
            <a:tailEnd/>
          </a:ln>
        </p:spPr>
        <p:txBody>
          <a:bodyPr anchor="ctr">
            <a:spAutoFit/>
          </a:bodyPr>
          <a:lstStyle/>
          <a:p>
            <a:pPr algn="just">
              <a:lnSpc>
                <a:spcPct val="140000"/>
              </a:lnSpc>
              <a:buFont typeface="Wingdings" pitchFamily="2" charset="2"/>
              <a:buChar char="Ø"/>
              <a:tabLst>
                <a:tab pos="314325" algn="l"/>
              </a:tabLst>
            </a:pPr>
            <a:r>
              <a:rPr lang="en-US" sz="2400"/>
              <a:t> This scheme supplies the relative position of the memory</a:t>
            </a:r>
          </a:p>
          <a:p>
            <a:pPr algn="just">
              <a:lnSpc>
                <a:spcPct val="140000"/>
              </a:lnSpc>
              <a:buFont typeface="Wingdings" pitchFamily="2" charset="2"/>
              <a:buNone/>
              <a:tabLst>
                <a:tab pos="314325" algn="l"/>
              </a:tabLst>
            </a:pPr>
            <a:r>
              <a:rPr lang="en-US" sz="2400"/>
              <a:t>    operand to be located. </a:t>
            </a:r>
          </a:p>
          <a:p>
            <a:pPr algn="just">
              <a:lnSpc>
                <a:spcPct val="140000"/>
              </a:lnSpc>
              <a:buFont typeface="Wingdings" pitchFamily="2" charset="2"/>
              <a:buChar char="Ø"/>
              <a:tabLst>
                <a:tab pos="314325" algn="l"/>
              </a:tabLst>
            </a:pPr>
            <a:r>
              <a:rPr lang="en-US" sz="2400"/>
              <a:t> It’s like index mode only but program counter register PC</a:t>
            </a:r>
          </a:p>
          <a:p>
            <a:pPr algn="just">
              <a:lnSpc>
                <a:spcPct val="140000"/>
              </a:lnSpc>
              <a:buFont typeface="Wingdings" pitchFamily="2" charset="2"/>
              <a:buNone/>
              <a:tabLst>
                <a:tab pos="314325" algn="l"/>
              </a:tabLst>
            </a:pPr>
            <a:r>
              <a:rPr lang="en-US" sz="2400"/>
              <a:t>    substitutes for base address contents 	</a:t>
            </a:r>
          </a:p>
          <a:p>
            <a:pPr algn="just">
              <a:lnSpc>
                <a:spcPct val="140000"/>
              </a:lnSpc>
              <a:buFont typeface="Wingdings" pitchFamily="2" charset="2"/>
              <a:buChar char="Ø"/>
              <a:tabLst>
                <a:tab pos="314325" algn="l"/>
              </a:tabLst>
            </a:pPr>
            <a:r>
              <a:rPr lang="en-US" sz="2400"/>
              <a:t> Relative Mode specify Effective Address by a notation:</a:t>
            </a:r>
          </a:p>
          <a:p>
            <a:pPr algn="just">
              <a:lnSpc>
                <a:spcPct val="140000"/>
              </a:lnSpc>
              <a:buFont typeface="Wingdings" pitchFamily="2" charset="2"/>
              <a:buNone/>
              <a:tabLst>
                <a:tab pos="314325" algn="l"/>
              </a:tabLst>
            </a:pPr>
            <a:r>
              <a:rPr lang="en-US" sz="2400"/>
              <a:t>                                         </a:t>
            </a:r>
            <a:r>
              <a:rPr lang="en-US" sz="2400" b="1">
                <a:solidFill>
                  <a:srgbClr val="33CC33"/>
                </a:solidFill>
              </a:rPr>
              <a:t>X</a:t>
            </a:r>
            <a:r>
              <a:rPr lang="en-US" sz="2400" b="1"/>
              <a:t>(</a:t>
            </a:r>
            <a:r>
              <a:rPr lang="en-US" sz="2400" b="1">
                <a:solidFill>
                  <a:srgbClr val="FF3300"/>
                </a:solidFill>
              </a:rPr>
              <a:t>PC</a:t>
            </a:r>
            <a:r>
              <a:rPr lang="en-US" sz="2400" b="1"/>
              <a:t>)</a:t>
            </a:r>
            <a:r>
              <a:rPr lang="en-US" sz="2400"/>
              <a:t> </a:t>
            </a:r>
          </a:p>
          <a:p>
            <a:pPr algn="just">
              <a:lnSpc>
                <a:spcPct val="140000"/>
              </a:lnSpc>
              <a:buFont typeface="Wingdings" pitchFamily="2" charset="2"/>
              <a:buChar char="Ø"/>
              <a:tabLst>
                <a:tab pos="314325" algn="l"/>
              </a:tabLst>
            </a:pPr>
            <a:r>
              <a:rPr lang="en-US" sz="2400"/>
              <a:t> Effective address is                      </a:t>
            </a:r>
            <a:r>
              <a:rPr lang="en-US" sz="2400" b="1"/>
              <a:t>EA = [ </a:t>
            </a:r>
            <a:r>
              <a:rPr lang="en-US" sz="2400" b="1">
                <a:solidFill>
                  <a:srgbClr val="FF3300"/>
                </a:solidFill>
              </a:rPr>
              <a:t>PC </a:t>
            </a:r>
            <a:r>
              <a:rPr lang="en-US" sz="2400" b="1"/>
              <a:t>] + </a:t>
            </a:r>
            <a:r>
              <a:rPr lang="en-US" sz="2400" b="1">
                <a:solidFill>
                  <a:srgbClr val="33CC33"/>
                </a:solidFill>
              </a:rPr>
              <a:t>X</a:t>
            </a:r>
          </a:p>
          <a:p>
            <a:pPr algn="just">
              <a:lnSpc>
                <a:spcPct val="140000"/>
              </a:lnSpc>
              <a:buFont typeface="Wingdings" pitchFamily="2" charset="2"/>
              <a:buChar char="Ø"/>
              <a:tabLst>
                <a:tab pos="314325" algn="l"/>
              </a:tabLst>
            </a:pPr>
            <a:r>
              <a:rPr lang="en-US" sz="2400" b="1"/>
              <a:t>      </a:t>
            </a:r>
            <a:endParaRPr lang="en-US" sz="2400" b="1">
              <a:solidFill>
                <a:srgbClr val="33CC33"/>
              </a:solidFill>
              <a:cs typeface="Arial" charset="0"/>
            </a:endParaRPr>
          </a:p>
        </p:txBody>
      </p:sp>
      <p:sp>
        <p:nvSpPr>
          <p:cNvPr id="38917" name="Rectangle 14"/>
          <p:cNvSpPr>
            <a:spLocks noChangeArrowheads="1"/>
          </p:cNvSpPr>
          <p:nvPr/>
        </p:nvSpPr>
        <p:spPr bwMode="auto">
          <a:xfrm>
            <a:off x="901700" y="6375400"/>
            <a:ext cx="5715000" cy="266700"/>
          </a:xfrm>
          <a:prstGeom prst="rect">
            <a:avLst/>
          </a:prstGeom>
          <a:noFill/>
          <a:ln w="9525">
            <a:noFill/>
            <a:miter lim="800000"/>
            <a:headEnd/>
            <a:tailEnd/>
          </a:ln>
        </p:spPr>
        <p:txBody>
          <a:bodyPr wrap="none" anchor="ctr"/>
          <a:lstStyle/>
          <a:p>
            <a:pPr>
              <a:lnSpc>
                <a:spcPct val="20000"/>
              </a:lnSpc>
            </a:pPr>
            <a:endParaRPr lang="en-US">
              <a:solidFill>
                <a:srgbClr val="FFFF00"/>
              </a:solidFill>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39939" name="Text Box 7"/>
          <p:cNvSpPr txBox="1">
            <a:spLocks noChangeArrowheads="1"/>
          </p:cNvSpPr>
          <p:nvPr/>
        </p:nvSpPr>
        <p:spPr bwMode="auto">
          <a:xfrm>
            <a:off x="152400" y="1546225"/>
            <a:ext cx="8839200" cy="4473575"/>
          </a:xfrm>
          <a:prstGeom prst="rect">
            <a:avLst/>
          </a:prstGeom>
          <a:noFill/>
          <a:ln w="9525">
            <a:noFill/>
            <a:miter lim="800000"/>
            <a:headEnd/>
            <a:tailEnd/>
          </a:ln>
        </p:spPr>
        <p:txBody>
          <a:bodyPr>
            <a:spAutoFit/>
          </a:bodyPr>
          <a:lstStyle/>
          <a:p>
            <a:pPr algn="just">
              <a:lnSpc>
                <a:spcPct val="120000"/>
              </a:lnSpc>
              <a:buFont typeface="Wingdings" pitchFamily="2" charset="2"/>
              <a:buChar char="Ø"/>
            </a:pPr>
            <a:r>
              <a:rPr lang="en-US" sz="2400"/>
              <a:t> Here contents of a register specified in the instruction are</a:t>
            </a:r>
          </a:p>
          <a:p>
            <a:pPr algn="just">
              <a:lnSpc>
                <a:spcPct val="120000"/>
              </a:lnSpc>
              <a:buFont typeface="Wingdings" pitchFamily="2" charset="2"/>
              <a:buNone/>
            </a:pPr>
            <a:r>
              <a:rPr lang="en-US" sz="2400"/>
              <a:t>    incremented to denote effective address of next operand in</a:t>
            </a:r>
          </a:p>
          <a:p>
            <a:pPr algn="just">
              <a:lnSpc>
                <a:spcPct val="120000"/>
              </a:lnSpc>
              <a:buFont typeface="Wingdings" pitchFamily="2" charset="2"/>
              <a:buNone/>
            </a:pPr>
            <a:r>
              <a:rPr lang="en-US" sz="2400"/>
              <a:t>    successive memory location. </a:t>
            </a:r>
          </a:p>
          <a:p>
            <a:pPr algn="just">
              <a:lnSpc>
                <a:spcPct val="120000"/>
              </a:lnSpc>
              <a:buFont typeface="Wingdings" pitchFamily="2" charset="2"/>
              <a:buChar char="Ø"/>
            </a:pPr>
            <a:r>
              <a:rPr lang="en-US" sz="2400"/>
              <a:t> After accessing the operand, the contents of this register are</a:t>
            </a:r>
          </a:p>
          <a:p>
            <a:pPr algn="just">
              <a:lnSpc>
                <a:spcPct val="120000"/>
              </a:lnSpc>
              <a:buFont typeface="Wingdings" pitchFamily="2" charset="2"/>
              <a:buNone/>
            </a:pPr>
            <a:r>
              <a:rPr lang="en-US" sz="2400"/>
              <a:t>    incremented again automatically to point to the next operand</a:t>
            </a:r>
          </a:p>
          <a:p>
            <a:pPr algn="just">
              <a:lnSpc>
                <a:spcPct val="120000"/>
              </a:lnSpc>
              <a:buFont typeface="Wingdings" pitchFamily="2" charset="2"/>
              <a:buNone/>
            </a:pPr>
            <a:r>
              <a:rPr lang="en-US" sz="2400"/>
              <a:t>    in contiguous memory locations.</a:t>
            </a:r>
          </a:p>
          <a:p>
            <a:pPr algn="just">
              <a:lnSpc>
                <a:spcPct val="120000"/>
              </a:lnSpc>
              <a:buFont typeface="Wingdings" pitchFamily="2" charset="2"/>
              <a:buChar char="Ø"/>
            </a:pPr>
            <a:r>
              <a:rPr lang="en-US" sz="2400"/>
              <a:t> Notation for Auto Increment Mode:     </a:t>
            </a:r>
            <a:r>
              <a:rPr lang="en-US" sz="2400" b="1">
                <a:solidFill>
                  <a:srgbClr val="FF3300"/>
                </a:solidFill>
              </a:rPr>
              <a:t>(R</a:t>
            </a:r>
            <a:r>
              <a:rPr lang="en-US" sz="2400" b="1" baseline="-25000">
                <a:solidFill>
                  <a:srgbClr val="FF3300"/>
                </a:solidFill>
              </a:rPr>
              <a:t>i</a:t>
            </a:r>
            <a:r>
              <a:rPr lang="en-US" sz="2400" b="1">
                <a:solidFill>
                  <a:srgbClr val="FF3300"/>
                </a:solidFill>
              </a:rPr>
              <a:t>) +</a:t>
            </a:r>
          </a:p>
          <a:p>
            <a:pPr algn="just">
              <a:lnSpc>
                <a:spcPct val="120000"/>
              </a:lnSpc>
              <a:buFont typeface="Wingdings" pitchFamily="2" charset="2"/>
              <a:buChar char="Ø"/>
            </a:pPr>
            <a:r>
              <a:rPr lang="en-US" sz="2400"/>
              <a:t> For example:                 </a:t>
            </a:r>
            <a:r>
              <a:rPr lang="en-US" sz="2400" b="1">
                <a:solidFill>
                  <a:srgbClr val="6600CC"/>
                </a:solidFill>
              </a:rPr>
              <a:t> Add</a:t>
            </a:r>
            <a:r>
              <a:rPr lang="en-US" sz="2400"/>
              <a:t> </a:t>
            </a:r>
            <a:r>
              <a:rPr lang="en-US" sz="2400" b="1">
                <a:solidFill>
                  <a:srgbClr val="FF3300"/>
                </a:solidFill>
              </a:rPr>
              <a:t>(R2) +</a:t>
            </a:r>
            <a:r>
              <a:rPr lang="en-US" sz="2400" b="1">
                <a:solidFill>
                  <a:schemeClr val="tx2"/>
                </a:solidFill>
              </a:rPr>
              <a:t>, </a:t>
            </a:r>
            <a:r>
              <a:rPr lang="en-US" sz="2400" b="1">
                <a:solidFill>
                  <a:srgbClr val="33CC33"/>
                </a:solidFill>
              </a:rPr>
              <a:t>R0</a:t>
            </a:r>
          </a:p>
          <a:p>
            <a:pPr algn="just">
              <a:lnSpc>
                <a:spcPct val="120000"/>
              </a:lnSpc>
              <a:buFont typeface="Wingdings" pitchFamily="2" charset="2"/>
              <a:buChar char="Ø"/>
            </a:pPr>
            <a:r>
              <a:rPr lang="en-US" sz="2400"/>
              <a:t> Use of Auto Increment mode instruction eliminates the use of</a:t>
            </a:r>
          </a:p>
          <a:p>
            <a:pPr algn="just">
              <a:lnSpc>
                <a:spcPct val="120000"/>
              </a:lnSpc>
              <a:buFont typeface="Wingdings" pitchFamily="2" charset="2"/>
              <a:buNone/>
            </a:pPr>
            <a:r>
              <a:rPr lang="en-US" sz="2400"/>
              <a:t>    explicit increment instruction</a:t>
            </a:r>
          </a:p>
        </p:txBody>
      </p:sp>
      <p:sp>
        <p:nvSpPr>
          <p:cNvPr id="39940" name="Rectangle 8"/>
          <p:cNvSpPr>
            <a:spLocks noChangeArrowheads="1"/>
          </p:cNvSpPr>
          <p:nvPr/>
        </p:nvSpPr>
        <p:spPr bwMode="auto">
          <a:xfrm>
            <a:off x="304800" y="990600"/>
            <a:ext cx="3797300" cy="579438"/>
          </a:xfrm>
          <a:prstGeom prst="rect">
            <a:avLst/>
          </a:prstGeom>
          <a:noFill/>
          <a:ln w="9525">
            <a:noFill/>
            <a:miter lim="800000"/>
            <a:headEnd/>
            <a:tailEnd/>
          </a:ln>
        </p:spPr>
        <p:txBody>
          <a:bodyPr wrap="none">
            <a:spAutoFit/>
          </a:bodyPr>
          <a:lstStyle/>
          <a:p>
            <a:pPr algn="l"/>
            <a:r>
              <a:rPr lang="en-US" sz="3200">
                <a:solidFill>
                  <a:srgbClr val="0000FF"/>
                </a:solidFill>
                <a:latin typeface="Times New Roman" pitchFamily="18" charset="0"/>
              </a:rPr>
              <a:t>Auto Increment Mode</a:t>
            </a:r>
          </a:p>
        </p:txBody>
      </p:sp>
      <p:sp>
        <p:nvSpPr>
          <p:cNvPr id="39941" name="Rectangle 9"/>
          <p:cNvSpPr>
            <a:spLocks noChangeArrowheads="1"/>
          </p:cNvSpPr>
          <p:nvPr/>
        </p:nvSpPr>
        <p:spPr bwMode="auto">
          <a:xfrm>
            <a:off x="3733800" y="4724400"/>
            <a:ext cx="2362200" cy="381000"/>
          </a:xfrm>
          <a:prstGeom prst="rect">
            <a:avLst/>
          </a:prstGeom>
          <a:noFill/>
          <a:ln w="28575" algn="ctr">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1A6BA4E-CDAE-4DEF-A7CA-99055C502B84}" type="slidenum">
              <a:rPr lang="en-US" smtClean="0"/>
              <a:pPr/>
              <a:t>85</a:t>
            </a:fld>
            <a:endParaRPr lang="en-US"/>
          </a:p>
        </p:txBody>
      </p:sp>
    </p:spTree>
    <p:extLst>
      <p:ext uri="{BB962C8B-B14F-4D97-AF65-F5344CB8AC3E}">
        <p14:creationId xmlns:p14="http://schemas.microsoft.com/office/powerpoint/2010/main" val="4106542242"/>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5"/>
          <p:cNvSpPr txBox="1">
            <a:spLocks noChangeArrowheads="1"/>
          </p:cNvSpPr>
          <p:nvPr/>
        </p:nvSpPr>
        <p:spPr bwMode="auto">
          <a:xfrm>
            <a:off x="0" y="2743200"/>
            <a:ext cx="9144000" cy="366713"/>
          </a:xfrm>
          <a:prstGeom prst="rect">
            <a:avLst/>
          </a:prstGeom>
          <a:noFill/>
          <a:ln w="9525">
            <a:noFill/>
            <a:miter lim="800000"/>
            <a:headEnd/>
            <a:tailEnd/>
          </a:ln>
        </p:spPr>
        <p:txBody>
          <a:bodyPr>
            <a:spAutoFit/>
          </a:bodyPr>
          <a:lstStyle/>
          <a:p>
            <a:pPr algn="l">
              <a:spcBef>
                <a:spcPct val="50000"/>
              </a:spcBef>
            </a:pPr>
            <a:endParaRPr lang="en-US"/>
          </a:p>
        </p:txBody>
      </p:sp>
      <p:sp>
        <p:nvSpPr>
          <p:cNvPr id="40963" name="Text Box 6"/>
          <p:cNvSpPr txBox="1">
            <a:spLocks noChangeArrowheads="1"/>
          </p:cNvSpPr>
          <p:nvPr/>
        </p:nvSpPr>
        <p:spPr bwMode="auto">
          <a:xfrm>
            <a:off x="457200" y="1066800"/>
            <a:ext cx="4186238" cy="482600"/>
          </a:xfrm>
          <a:prstGeom prst="rect">
            <a:avLst/>
          </a:prstGeom>
          <a:noFill/>
          <a:ln w="9525">
            <a:noFill/>
            <a:miter lim="800000"/>
            <a:headEnd/>
            <a:tailEnd/>
          </a:ln>
        </p:spPr>
        <p:txBody>
          <a:bodyPr>
            <a:spAutoFit/>
          </a:bodyPr>
          <a:lstStyle/>
          <a:p>
            <a:pPr algn="l">
              <a:lnSpc>
                <a:spcPct val="80000"/>
              </a:lnSpc>
              <a:spcBef>
                <a:spcPct val="50000"/>
              </a:spcBef>
            </a:pPr>
            <a:r>
              <a:rPr lang="en-US" sz="3200">
                <a:solidFill>
                  <a:srgbClr val="0000FF"/>
                </a:solidFill>
                <a:latin typeface="Times New Roman" pitchFamily="18" charset="0"/>
              </a:rPr>
              <a:t>Auto Decrement Mode</a:t>
            </a:r>
          </a:p>
        </p:txBody>
      </p:sp>
      <p:sp>
        <p:nvSpPr>
          <p:cNvPr id="40964" name="Text Box 7"/>
          <p:cNvSpPr txBox="1">
            <a:spLocks noChangeArrowheads="1"/>
          </p:cNvSpPr>
          <p:nvPr/>
        </p:nvSpPr>
        <p:spPr bwMode="auto">
          <a:xfrm>
            <a:off x="139700" y="1612900"/>
            <a:ext cx="8839200" cy="4181475"/>
          </a:xfrm>
          <a:prstGeom prst="rect">
            <a:avLst/>
          </a:prstGeom>
          <a:noFill/>
          <a:ln w="9525">
            <a:noFill/>
            <a:miter lim="800000"/>
            <a:headEnd/>
            <a:tailEnd/>
          </a:ln>
        </p:spPr>
        <p:txBody>
          <a:bodyPr>
            <a:spAutoFit/>
          </a:bodyPr>
          <a:lstStyle/>
          <a:p>
            <a:pPr marL="342900" indent="-342900" algn="just">
              <a:lnSpc>
                <a:spcPct val="140000"/>
              </a:lnSpc>
              <a:buFont typeface="Wingdings" pitchFamily="2" charset="2"/>
              <a:buChar char="Ø"/>
            </a:pPr>
            <a:r>
              <a:rPr lang="en-US" sz="2400"/>
              <a:t> Here, content of a register specified in the instruction is</a:t>
            </a:r>
          </a:p>
          <a:p>
            <a:pPr marL="342900" indent="-342900" algn="just">
              <a:lnSpc>
                <a:spcPct val="140000"/>
              </a:lnSpc>
              <a:buFont typeface="Wingdings" pitchFamily="2" charset="2"/>
              <a:buNone/>
            </a:pPr>
            <a:r>
              <a:rPr lang="en-US" sz="2400"/>
              <a:t>    decremented to denote effective address of next operand in</a:t>
            </a:r>
          </a:p>
          <a:p>
            <a:pPr marL="342900" indent="-342900" algn="just">
              <a:lnSpc>
                <a:spcPct val="140000"/>
              </a:lnSpc>
              <a:buFont typeface="Wingdings" pitchFamily="2" charset="2"/>
              <a:buNone/>
            </a:pPr>
            <a:r>
              <a:rPr lang="en-US" sz="2400"/>
              <a:t>    successive memory location.</a:t>
            </a:r>
            <a:endParaRPr lang="en-US" sz="2400" b="1"/>
          </a:p>
          <a:p>
            <a:pPr marL="342900" indent="-342900" algn="just">
              <a:lnSpc>
                <a:spcPct val="140000"/>
              </a:lnSpc>
              <a:buFont typeface="Wingdings" pitchFamily="2" charset="2"/>
              <a:buChar char="Ø"/>
            </a:pPr>
            <a:r>
              <a:rPr lang="en-US" sz="2400"/>
              <a:t> Notation for Auto Decrement Mode: </a:t>
            </a:r>
            <a:r>
              <a:rPr lang="en-US" sz="2400">
                <a:solidFill>
                  <a:srgbClr val="FF3300"/>
                </a:solidFill>
              </a:rPr>
              <a:t> </a:t>
            </a:r>
            <a:r>
              <a:rPr lang="en-US" sz="2400" b="1">
                <a:solidFill>
                  <a:srgbClr val="FF3300"/>
                </a:solidFill>
              </a:rPr>
              <a:t>- (R</a:t>
            </a:r>
            <a:r>
              <a:rPr lang="en-US" sz="2400" b="1" baseline="-25000">
                <a:solidFill>
                  <a:srgbClr val="FF3300"/>
                </a:solidFill>
              </a:rPr>
              <a:t>i</a:t>
            </a:r>
            <a:r>
              <a:rPr lang="en-US" sz="2400" b="1">
                <a:solidFill>
                  <a:srgbClr val="FF3300"/>
                </a:solidFill>
              </a:rPr>
              <a:t>)</a:t>
            </a:r>
          </a:p>
          <a:p>
            <a:pPr marL="342900" indent="-342900" algn="just">
              <a:lnSpc>
                <a:spcPct val="140000"/>
              </a:lnSpc>
              <a:buFont typeface="Wingdings" pitchFamily="2" charset="2"/>
              <a:buChar char="Ø"/>
            </a:pPr>
            <a:r>
              <a:rPr lang="en-US" sz="2400" b="1"/>
              <a:t> </a:t>
            </a:r>
            <a:r>
              <a:rPr lang="en-US" sz="2400"/>
              <a:t>For instance</a:t>
            </a:r>
          </a:p>
          <a:p>
            <a:pPr marL="342900" indent="-342900" algn="just">
              <a:lnSpc>
                <a:spcPct val="140000"/>
              </a:lnSpc>
            </a:pPr>
            <a:r>
              <a:rPr lang="en-US" sz="2400"/>
              <a:t>		         </a:t>
            </a:r>
            <a:r>
              <a:rPr lang="en-US" sz="2400" b="1">
                <a:solidFill>
                  <a:srgbClr val="6600CC"/>
                </a:solidFill>
              </a:rPr>
              <a:t>Add</a:t>
            </a:r>
            <a:r>
              <a:rPr lang="en-US" sz="2400" b="1"/>
              <a:t>   </a:t>
            </a:r>
            <a:r>
              <a:rPr lang="en-US" sz="2400" b="1">
                <a:solidFill>
                  <a:srgbClr val="FF3300"/>
                </a:solidFill>
              </a:rPr>
              <a:t>– (R2)</a:t>
            </a:r>
            <a:r>
              <a:rPr lang="en-US" sz="2400" b="1"/>
              <a:t>,  </a:t>
            </a:r>
            <a:r>
              <a:rPr lang="en-US" sz="2400" b="1">
                <a:solidFill>
                  <a:srgbClr val="33CC33"/>
                </a:solidFill>
              </a:rPr>
              <a:t>R0</a:t>
            </a:r>
            <a:r>
              <a:rPr lang="en-US" sz="2400" b="1"/>
              <a:t>	</a:t>
            </a:r>
          </a:p>
          <a:p>
            <a:pPr marL="342900" indent="-342900" algn="just">
              <a:lnSpc>
                <a:spcPct val="140000"/>
              </a:lnSpc>
              <a:buFont typeface="Wingdings" pitchFamily="2" charset="2"/>
              <a:buChar char="Ø"/>
            </a:pPr>
            <a:r>
              <a:rPr lang="en-US" sz="2400"/>
              <a:t> </a:t>
            </a:r>
            <a:r>
              <a:rPr lang="en-US" sz="2000"/>
              <a:t> </a:t>
            </a:r>
            <a:r>
              <a:rPr lang="en-US" sz="2400"/>
              <a:t>It allows accessing of operands in decreasing order of</a:t>
            </a:r>
          </a:p>
          <a:p>
            <a:pPr marL="342900" indent="-342900" algn="just">
              <a:lnSpc>
                <a:spcPct val="140000"/>
              </a:lnSpc>
              <a:buFont typeface="Wingdings" pitchFamily="2" charset="2"/>
              <a:buNone/>
            </a:pPr>
            <a:r>
              <a:rPr lang="en-US" sz="2400"/>
              <a:t>     memory address.</a:t>
            </a:r>
            <a:r>
              <a:rPr lang="en-US" sz="2400" i="1"/>
              <a:t>.</a:t>
            </a:r>
          </a:p>
        </p:txBody>
      </p:sp>
      <p:sp>
        <p:nvSpPr>
          <p:cNvPr id="40965" name="Rectangle 12"/>
          <p:cNvSpPr>
            <a:spLocks noChangeArrowheads="1"/>
          </p:cNvSpPr>
          <p:nvPr/>
        </p:nvSpPr>
        <p:spPr bwMode="auto">
          <a:xfrm>
            <a:off x="1727200" y="4216400"/>
            <a:ext cx="2667000" cy="609600"/>
          </a:xfrm>
          <a:prstGeom prst="rect">
            <a:avLst/>
          </a:prstGeom>
          <a:noFill/>
          <a:ln w="28575" algn="ctr">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7391400"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1A6BA4E-CDAE-4DEF-A7CA-99055C502B84}" type="slidenum">
              <a:rPr lang="en-US" smtClean="0"/>
              <a:pPr/>
              <a:t>87</a:t>
            </a:fld>
            <a:endParaRPr lang="en-US"/>
          </a:p>
        </p:txBody>
      </p:sp>
    </p:spTree>
    <p:extLst>
      <p:ext uri="{BB962C8B-B14F-4D97-AF65-F5344CB8AC3E}">
        <p14:creationId xmlns:p14="http://schemas.microsoft.com/office/powerpoint/2010/main" val="3021555002"/>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Definition of the Microprocessor</a:t>
            </a:r>
            <a:br>
              <a:rPr lang="en-US" dirty="0" smtClean="0"/>
            </a:br>
            <a:endParaRPr lang="en-US" dirty="0"/>
          </a:p>
        </p:txBody>
      </p:sp>
      <p:sp>
        <p:nvSpPr>
          <p:cNvPr id="3" name="Content Placeholder 2"/>
          <p:cNvSpPr>
            <a:spLocks noGrp="1"/>
          </p:cNvSpPr>
          <p:nvPr>
            <p:ph idx="1"/>
          </p:nvPr>
        </p:nvSpPr>
        <p:spPr>
          <a:xfrm>
            <a:off x="533400" y="1600200"/>
            <a:ext cx="8486775" cy="4525963"/>
          </a:xfrm>
        </p:spPr>
        <p:txBody>
          <a:bodyPr>
            <a:normAutofit fontScale="85000" lnSpcReduction="10000"/>
          </a:bodyPr>
          <a:lstStyle/>
          <a:p>
            <a:r>
              <a:rPr lang="en-US" dirty="0" smtClean="0"/>
              <a:t>Microprocessor: It is a semiconductor device consisting of electronic logic circuits. It includes the ALU, register arrays and control circuits on a single chip. </a:t>
            </a:r>
          </a:p>
          <a:p>
            <a:r>
              <a:rPr lang="en-US" dirty="0" smtClean="0"/>
              <a:t>The microprocessor has a set of instructions, designed internally, to manipulate data and communicate with peripherals. </a:t>
            </a:r>
          </a:p>
          <a:p>
            <a:r>
              <a:rPr lang="en-US" dirty="0" smtClean="0"/>
              <a:t>The microprocessor is a programmable device that takes in numbers, performs on them arithmetic or logical operations according to the program stored in memory and then produces other numbers as a result.</a:t>
            </a:r>
            <a:endParaRPr lang="en-US" dirty="0"/>
          </a:p>
        </p:txBody>
      </p:sp>
      <p:sp>
        <p:nvSpPr>
          <p:cNvPr id="4" name="Footer Placeholder 3"/>
          <p:cNvSpPr>
            <a:spLocks noGrp="1"/>
          </p:cNvSpPr>
          <p:nvPr>
            <p:ph type="ftr" sz="quarter" idx="11"/>
          </p:nvPr>
        </p:nvSpPr>
        <p:spPr/>
        <p:txBody>
          <a:bodyPr/>
          <a:lstStyle/>
          <a:p>
            <a:r>
              <a:rPr lang="en-US" dirty="0" smtClean="0"/>
              <a:t>prepared by GEETHA</a:t>
            </a:r>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Microprocessor</a:t>
            </a:r>
            <a:br>
              <a:rPr lang="en-US" dirty="0" smtClean="0"/>
            </a:br>
            <a:endParaRPr lang="en-US" dirty="0"/>
          </a:p>
        </p:txBody>
      </p:sp>
      <p:sp>
        <p:nvSpPr>
          <p:cNvPr id="3" name="Content Placeholder 2"/>
          <p:cNvSpPr>
            <a:spLocks noGrp="1"/>
          </p:cNvSpPr>
          <p:nvPr>
            <p:ph idx="1"/>
          </p:nvPr>
        </p:nvSpPr>
        <p:spPr>
          <a:xfrm>
            <a:off x="0" y="1600200"/>
            <a:ext cx="9020175" cy="4525963"/>
          </a:xfrm>
        </p:spPr>
        <p:txBody>
          <a:bodyPr>
            <a:normAutofit fontScale="77500" lnSpcReduction="20000"/>
          </a:bodyPr>
          <a:lstStyle/>
          <a:p>
            <a:endParaRPr lang="en-US" dirty="0" smtClean="0"/>
          </a:p>
          <a:p>
            <a:endParaRPr lang="en-US" dirty="0" smtClean="0"/>
          </a:p>
          <a:p>
            <a:r>
              <a:rPr lang="en-US" dirty="0" smtClean="0"/>
              <a:t>It only understands binary numbers.</a:t>
            </a:r>
          </a:p>
          <a:p>
            <a:r>
              <a:rPr lang="en-US" dirty="0" smtClean="0"/>
              <a:t>A binary digit is called a bit (which comes from </a:t>
            </a:r>
            <a:r>
              <a:rPr lang="en-US" b="1" dirty="0" smtClean="0"/>
              <a:t>binary digit). </a:t>
            </a:r>
          </a:p>
          <a:p>
            <a:r>
              <a:rPr lang="en-US" dirty="0" smtClean="0"/>
              <a:t>The microprocessor recognizes and processes a group of bits together. This group of bits is called a “word”.</a:t>
            </a:r>
          </a:p>
          <a:p>
            <a:pPr lvl="1"/>
            <a:r>
              <a:rPr lang="en-US" dirty="0" smtClean="0"/>
              <a:t>A group of 8-bits were referred to as a “half-word” or “byte”.</a:t>
            </a:r>
          </a:p>
          <a:p>
            <a:pPr lvl="1"/>
            <a:r>
              <a:rPr lang="en-US" dirty="0" smtClean="0"/>
              <a:t>A group of 4 bits is called a “nibble”.</a:t>
            </a:r>
          </a:p>
          <a:p>
            <a:pPr lvl="1"/>
            <a:r>
              <a:rPr lang="en-US" dirty="0" smtClean="0"/>
              <a:t>Also, 32 bit groups were given the name “long word”.</a:t>
            </a:r>
          </a:p>
          <a:p>
            <a:pPr lvl="1"/>
            <a:endParaRPr lang="en-US" dirty="0" smtClean="0"/>
          </a:p>
          <a:p>
            <a:r>
              <a:rPr lang="en-US" dirty="0" smtClean="0"/>
              <a:t>Today, all processors manipulate at least 32 bits at a time and there exists microprocessors that can process 64, 80, 128 bits </a:t>
            </a:r>
          </a:p>
          <a:p>
            <a:endParaRPr lang="en-US" dirty="0" smtClean="0"/>
          </a:p>
          <a:p>
            <a:endParaRPr lang="en-US" dirty="0" smtClean="0"/>
          </a:p>
          <a:p>
            <a:pPr lvl="1"/>
            <a:endParaRPr lang="en-US"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prepared by GEETHA</a:t>
            </a:r>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143000"/>
            <a:ext cx="8385947"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9</a:t>
            </a:fld>
            <a:endParaRPr lang="en-US"/>
          </a:p>
        </p:txBody>
      </p:sp>
    </p:spTree>
    <p:extLst>
      <p:ext uri="{BB962C8B-B14F-4D97-AF65-F5344CB8AC3E}">
        <p14:creationId xmlns:p14="http://schemas.microsoft.com/office/powerpoint/2010/main" val="405778968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A Microprocessor-based system</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219325" y="2486819"/>
            <a:ext cx="4705350" cy="2752725"/>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dirty="0" smtClean="0"/>
              <a:t>prepared by GEETHA</a:t>
            </a:r>
            <a:endParaRPr lang="en-US" dirty="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Microprocessor</a:t>
            </a:r>
            <a:br>
              <a:rPr lang="en-US" dirty="0" smtClean="0"/>
            </a:br>
            <a:endParaRPr lang="en-US" dirty="0"/>
          </a:p>
        </p:txBody>
      </p:sp>
      <p:sp>
        <p:nvSpPr>
          <p:cNvPr id="3" name="Content Placeholder 2"/>
          <p:cNvSpPr>
            <a:spLocks noGrp="1"/>
          </p:cNvSpPr>
          <p:nvPr>
            <p:ph idx="1"/>
          </p:nvPr>
        </p:nvSpPr>
        <p:spPr>
          <a:xfrm>
            <a:off x="762000" y="1600200"/>
            <a:ext cx="8258175" cy="4525963"/>
          </a:xfrm>
        </p:spPr>
        <p:txBody>
          <a:bodyPr/>
          <a:lstStyle/>
          <a:p>
            <a:endParaRPr lang="en-US" dirty="0" smtClean="0"/>
          </a:p>
          <a:p>
            <a:r>
              <a:rPr lang="en-US" dirty="0" smtClean="0"/>
              <a:t>Inside The Microprocessor</a:t>
            </a:r>
          </a:p>
          <a:p>
            <a:r>
              <a:rPr lang="en-US" dirty="0" smtClean="0"/>
              <a:t>Internally, the microprocessor is made up of 3 main units. The Arithmetic/Logic Unit (ALU) </a:t>
            </a:r>
          </a:p>
          <a:p>
            <a:r>
              <a:rPr lang="en-US" dirty="0" smtClean="0"/>
              <a:t>The Control Unit.</a:t>
            </a:r>
          </a:p>
          <a:p>
            <a:r>
              <a:rPr lang="en-US" dirty="0" smtClean="0"/>
              <a:t>An array of registers for holding data while it is being manipulated.</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prepared by GEETHA</a:t>
            </a:r>
            <a:endParaRPr lang="en-US"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The differences between microprocessors and microcontrollers.</a:t>
            </a:r>
            <a:br>
              <a:rPr lang="en-US" dirty="0" smtClean="0"/>
            </a:br>
            <a:r>
              <a:rPr lang="en-US" dirty="0" smtClean="0"/>
              <a:t/>
            </a:r>
            <a:br>
              <a:rPr lang="en-US" dirty="0" smtClean="0"/>
            </a:br>
            <a:endParaRPr lang="en-US" dirty="0"/>
          </a:p>
        </p:txBody>
      </p:sp>
      <p:pic>
        <p:nvPicPr>
          <p:cNvPr id="21506" name="Picture 2"/>
          <p:cNvPicPr>
            <a:picLocks noGrp="1" noChangeAspect="1" noChangeArrowheads="1"/>
          </p:cNvPicPr>
          <p:nvPr>
            <p:ph idx="1"/>
          </p:nvPr>
        </p:nvPicPr>
        <p:blipFill>
          <a:blip r:embed="rId2"/>
          <a:srcRect/>
          <a:stretch>
            <a:fillRect/>
          </a:stretch>
        </p:blipFill>
        <p:spPr bwMode="auto">
          <a:xfrm>
            <a:off x="823912" y="2458244"/>
            <a:ext cx="7496175" cy="2809875"/>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dirty="0" smtClean="0"/>
              <a:t>prepared by GEETHA</a:t>
            </a:r>
            <a:endParaRPr lang="en-US" dirty="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micro pro\ppts\difMPM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1071546"/>
            <a:ext cx="8572560" cy="563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A1A6BA4E-CDAE-4DEF-A7CA-99055C502B84}" type="slidenum">
              <a:rPr lang="en-US" smtClean="0"/>
              <a:pPr/>
              <a:t>93</a:t>
            </a:fld>
            <a:endParaRPr lang="en-US"/>
          </a:p>
        </p:txBody>
      </p:sp>
    </p:spTree>
    <p:extLst>
      <p:ext uri="{BB962C8B-B14F-4D97-AF65-F5344CB8AC3E}">
        <p14:creationId xmlns:p14="http://schemas.microsoft.com/office/powerpoint/2010/main" val="418916864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
            </a:r>
            <a:br>
              <a:rPr lang="en-US" dirty="0" smtClean="0"/>
            </a:br>
            <a:r>
              <a:rPr lang="en-US" dirty="0" smtClean="0"/>
              <a:t/>
            </a:r>
            <a:br>
              <a:rPr lang="en-US" dirty="0" smtClean="0"/>
            </a:br>
            <a:r>
              <a:rPr lang="en-US" dirty="0" smtClean="0"/>
              <a:t>Internal </a:t>
            </a:r>
            <a:r>
              <a:rPr lang="en-US" dirty="0"/>
              <a:t>structure and basic operation of microprocessor</a:t>
            </a:r>
            <a:endParaRPr lang="en-MY" dirty="0"/>
          </a:p>
        </p:txBody>
      </p:sp>
      <p:sp>
        <p:nvSpPr>
          <p:cNvPr id="25605" name="Slide Number Placeholder 14"/>
          <p:cNvSpPr>
            <a:spLocks noGrp="1"/>
          </p:cNvSpPr>
          <p:nvPr>
            <p:ph type="sldNum" sz="quarter" idx="12"/>
          </p:nvPr>
        </p:nvSpPr>
        <p:spPr/>
        <p:txBody>
          <a:bodyPr/>
          <a:lstStyle/>
          <a:p>
            <a:pPr>
              <a:defRPr/>
            </a:pPr>
            <a:fld id="{54044D58-1CFF-4973-9CBD-F96C9C53E6DD}" type="slidenum">
              <a:rPr lang="fr-FR"/>
              <a:pPr>
                <a:defRPr/>
              </a:pPr>
              <a:t>94</a:t>
            </a:fld>
            <a:endParaRPr lang="fr-FR"/>
          </a:p>
        </p:txBody>
      </p:sp>
      <p:grpSp>
        <p:nvGrpSpPr>
          <p:cNvPr id="3" name="Group 4"/>
          <p:cNvGrpSpPr>
            <a:grpSpLocks/>
          </p:cNvGrpSpPr>
          <p:nvPr/>
        </p:nvGrpSpPr>
        <p:grpSpPr bwMode="auto">
          <a:xfrm>
            <a:off x="714375" y="2428875"/>
            <a:ext cx="7391400" cy="3124200"/>
            <a:chOff x="3861" y="10984"/>
            <a:chExt cx="4707" cy="2700"/>
          </a:xfrm>
        </p:grpSpPr>
        <p:sp>
          <p:nvSpPr>
            <p:cNvPr id="6150" name="Text Box 5"/>
            <p:cNvSpPr txBox="1">
              <a:spLocks noChangeArrowheads="1"/>
            </p:cNvSpPr>
            <p:nvPr/>
          </p:nvSpPr>
          <p:spPr bwMode="auto">
            <a:xfrm>
              <a:off x="3861" y="10984"/>
              <a:ext cx="1260" cy="1440"/>
            </a:xfrm>
            <a:prstGeom prst="rect">
              <a:avLst/>
            </a:prstGeom>
            <a:solidFill>
              <a:srgbClr val="FFFFFF"/>
            </a:solidFill>
            <a:ln w="9525">
              <a:solidFill>
                <a:srgbClr val="000000"/>
              </a:solidFill>
              <a:miter lim="800000"/>
              <a:headEnd/>
              <a:tailEnd/>
            </a:ln>
          </p:spPr>
          <p:txBody>
            <a:bodyPr lIns="79608" tIns="39804" rIns="79608" bIns="39804"/>
            <a:lstStyle>
              <a:lvl1pPr defTabSz="896938" eaLnBrk="0" hangingPunct="0">
                <a:defRPr>
                  <a:solidFill>
                    <a:schemeClr val="tx1"/>
                  </a:solidFill>
                  <a:latin typeface="Arial" charset="0"/>
                </a:defRPr>
              </a:lvl1pPr>
              <a:lvl2pPr marL="742950" indent="-285750" defTabSz="896938" eaLnBrk="0" hangingPunct="0">
                <a:defRPr>
                  <a:solidFill>
                    <a:schemeClr val="tx1"/>
                  </a:solidFill>
                  <a:latin typeface="Arial" charset="0"/>
                </a:defRPr>
              </a:lvl2pPr>
              <a:lvl3pPr marL="1143000" indent="-228600" defTabSz="896938" eaLnBrk="0" hangingPunct="0">
                <a:defRPr>
                  <a:solidFill>
                    <a:schemeClr val="tx1"/>
                  </a:solidFill>
                  <a:latin typeface="Arial" charset="0"/>
                </a:defRPr>
              </a:lvl3pPr>
              <a:lvl4pPr marL="1600200" indent="-228600" defTabSz="896938" eaLnBrk="0" hangingPunct="0">
                <a:defRPr>
                  <a:solidFill>
                    <a:schemeClr val="tx1"/>
                  </a:solidFill>
                  <a:latin typeface="Arial" charset="0"/>
                </a:defRPr>
              </a:lvl4pPr>
              <a:lvl5pPr marL="2057400" indent="-228600" defTabSz="896938" eaLnBrk="0" hangingPunct="0">
                <a:defRPr>
                  <a:solidFill>
                    <a:schemeClr val="tx1"/>
                  </a:solidFill>
                  <a:latin typeface="Arial" charset="0"/>
                </a:defRPr>
              </a:lvl5pPr>
              <a:lvl6pPr marL="2514600" indent="-228600" defTabSz="896938" eaLnBrk="0" fontAlgn="base" hangingPunct="0">
                <a:spcBef>
                  <a:spcPct val="0"/>
                </a:spcBef>
                <a:spcAft>
                  <a:spcPct val="0"/>
                </a:spcAft>
                <a:defRPr>
                  <a:solidFill>
                    <a:schemeClr val="tx1"/>
                  </a:solidFill>
                  <a:latin typeface="Arial" charset="0"/>
                </a:defRPr>
              </a:lvl6pPr>
              <a:lvl7pPr marL="2971800" indent="-228600" defTabSz="896938" eaLnBrk="0" fontAlgn="base" hangingPunct="0">
                <a:spcBef>
                  <a:spcPct val="0"/>
                </a:spcBef>
                <a:spcAft>
                  <a:spcPct val="0"/>
                </a:spcAft>
                <a:defRPr>
                  <a:solidFill>
                    <a:schemeClr val="tx1"/>
                  </a:solidFill>
                  <a:latin typeface="Arial" charset="0"/>
                </a:defRPr>
              </a:lvl7pPr>
              <a:lvl8pPr marL="3429000" indent="-228600" defTabSz="896938" eaLnBrk="0" fontAlgn="base" hangingPunct="0">
                <a:spcBef>
                  <a:spcPct val="0"/>
                </a:spcBef>
                <a:spcAft>
                  <a:spcPct val="0"/>
                </a:spcAft>
                <a:defRPr>
                  <a:solidFill>
                    <a:schemeClr val="tx1"/>
                  </a:solidFill>
                  <a:latin typeface="Arial" charset="0"/>
                </a:defRPr>
              </a:lvl8pPr>
              <a:lvl9pPr marL="3886200" indent="-228600" defTabSz="896938" eaLnBrk="0" fontAlgn="base" hangingPunct="0">
                <a:spcBef>
                  <a:spcPct val="0"/>
                </a:spcBef>
                <a:spcAft>
                  <a:spcPct val="0"/>
                </a:spcAft>
                <a:defRPr>
                  <a:solidFill>
                    <a:schemeClr val="tx1"/>
                  </a:solidFill>
                  <a:latin typeface="Arial" charset="0"/>
                </a:defRPr>
              </a:lvl9pPr>
            </a:lstStyle>
            <a:p>
              <a:pPr algn="ctr" eaLnBrk="1" hangingPunct="1"/>
              <a:endParaRPr lang="en-US" sz="1200"/>
            </a:p>
            <a:p>
              <a:pPr algn="ctr" eaLnBrk="1" hangingPunct="1"/>
              <a:endParaRPr lang="en-US" sz="1200"/>
            </a:p>
            <a:p>
              <a:pPr algn="ctr" eaLnBrk="1" hangingPunct="1"/>
              <a:r>
                <a:rPr lang="en-US" sz="2400" b="1">
                  <a:solidFill>
                    <a:schemeClr val="accent2"/>
                  </a:solidFill>
                </a:rPr>
                <a:t>ALU</a:t>
              </a:r>
            </a:p>
          </p:txBody>
        </p:sp>
        <p:sp>
          <p:nvSpPr>
            <p:cNvPr id="6151" name="Text Box 6"/>
            <p:cNvSpPr txBox="1">
              <a:spLocks noChangeArrowheads="1"/>
            </p:cNvSpPr>
            <p:nvPr/>
          </p:nvSpPr>
          <p:spPr bwMode="auto">
            <a:xfrm>
              <a:off x="5121" y="10984"/>
              <a:ext cx="1260" cy="1440"/>
            </a:xfrm>
            <a:prstGeom prst="rect">
              <a:avLst/>
            </a:prstGeom>
            <a:solidFill>
              <a:srgbClr val="FFFFFF"/>
            </a:solidFill>
            <a:ln w="9525">
              <a:solidFill>
                <a:srgbClr val="000000"/>
              </a:solidFill>
              <a:miter lim="800000"/>
              <a:headEnd/>
              <a:tailEnd/>
            </a:ln>
          </p:spPr>
          <p:txBody>
            <a:bodyPr lIns="79608" tIns="39804" rIns="79608" bIns="39804"/>
            <a:lstStyle>
              <a:lvl1pPr defTabSz="896938" eaLnBrk="0" hangingPunct="0">
                <a:defRPr>
                  <a:solidFill>
                    <a:schemeClr val="tx1"/>
                  </a:solidFill>
                  <a:latin typeface="Arial" charset="0"/>
                </a:defRPr>
              </a:lvl1pPr>
              <a:lvl2pPr marL="742950" indent="-285750" defTabSz="896938" eaLnBrk="0" hangingPunct="0">
                <a:defRPr>
                  <a:solidFill>
                    <a:schemeClr val="tx1"/>
                  </a:solidFill>
                  <a:latin typeface="Arial" charset="0"/>
                </a:defRPr>
              </a:lvl2pPr>
              <a:lvl3pPr marL="1143000" indent="-228600" defTabSz="896938" eaLnBrk="0" hangingPunct="0">
                <a:defRPr>
                  <a:solidFill>
                    <a:schemeClr val="tx1"/>
                  </a:solidFill>
                  <a:latin typeface="Arial" charset="0"/>
                </a:defRPr>
              </a:lvl3pPr>
              <a:lvl4pPr marL="1600200" indent="-228600" defTabSz="896938" eaLnBrk="0" hangingPunct="0">
                <a:defRPr>
                  <a:solidFill>
                    <a:schemeClr val="tx1"/>
                  </a:solidFill>
                  <a:latin typeface="Arial" charset="0"/>
                </a:defRPr>
              </a:lvl4pPr>
              <a:lvl5pPr marL="2057400" indent="-228600" defTabSz="896938" eaLnBrk="0" hangingPunct="0">
                <a:defRPr>
                  <a:solidFill>
                    <a:schemeClr val="tx1"/>
                  </a:solidFill>
                  <a:latin typeface="Arial" charset="0"/>
                </a:defRPr>
              </a:lvl5pPr>
              <a:lvl6pPr marL="2514600" indent="-228600" defTabSz="896938" eaLnBrk="0" fontAlgn="base" hangingPunct="0">
                <a:spcBef>
                  <a:spcPct val="0"/>
                </a:spcBef>
                <a:spcAft>
                  <a:spcPct val="0"/>
                </a:spcAft>
                <a:defRPr>
                  <a:solidFill>
                    <a:schemeClr val="tx1"/>
                  </a:solidFill>
                  <a:latin typeface="Arial" charset="0"/>
                </a:defRPr>
              </a:lvl6pPr>
              <a:lvl7pPr marL="2971800" indent="-228600" defTabSz="896938" eaLnBrk="0" fontAlgn="base" hangingPunct="0">
                <a:spcBef>
                  <a:spcPct val="0"/>
                </a:spcBef>
                <a:spcAft>
                  <a:spcPct val="0"/>
                </a:spcAft>
                <a:defRPr>
                  <a:solidFill>
                    <a:schemeClr val="tx1"/>
                  </a:solidFill>
                  <a:latin typeface="Arial" charset="0"/>
                </a:defRPr>
              </a:lvl7pPr>
              <a:lvl8pPr marL="3429000" indent="-228600" defTabSz="896938" eaLnBrk="0" fontAlgn="base" hangingPunct="0">
                <a:spcBef>
                  <a:spcPct val="0"/>
                </a:spcBef>
                <a:spcAft>
                  <a:spcPct val="0"/>
                </a:spcAft>
                <a:defRPr>
                  <a:solidFill>
                    <a:schemeClr val="tx1"/>
                  </a:solidFill>
                  <a:latin typeface="Arial" charset="0"/>
                </a:defRPr>
              </a:lvl8pPr>
              <a:lvl9pPr marL="3886200" indent="-228600" defTabSz="896938" eaLnBrk="0" fontAlgn="base" hangingPunct="0">
                <a:spcBef>
                  <a:spcPct val="0"/>
                </a:spcBef>
                <a:spcAft>
                  <a:spcPct val="0"/>
                </a:spcAft>
                <a:defRPr>
                  <a:solidFill>
                    <a:schemeClr val="tx1"/>
                  </a:solidFill>
                  <a:latin typeface="Arial" charset="0"/>
                </a:defRPr>
              </a:lvl9pPr>
            </a:lstStyle>
            <a:p>
              <a:pPr algn="ctr" eaLnBrk="1" hangingPunct="1"/>
              <a:endParaRPr lang="en-US" sz="1200"/>
            </a:p>
            <a:p>
              <a:pPr algn="ctr" eaLnBrk="1" hangingPunct="1"/>
              <a:endParaRPr lang="en-US" sz="1200"/>
            </a:p>
            <a:p>
              <a:pPr algn="ctr" eaLnBrk="1" hangingPunct="1"/>
              <a:r>
                <a:rPr lang="en-US" sz="2400" b="1">
                  <a:solidFill>
                    <a:srgbClr val="7030A0"/>
                  </a:solidFill>
                </a:rPr>
                <a:t>Register Section</a:t>
              </a:r>
            </a:p>
          </p:txBody>
        </p:sp>
        <p:sp>
          <p:nvSpPr>
            <p:cNvPr id="6152" name="Text Box 7"/>
            <p:cNvSpPr txBox="1">
              <a:spLocks noChangeArrowheads="1"/>
            </p:cNvSpPr>
            <p:nvPr/>
          </p:nvSpPr>
          <p:spPr bwMode="auto">
            <a:xfrm>
              <a:off x="3861" y="12424"/>
              <a:ext cx="2520" cy="900"/>
            </a:xfrm>
            <a:prstGeom prst="rect">
              <a:avLst/>
            </a:prstGeom>
            <a:solidFill>
              <a:srgbClr val="FFFFFF"/>
            </a:solidFill>
            <a:ln w="9525">
              <a:solidFill>
                <a:srgbClr val="000000"/>
              </a:solidFill>
              <a:miter lim="800000"/>
              <a:headEnd/>
              <a:tailEnd/>
            </a:ln>
          </p:spPr>
          <p:txBody>
            <a:bodyPr lIns="79608" tIns="39804" rIns="79608" bIns="39804"/>
            <a:lstStyle>
              <a:lvl1pPr defTabSz="896938" eaLnBrk="0" hangingPunct="0">
                <a:defRPr>
                  <a:solidFill>
                    <a:schemeClr val="tx1"/>
                  </a:solidFill>
                  <a:latin typeface="Arial" charset="0"/>
                </a:defRPr>
              </a:lvl1pPr>
              <a:lvl2pPr marL="742950" indent="-285750" defTabSz="896938" eaLnBrk="0" hangingPunct="0">
                <a:defRPr>
                  <a:solidFill>
                    <a:schemeClr val="tx1"/>
                  </a:solidFill>
                  <a:latin typeface="Arial" charset="0"/>
                </a:defRPr>
              </a:lvl2pPr>
              <a:lvl3pPr marL="1143000" indent="-228600" defTabSz="896938" eaLnBrk="0" hangingPunct="0">
                <a:defRPr>
                  <a:solidFill>
                    <a:schemeClr val="tx1"/>
                  </a:solidFill>
                  <a:latin typeface="Arial" charset="0"/>
                </a:defRPr>
              </a:lvl3pPr>
              <a:lvl4pPr marL="1600200" indent="-228600" defTabSz="896938" eaLnBrk="0" hangingPunct="0">
                <a:defRPr>
                  <a:solidFill>
                    <a:schemeClr val="tx1"/>
                  </a:solidFill>
                  <a:latin typeface="Arial" charset="0"/>
                </a:defRPr>
              </a:lvl4pPr>
              <a:lvl5pPr marL="2057400" indent="-228600" defTabSz="896938" eaLnBrk="0" hangingPunct="0">
                <a:defRPr>
                  <a:solidFill>
                    <a:schemeClr val="tx1"/>
                  </a:solidFill>
                  <a:latin typeface="Arial" charset="0"/>
                </a:defRPr>
              </a:lvl5pPr>
              <a:lvl6pPr marL="2514600" indent="-228600" defTabSz="896938" eaLnBrk="0" fontAlgn="base" hangingPunct="0">
                <a:spcBef>
                  <a:spcPct val="0"/>
                </a:spcBef>
                <a:spcAft>
                  <a:spcPct val="0"/>
                </a:spcAft>
                <a:defRPr>
                  <a:solidFill>
                    <a:schemeClr val="tx1"/>
                  </a:solidFill>
                  <a:latin typeface="Arial" charset="0"/>
                </a:defRPr>
              </a:lvl6pPr>
              <a:lvl7pPr marL="2971800" indent="-228600" defTabSz="896938" eaLnBrk="0" fontAlgn="base" hangingPunct="0">
                <a:spcBef>
                  <a:spcPct val="0"/>
                </a:spcBef>
                <a:spcAft>
                  <a:spcPct val="0"/>
                </a:spcAft>
                <a:defRPr>
                  <a:solidFill>
                    <a:schemeClr val="tx1"/>
                  </a:solidFill>
                  <a:latin typeface="Arial" charset="0"/>
                </a:defRPr>
              </a:lvl7pPr>
              <a:lvl8pPr marL="3429000" indent="-228600" defTabSz="896938" eaLnBrk="0" fontAlgn="base" hangingPunct="0">
                <a:spcBef>
                  <a:spcPct val="0"/>
                </a:spcBef>
                <a:spcAft>
                  <a:spcPct val="0"/>
                </a:spcAft>
                <a:defRPr>
                  <a:solidFill>
                    <a:schemeClr val="tx1"/>
                  </a:solidFill>
                  <a:latin typeface="Arial" charset="0"/>
                </a:defRPr>
              </a:lvl8pPr>
              <a:lvl9pPr marL="3886200" indent="-228600" defTabSz="896938" eaLnBrk="0" fontAlgn="base" hangingPunct="0">
                <a:spcBef>
                  <a:spcPct val="0"/>
                </a:spcBef>
                <a:spcAft>
                  <a:spcPct val="0"/>
                </a:spcAft>
                <a:defRPr>
                  <a:solidFill>
                    <a:schemeClr val="tx1"/>
                  </a:solidFill>
                  <a:latin typeface="Arial" charset="0"/>
                </a:defRPr>
              </a:lvl9pPr>
            </a:lstStyle>
            <a:p>
              <a:pPr algn="ctr" eaLnBrk="1" hangingPunct="1"/>
              <a:r>
                <a:rPr lang="en-US" sz="2400" b="1">
                  <a:solidFill>
                    <a:srgbClr val="00B050"/>
                  </a:solidFill>
                </a:rPr>
                <a:t>Control and timing section</a:t>
              </a:r>
            </a:p>
          </p:txBody>
        </p:sp>
        <p:sp>
          <p:nvSpPr>
            <p:cNvPr id="8" name="AutoShape 8"/>
            <p:cNvSpPr>
              <a:spLocks noChangeArrowheads="1"/>
            </p:cNvSpPr>
            <p:nvPr/>
          </p:nvSpPr>
          <p:spPr bwMode="auto">
            <a:xfrm>
              <a:off x="6408" y="10984"/>
              <a:ext cx="2133" cy="694"/>
            </a:xfrm>
            <a:prstGeom prst="rightArrow">
              <a:avLst>
                <a:gd name="adj1" fmla="val 50000"/>
                <a:gd name="adj2" fmla="val 76837"/>
              </a:avLst>
            </a:prstGeom>
            <a:solidFill>
              <a:schemeClr val="accent2">
                <a:lumMod val="20000"/>
                <a:lumOff val="80000"/>
              </a:schemeClr>
            </a:solidFill>
            <a:ln w="9525">
              <a:solidFill>
                <a:srgbClr val="000000"/>
              </a:solidFill>
              <a:miter lim="800000"/>
              <a:headEnd/>
              <a:tailEnd/>
            </a:ln>
            <a:effectLst/>
          </p:spPr>
          <p:txBody>
            <a:bodyPr lIns="79608" tIns="39804" rIns="79608" bIns="39804"/>
            <a:lstStyle/>
            <a:p>
              <a:pPr>
                <a:defRPr/>
              </a:pPr>
              <a:endParaRPr lang="en-US">
                <a:latin typeface="Tahoma" charset="0"/>
              </a:endParaRPr>
            </a:p>
          </p:txBody>
        </p:sp>
        <p:sp>
          <p:nvSpPr>
            <p:cNvPr id="9" name="AutoShape 9"/>
            <p:cNvSpPr>
              <a:spLocks noChangeArrowheads="1"/>
            </p:cNvSpPr>
            <p:nvPr/>
          </p:nvSpPr>
          <p:spPr bwMode="auto">
            <a:xfrm>
              <a:off x="6408" y="11678"/>
              <a:ext cx="2160" cy="746"/>
            </a:xfrm>
            <a:prstGeom prst="leftRightArrow">
              <a:avLst>
                <a:gd name="adj1" fmla="val 50000"/>
                <a:gd name="adj2" fmla="val 57909"/>
              </a:avLst>
            </a:prstGeom>
            <a:solidFill>
              <a:schemeClr val="accent3">
                <a:lumMod val="20000"/>
                <a:lumOff val="80000"/>
              </a:schemeClr>
            </a:solidFill>
            <a:ln w="9525">
              <a:solidFill>
                <a:srgbClr val="000000"/>
              </a:solidFill>
              <a:miter lim="800000"/>
              <a:headEnd/>
              <a:tailEnd/>
            </a:ln>
            <a:effectLst/>
          </p:spPr>
          <p:txBody>
            <a:bodyPr lIns="79608" tIns="39804" rIns="79608" bIns="39804"/>
            <a:lstStyle/>
            <a:p>
              <a:pPr>
                <a:defRPr/>
              </a:pPr>
              <a:endParaRPr lang="en-US">
                <a:latin typeface="Tahoma" charset="0"/>
              </a:endParaRPr>
            </a:p>
          </p:txBody>
        </p:sp>
        <p:sp>
          <p:nvSpPr>
            <p:cNvPr id="10" name="AutoShape 10"/>
            <p:cNvSpPr>
              <a:spLocks noChangeArrowheads="1"/>
            </p:cNvSpPr>
            <p:nvPr/>
          </p:nvSpPr>
          <p:spPr bwMode="auto">
            <a:xfrm>
              <a:off x="6381" y="12604"/>
              <a:ext cx="2152" cy="720"/>
            </a:xfrm>
            <a:prstGeom prst="leftRightArrow">
              <a:avLst>
                <a:gd name="adj1" fmla="val 50000"/>
                <a:gd name="adj2" fmla="val 60000"/>
              </a:avLst>
            </a:prstGeom>
            <a:solidFill>
              <a:schemeClr val="accent3">
                <a:lumMod val="20000"/>
                <a:lumOff val="80000"/>
              </a:schemeClr>
            </a:solidFill>
            <a:ln w="9525">
              <a:solidFill>
                <a:srgbClr val="000000"/>
              </a:solidFill>
              <a:miter lim="800000"/>
              <a:headEnd/>
              <a:tailEnd/>
            </a:ln>
            <a:effectLst/>
          </p:spPr>
          <p:txBody>
            <a:bodyPr lIns="79608" tIns="39804" rIns="79608" bIns="39804"/>
            <a:lstStyle/>
            <a:p>
              <a:pPr>
                <a:defRPr/>
              </a:pPr>
              <a:endParaRPr lang="en-US">
                <a:latin typeface="Tahoma" charset="0"/>
              </a:endParaRPr>
            </a:p>
          </p:txBody>
        </p:sp>
        <p:sp>
          <p:nvSpPr>
            <p:cNvPr id="6156" name="Text Box 11"/>
            <p:cNvSpPr txBox="1">
              <a:spLocks noChangeArrowheads="1"/>
            </p:cNvSpPr>
            <p:nvPr/>
          </p:nvSpPr>
          <p:spPr bwMode="auto">
            <a:xfrm>
              <a:off x="6741" y="11164"/>
              <a:ext cx="139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608" tIns="39804" rIns="79608" bIns="39804"/>
            <a:lstStyle>
              <a:lvl1pPr defTabSz="896938" eaLnBrk="0" hangingPunct="0">
                <a:defRPr>
                  <a:solidFill>
                    <a:schemeClr val="tx1"/>
                  </a:solidFill>
                  <a:latin typeface="Arial" charset="0"/>
                </a:defRPr>
              </a:lvl1pPr>
              <a:lvl2pPr marL="742950" indent="-285750" defTabSz="896938" eaLnBrk="0" hangingPunct="0">
                <a:defRPr>
                  <a:solidFill>
                    <a:schemeClr val="tx1"/>
                  </a:solidFill>
                  <a:latin typeface="Arial" charset="0"/>
                </a:defRPr>
              </a:lvl2pPr>
              <a:lvl3pPr marL="1143000" indent="-228600" defTabSz="896938" eaLnBrk="0" hangingPunct="0">
                <a:defRPr>
                  <a:solidFill>
                    <a:schemeClr val="tx1"/>
                  </a:solidFill>
                  <a:latin typeface="Arial" charset="0"/>
                </a:defRPr>
              </a:lvl3pPr>
              <a:lvl4pPr marL="1600200" indent="-228600" defTabSz="896938" eaLnBrk="0" hangingPunct="0">
                <a:defRPr>
                  <a:solidFill>
                    <a:schemeClr val="tx1"/>
                  </a:solidFill>
                  <a:latin typeface="Arial" charset="0"/>
                </a:defRPr>
              </a:lvl4pPr>
              <a:lvl5pPr marL="2057400" indent="-228600" defTabSz="896938" eaLnBrk="0" hangingPunct="0">
                <a:defRPr>
                  <a:solidFill>
                    <a:schemeClr val="tx1"/>
                  </a:solidFill>
                  <a:latin typeface="Arial" charset="0"/>
                </a:defRPr>
              </a:lvl5pPr>
              <a:lvl6pPr marL="2514600" indent="-228600" defTabSz="896938" eaLnBrk="0" fontAlgn="base" hangingPunct="0">
                <a:spcBef>
                  <a:spcPct val="0"/>
                </a:spcBef>
                <a:spcAft>
                  <a:spcPct val="0"/>
                </a:spcAft>
                <a:defRPr>
                  <a:solidFill>
                    <a:schemeClr val="tx1"/>
                  </a:solidFill>
                  <a:latin typeface="Arial" charset="0"/>
                </a:defRPr>
              </a:lvl6pPr>
              <a:lvl7pPr marL="2971800" indent="-228600" defTabSz="896938" eaLnBrk="0" fontAlgn="base" hangingPunct="0">
                <a:spcBef>
                  <a:spcPct val="0"/>
                </a:spcBef>
                <a:spcAft>
                  <a:spcPct val="0"/>
                </a:spcAft>
                <a:defRPr>
                  <a:solidFill>
                    <a:schemeClr val="tx1"/>
                  </a:solidFill>
                  <a:latin typeface="Arial" charset="0"/>
                </a:defRPr>
              </a:lvl7pPr>
              <a:lvl8pPr marL="3429000" indent="-228600" defTabSz="896938" eaLnBrk="0" fontAlgn="base" hangingPunct="0">
                <a:spcBef>
                  <a:spcPct val="0"/>
                </a:spcBef>
                <a:spcAft>
                  <a:spcPct val="0"/>
                </a:spcAft>
                <a:defRPr>
                  <a:solidFill>
                    <a:schemeClr val="tx1"/>
                  </a:solidFill>
                  <a:latin typeface="Arial" charset="0"/>
                </a:defRPr>
              </a:lvl8pPr>
              <a:lvl9pPr marL="3886200" indent="-228600" defTabSz="896938" eaLnBrk="0" fontAlgn="base" hangingPunct="0">
                <a:spcBef>
                  <a:spcPct val="0"/>
                </a:spcBef>
                <a:spcAft>
                  <a:spcPct val="0"/>
                </a:spcAft>
                <a:defRPr>
                  <a:solidFill>
                    <a:schemeClr val="tx1"/>
                  </a:solidFill>
                  <a:latin typeface="Arial" charset="0"/>
                </a:defRPr>
              </a:lvl9pPr>
            </a:lstStyle>
            <a:p>
              <a:pPr algn="ctr" eaLnBrk="1" hangingPunct="1"/>
              <a:r>
                <a:rPr lang="en-US" sz="2400" b="1">
                  <a:solidFill>
                    <a:srgbClr val="FFFF00"/>
                  </a:solidFill>
                </a:rPr>
                <a:t>Address bus</a:t>
              </a:r>
            </a:p>
          </p:txBody>
        </p:sp>
        <p:sp>
          <p:nvSpPr>
            <p:cNvPr id="12" name="Text Box 12"/>
            <p:cNvSpPr txBox="1">
              <a:spLocks noChangeArrowheads="1"/>
            </p:cNvSpPr>
            <p:nvPr/>
          </p:nvSpPr>
          <p:spPr bwMode="auto">
            <a:xfrm>
              <a:off x="6741" y="11884"/>
              <a:ext cx="1260" cy="359"/>
            </a:xfrm>
            <a:prstGeom prst="rect">
              <a:avLst/>
            </a:prstGeom>
            <a:solidFill>
              <a:schemeClr val="accent3">
                <a:lumMod val="20000"/>
                <a:lumOff val="80000"/>
              </a:schemeClr>
            </a:solidFill>
            <a:ln w="9525">
              <a:noFill/>
              <a:miter lim="800000"/>
              <a:headEnd/>
              <a:tailEnd/>
            </a:ln>
            <a:effectLst/>
          </p:spPr>
          <p:txBody>
            <a:bodyPr lIns="79608" tIns="39804" rIns="79608" bIns="39804"/>
            <a:lstStyle/>
            <a:p>
              <a:pPr algn="ctr" defTabSz="896938">
                <a:defRPr/>
              </a:pPr>
              <a:r>
                <a:rPr lang="en-US" sz="2400" b="1" dirty="0">
                  <a:solidFill>
                    <a:srgbClr val="FFFF00"/>
                  </a:solidFill>
                </a:rPr>
                <a:t>Data bus</a:t>
              </a:r>
            </a:p>
          </p:txBody>
        </p:sp>
        <p:sp>
          <p:nvSpPr>
            <p:cNvPr id="6158" name="Text Box 13"/>
            <p:cNvSpPr txBox="1">
              <a:spLocks noChangeArrowheads="1"/>
            </p:cNvSpPr>
            <p:nvPr/>
          </p:nvSpPr>
          <p:spPr bwMode="auto">
            <a:xfrm>
              <a:off x="6741" y="12784"/>
              <a:ext cx="157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608" tIns="39804" rIns="79608" bIns="39804"/>
            <a:lstStyle>
              <a:lvl1pPr defTabSz="896938" eaLnBrk="0" hangingPunct="0">
                <a:defRPr>
                  <a:solidFill>
                    <a:schemeClr val="tx1"/>
                  </a:solidFill>
                  <a:latin typeface="Arial" charset="0"/>
                </a:defRPr>
              </a:lvl1pPr>
              <a:lvl2pPr marL="742950" indent="-285750" defTabSz="896938" eaLnBrk="0" hangingPunct="0">
                <a:defRPr>
                  <a:solidFill>
                    <a:schemeClr val="tx1"/>
                  </a:solidFill>
                  <a:latin typeface="Arial" charset="0"/>
                </a:defRPr>
              </a:lvl2pPr>
              <a:lvl3pPr marL="1143000" indent="-228600" defTabSz="896938" eaLnBrk="0" hangingPunct="0">
                <a:defRPr>
                  <a:solidFill>
                    <a:schemeClr val="tx1"/>
                  </a:solidFill>
                  <a:latin typeface="Arial" charset="0"/>
                </a:defRPr>
              </a:lvl3pPr>
              <a:lvl4pPr marL="1600200" indent="-228600" defTabSz="896938" eaLnBrk="0" hangingPunct="0">
                <a:defRPr>
                  <a:solidFill>
                    <a:schemeClr val="tx1"/>
                  </a:solidFill>
                  <a:latin typeface="Arial" charset="0"/>
                </a:defRPr>
              </a:lvl4pPr>
              <a:lvl5pPr marL="2057400" indent="-228600" defTabSz="896938" eaLnBrk="0" hangingPunct="0">
                <a:defRPr>
                  <a:solidFill>
                    <a:schemeClr val="tx1"/>
                  </a:solidFill>
                  <a:latin typeface="Arial" charset="0"/>
                </a:defRPr>
              </a:lvl5pPr>
              <a:lvl6pPr marL="2514600" indent="-228600" defTabSz="896938" eaLnBrk="0" fontAlgn="base" hangingPunct="0">
                <a:spcBef>
                  <a:spcPct val="0"/>
                </a:spcBef>
                <a:spcAft>
                  <a:spcPct val="0"/>
                </a:spcAft>
                <a:defRPr>
                  <a:solidFill>
                    <a:schemeClr val="tx1"/>
                  </a:solidFill>
                  <a:latin typeface="Arial" charset="0"/>
                </a:defRPr>
              </a:lvl6pPr>
              <a:lvl7pPr marL="2971800" indent="-228600" defTabSz="896938" eaLnBrk="0" fontAlgn="base" hangingPunct="0">
                <a:spcBef>
                  <a:spcPct val="0"/>
                </a:spcBef>
                <a:spcAft>
                  <a:spcPct val="0"/>
                </a:spcAft>
                <a:defRPr>
                  <a:solidFill>
                    <a:schemeClr val="tx1"/>
                  </a:solidFill>
                  <a:latin typeface="Arial" charset="0"/>
                </a:defRPr>
              </a:lvl7pPr>
              <a:lvl8pPr marL="3429000" indent="-228600" defTabSz="896938" eaLnBrk="0" fontAlgn="base" hangingPunct="0">
                <a:spcBef>
                  <a:spcPct val="0"/>
                </a:spcBef>
                <a:spcAft>
                  <a:spcPct val="0"/>
                </a:spcAft>
                <a:defRPr>
                  <a:solidFill>
                    <a:schemeClr val="tx1"/>
                  </a:solidFill>
                  <a:latin typeface="Arial" charset="0"/>
                </a:defRPr>
              </a:lvl8pPr>
              <a:lvl9pPr marL="3886200" indent="-228600" defTabSz="896938" eaLnBrk="0" fontAlgn="base" hangingPunct="0">
                <a:spcBef>
                  <a:spcPct val="0"/>
                </a:spcBef>
                <a:spcAft>
                  <a:spcPct val="0"/>
                </a:spcAft>
                <a:defRPr>
                  <a:solidFill>
                    <a:schemeClr val="tx1"/>
                  </a:solidFill>
                  <a:latin typeface="Arial" charset="0"/>
                </a:defRPr>
              </a:lvl9pPr>
            </a:lstStyle>
            <a:p>
              <a:pPr algn="ctr" eaLnBrk="1" hangingPunct="1"/>
              <a:r>
                <a:rPr lang="en-US" sz="2400" b="1">
                  <a:solidFill>
                    <a:srgbClr val="FFFF00"/>
                  </a:solidFill>
                </a:rPr>
                <a:t>Control</a:t>
              </a:r>
              <a:r>
                <a:rPr lang="en-US" sz="2000"/>
                <a:t> </a:t>
              </a:r>
              <a:r>
                <a:rPr lang="en-US" sz="2400" b="1">
                  <a:solidFill>
                    <a:srgbClr val="FFFF00"/>
                  </a:solidFill>
                </a:rPr>
                <a:t>bus</a:t>
              </a:r>
              <a:endParaRPr lang="en-US" sz="2000" b="1">
                <a:solidFill>
                  <a:srgbClr val="FFFF00"/>
                </a:solidFill>
              </a:endParaRPr>
            </a:p>
          </p:txBody>
        </p:sp>
        <p:sp>
          <p:nvSpPr>
            <p:cNvPr id="6159" name="Text Box 14"/>
            <p:cNvSpPr txBox="1">
              <a:spLocks noChangeArrowheads="1"/>
            </p:cNvSpPr>
            <p:nvPr/>
          </p:nvSpPr>
          <p:spPr bwMode="auto">
            <a:xfrm>
              <a:off x="4041" y="13324"/>
              <a:ext cx="23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608" tIns="39804" rIns="79608" bIns="39804"/>
            <a:lstStyle>
              <a:lvl1pPr defTabSz="896938" eaLnBrk="0" hangingPunct="0">
                <a:defRPr>
                  <a:solidFill>
                    <a:schemeClr val="tx1"/>
                  </a:solidFill>
                  <a:latin typeface="Arial" charset="0"/>
                </a:defRPr>
              </a:lvl1pPr>
              <a:lvl2pPr marL="742950" indent="-285750" defTabSz="896938" eaLnBrk="0" hangingPunct="0">
                <a:defRPr>
                  <a:solidFill>
                    <a:schemeClr val="tx1"/>
                  </a:solidFill>
                  <a:latin typeface="Arial" charset="0"/>
                </a:defRPr>
              </a:lvl2pPr>
              <a:lvl3pPr marL="1143000" indent="-228600" defTabSz="896938" eaLnBrk="0" hangingPunct="0">
                <a:defRPr>
                  <a:solidFill>
                    <a:schemeClr val="tx1"/>
                  </a:solidFill>
                  <a:latin typeface="Arial" charset="0"/>
                </a:defRPr>
              </a:lvl3pPr>
              <a:lvl4pPr marL="1600200" indent="-228600" defTabSz="896938" eaLnBrk="0" hangingPunct="0">
                <a:defRPr>
                  <a:solidFill>
                    <a:schemeClr val="tx1"/>
                  </a:solidFill>
                  <a:latin typeface="Arial" charset="0"/>
                </a:defRPr>
              </a:lvl4pPr>
              <a:lvl5pPr marL="2057400" indent="-228600" defTabSz="896938" eaLnBrk="0" hangingPunct="0">
                <a:defRPr>
                  <a:solidFill>
                    <a:schemeClr val="tx1"/>
                  </a:solidFill>
                  <a:latin typeface="Arial" charset="0"/>
                </a:defRPr>
              </a:lvl5pPr>
              <a:lvl6pPr marL="2514600" indent="-228600" defTabSz="896938" eaLnBrk="0" fontAlgn="base" hangingPunct="0">
                <a:spcBef>
                  <a:spcPct val="0"/>
                </a:spcBef>
                <a:spcAft>
                  <a:spcPct val="0"/>
                </a:spcAft>
                <a:defRPr>
                  <a:solidFill>
                    <a:schemeClr val="tx1"/>
                  </a:solidFill>
                  <a:latin typeface="Arial" charset="0"/>
                </a:defRPr>
              </a:lvl6pPr>
              <a:lvl7pPr marL="2971800" indent="-228600" defTabSz="896938" eaLnBrk="0" fontAlgn="base" hangingPunct="0">
                <a:spcBef>
                  <a:spcPct val="0"/>
                </a:spcBef>
                <a:spcAft>
                  <a:spcPct val="0"/>
                </a:spcAft>
                <a:defRPr>
                  <a:solidFill>
                    <a:schemeClr val="tx1"/>
                  </a:solidFill>
                  <a:latin typeface="Arial" charset="0"/>
                </a:defRPr>
              </a:lvl7pPr>
              <a:lvl8pPr marL="3429000" indent="-228600" defTabSz="896938" eaLnBrk="0" fontAlgn="base" hangingPunct="0">
                <a:spcBef>
                  <a:spcPct val="0"/>
                </a:spcBef>
                <a:spcAft>
                  <a:spcPct val="0"/>
                </a:spcAft>
                <a:defRPr>
                  <a:solidFill>
                    <a:schemeClr val="tx1"/>
                  </a:solidFill>
                  <a:latin typeface="Arial" charset="0"/>
                </a:defRPr>
              </a:lvl8pPr>
              <a:lvl9pPr marL="3886200" indent="-228600" defTabSz="896938" eaLnBrk="0" fontAlgn="base" hangingPunct="0">
                <a:spcBef>
                  <a:spcPct val="0"/>
                </a:spcBef>
                <a:spcAft>
                  <a:spcPct val="0"/>
                </a:spcAft>
                <a:defRPr>
                  <a:solidFill>
                    <a:schemeClr val="tx1"/>
                  </a:solidFill>
                  <a:latin typeface="Arial" charset="0"/>
                </a:defRPr>
              </a:lvl9pPr>
            </a:lstStyle>
            <a:p>
              <a:pPr algn="ctr" eaLnBrk="1" hangingPunct="1"/>
              <a:endParaRPr lang="en-US"/>
            </a:p>
          </p:txBody>
        </p:sp>
      </p:grpSp>
      <p:sp>
        <p:nvSpPr>
          <p:cNvPr id="6149" name="Text Box 17"/>
          <p:cNvSpPr txBox="1">
            <a:spLocks noChangeArrowheads="1"/>
          </p:cNvSpPr>
          <p:nvPr/>
        </p:nvSpPr>
        <p:spPr bwMode="auto">
          <a:xfrm>
            <a:off x="1428750" y="5786438"/>
            <a:ext cx="6786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a:t>Block diagram of a Microprocessor</a:t>
            </a:r>
          </a:p>
        </p:txBody>
      </p:sp>
    </p:spTree>
    <p:extLst>
      <p:ext uri="{BB962C8B-B14F-4D97-AF65-F5344CB8AC3E}">
        <p14:creationId xmlns:p14="http://schemas.microsoft.com/office/powerpoint/2010/main" val="2110490399"/>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cs typeface="Times New Roman" pitchFamily="18" charset="0"/>
              </a:rPr>
              <a:t>Microprocessor performs three main tasks:</a:t>
            </a:r>
          </a:p>
          <a:p>
            <a:pPr lvl="1"/>
            <a:r>
              <a:rPr lang="en-US" dirty="0">
                <a:cs typeface="Times New Roman" pitchFamily="18" charset="0"/>
              </a:rPr>
              <a:t>data transfer between itself and the memory or I/O systems</a:t>
            </a:r>
          </a:p>
          <a:p>
            <a:pPr lvl="1"/>
            <a:r>
              <a:rPr lang="en-US" dirty="0">
                <a:cs typeface="Times New Roman" pitchFamily="18" charset="0"/>
              </a:rPr>
              <a:t>simple arithmetic and logic operations</a:t>
            </a:r>
          </a:p>
          <a:p>
            <a:pPr lvl="1"/>
            <a:r>
              <a:rPr lang="en-US" dirty="0">
                <a:cs typeface="Times New Roman" pitchFamily="18" charset="0"/>
              </a:rPr>
              <a:t>program flow via simple decisions</a:t>
            </a:r>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95</a:t>
            </a:fld>
            <a:endParaRPr lang="en-US"/>
          </a:p>
        </p:txBody>
      </p:sp>
    </p:spTree>
    <p:extLst>
      <p:ext uri="{BB962C8B-B14F-4D97-AF65-F5344CB8AC3E}">
        <p14:creationId xmlns:p14="http://schemas.microsoft.com/office/powerpoint/2010/main" val="135197655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2BEBDED-9325-48DB-B89D-F484264A536E}" type="slidenum">
              <a:rPr lang="en-US" altLang="en-US"/>
              <a:pPr>
                <a:defRPr/>
              </a:pPr>
              <a:t>96</a:t>
            </a:fld>
            <a:endParaRPr lang="en-US" altLang="en-US"/>
          </a:p>
        </p:txBody>
      </p:sp>
      <p:sp>
        <p:nvSpPr>
          <p:cNvPr id="187394" name="Rectangle 2"/>
          <p:cNvSpPr>
            <a:spLocks noGrp="1" noChangeArrowheads="1"/>
          </p:cNvSpPr>
          <p:nvPr>
            <p:ph type="title"/>
          </p:nvPr>
        </p:nvSpPr>
        <p:spPr/>
        <p:txBody>
          <a:bodyPr>
            <a:normAutofit fontScale="90000"/>
          </a:bodyPr>
          <a:lstStyle/>
          <a:p>
            <a:pPr eaLnBrk="1" hangingPunct="1">
              <a:defRPr/>
            </a:pPr>
            <a:r>
              <a:rPr lang="en-US" dirty="0" smtClean="0"/>
              <a:t/>
            </a:r>
            <a:br>
              <a:rPr lang="en-US" dirty="0" smtClean="0"/>
            </a:br>
            <a:r>
              <a:rPr lang="en-US" dirty="0" smtClean="0"/>
              <a:t>Microprocessor </a:t>
            </a:r>
            <a:r>
              <a:rPr lang="en-US" dirty="0"/>
              <a:t>types</a:t>
            </a:r>
          </a:p>
        </p:txBody>
      </p:sp>
      <p:sp>
        <p:nvSpPr>
          <p:cNvPr id="187395" name="Rectangle 3"/>
          <p:cNvSpPr>
            <a:spLocks noGrp="1" noChangeArrowheads="1"/>
          </p:cNvSpPr>
          <p:nvPr>
            <p:ph type="body" idx="1"/>
          </p:nvPr>
        </p:nvSpPr>
        <p:spPr/>
        <p:txBody>
          <a:bodyPr>
            <a:normAutofit fontScale="92500"/>
          </a:bodyPr>
          <a:lstStyle/>
          <a:p>
            <a:pPr eaLnBrk="1" hangingPunct="1">
              <a:defRPr/>
            </a:pPr>
            <a:r>
              <a:rPr lang="en-US" dirty="0"/>
              <a:t>Microprocessors can be characterized based on</a:t>
            </a:r>
          </a:p>
          <a:p>
            <a:pPr lvl="1" eaLnBrk="1" hangingPunct="1">
              <a:defRPr/>
            </a:pPr>
            <a:r>
              <a:rPr lang="en-US" dirty="0"/>
              <a:t>the word size</a:t>
            </a:r>
          </a:p>
          <a:p>
            <a:pPr lvl="2" eaLnBrk="1" hangingPunct="1">
              <a:defRPr/>
            </a:pPr>
            <a:r>
              <a:rPr lang="en-US" dirty="0"/>
              <a:t>8 bit, 16 bit, 32 bit, etc. processors</a:t>
            </a:r>
          </a:p>
          <a:p>
            <a:pPr lvl="1" eaLnBrk="1" hangingPunct="1">
              <a:defRPr/>
            </a:pPr>
            <a:r>
              <a:rPr lang="en-US" dirty="0"/>
              <a:t>Instruction set structure</a:t>
            </a:r>
          </a:p>
          <a:p>
            <a:pPr lvl="2" eaLnBrk="1" hangingPunct="1">
              <a:defRPr/>
            </a:pPr>
            <a:r>
              <a:rPr lang="en-US" dirty="0"/>
              <a:t>RISC (Reduced Instruction Set Computer), CISC (Complex Instruction Set Computer)</a:t>
            </a:r>
          </a:p>
          <a:p>
            <a:pPr lvl="1" eaLnBrk="1" hangingPunct="1">
              <a:defRPr/>
            </a:pPr>
            <a:r>
              <a:rPr lang="en-US" dirty="0"/>
              <a:t>Functions</a:t>
            </a:r>
          </a:p>
          <a:p>
            <a:pPr lvl="2" eaLnBrk="1" hangingPunct="1">
              <a:defRPr/>
            </a:pPr>
            <a:r>
              <a:rPr lang="en-US" dirty="0"/>
              <a:t>General purpose, special purpose such image processing, floating point calculations</a:t>
            </a:r>
          </a:p>
          <a:p>
            <a:pPr lvl="1" eaLnBrk="1" hangingPunct="1">
              <a:defRPr/>
            </a:pPr>
            <a:r>
              <a:rPr lang="en-US" dirty="0"/>
              <a:t>And more …</a:t>
            </a:r>
          </a:p>
        </p:txBody>
      </p:sp>
    </p:spTree>
    <p:extLst>
      <p:ext uri="{BB962C8B-B14F-4D97-AF65-F5344CB8AC3E}">
        <p14:creationId xmlns:p14="http://schemas.microsoft.com/office/powerpoint/2010/main" val="907855120"/>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Evolution </a:t>
            </a:r>
            <a:r>
              <a:rPr lang="en-US" b="1" dirty="0"/>
              <a:t>of Microprocessors</a:t>
            </a:r>
            <a:endParaRPr lang="en-US" dirty="0"/>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r>
              <a:rPr lang="en-US" dirty="0"/>
              <a:t>The first </a:t>
            </a:r>
            <a:r>
              <a:rPr lang="en-US" b="1" dirty="0"/>
              <a:t>microprocessor</a:t>
            </a:r>
            <a:r>
              <a:rPr lang="en-US" dirty="0"/>
              <a:t> was </a:t>
            </a:r>
            <a:r>
              <a:rPr lang="en-US" b="1" dirty="0"/>
              <a:t>introduced</a:t>
            </a:r>
            <a:r>
              <a:rPr lang="en-US" dirty="0"/>
              <a:t> in 1971 by Intel Corp.</a:t>
            </a:r>
          </a:p>
          <a:p>
            <a:r>
              <a:rPr lang="en-US" dirty="0"/>
              <a:t>It was named Intel 4004 as it was a 4 bit processor.</a:t>
            </a:r>
          </a:p>
          <a:p>
            <a:endParaRPr lang="en-US" dirty="0"/>
          </a:p>
          <a:p>
            <a:pPr marL="0" indent="0">
              <a:buNone/>
            </a:pPr>
            <a:r>
              <a:rPr lang="en-US" dirty="0"/>
              <a:t>Categories according to the generations or size</a:t>
            </a:r>
          </a:p>
          <a:p>
            <a:pPr marL="0" indent="0">
              <a:buNone/>
            </a:pPr>
            <a:r>
              <a:rPr lang="en-US" b="1" dirty="0"/>
              <a:t>First Generation (4 - bit Microprocessors)</a:t>
            </a:r>
          </a:p>
          <a:p>
            <a:r>
              <a:rPr lang="en-US" dirty="0"/>
              <a:t>could perform simple arithmetic such as addition, subtraction, and logical operations like Boolean OR and Boolean AND. </a:t>
            </a:r>
          </a:p>
          <a:p>
            <a:r>
              <a:rPr lang="en-US" dirty="0"/>
              <a:t>had a control unit capable of performing control functions like </a:t>
            </a:r>
          </a:p>
          <a:p>
            <a:pPr lvl="1"/>
            <a:r>
              <a:rPr lang="en-US" dirty="0"/>
              <a:t>fetching an instruction from storage memory, </a:t>
            </a:r>
          </a:p>
          <a:p>
            <a:pPr lvl="1"/>
            <a:r>
              <a:rPr lang="en-US" dirty="0"/>
              <a:t>decoding it, and then</a:t>
            </a:r>
          </a:p>
          <a:p>
            <a:pPr lvl="1"/>
            <a:r>
              <a:rPr lang="en-US" dirty="0"/>
              <a:t> generating control pulses to execute it.</a:t>
            </a:r>
          </a:p>
        </p:txBody>
      </p:sp>
      <p:sp>
        <p:nvSpPr>
          <p:cNvPr id="4" name="Slide Number Placeholder 3"/>
          <p:cNvSpPr>
            <a:spLocks noGrp="1"/>
          </p:cNvSpPr>
          <p:nvPr>
            <p:ph type="sldNum" sz="quarter" idx="12"/>
          </p:nvPr>
        </p:nvSpPr>
        <p:spPr/>
        <p:txBody>
          <a:bodyPr/>
          <a:lstStyle/>
          <a:p>
            <a:fld id="{A1A6BA4E-CDAE-4DEF-A7CA-99055C502B84}" type="slidenum">
              <a:rPr lang="en-US" smtClean="0"/>
              <a:pPr/>
              <a:t>97</a:t>
            </a:fld>
            <a:endParaRPr lang="en-US"/>
          </a:p>
        </p:txBody>
      </p:sp>
    </p:spTree>
    <p:extLst>
      <p:ext uri="{BB962C8B-B14F-4D97-AF65-F5344CB8AC3E}">
        <p14:creationId xmlns:p14="http://schemas.microsoft.com/office/powerpoint/2010/main" val="412474698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pPr marL="0" indent="0">
              <a:buNone/>
            </a:pPr>
            <a:r>
              <a:rPr lang="en-US" b="1" dirty="0"/>
              <a:t>Second Generation (8 - bit Microprocessor)</a:t>
            </a:r>
          </a:p>
          <a:p>
            <a:r>
              <a:rPr lang="en-US" dirty="0"/>
              <a:t>The second generation microprocessors were introduced in 1973 again by Intel.</a:t>
            </a:r>
          </a:p>
          <a:p>
            <a:r>
              <a:rPr lang="en-US" dirty="0"/>
              <a:t> the first 8 - bit microprocessor which could perform arithmetic and logic operations on 8-bit words. </a:t>
            </a:r>
          </a:p>
          <a:p>
            <a:pPr marL="0" indent="0">
              <a:buNone/>
            </a:pPr>
            <a:r>
              <a:rPr lang="en-US" b="1" dirty="0"/>
              <a:t>Third Generation (16 - bit Microprocessor)</a:t>
            </a:r>
          </a:p>
          <a:p>
            <a:r>
              <a:rPr lang="en-US" dirty="0"/>
              <a:t>introduced in 1978  </a:t>
            </a:r>
          </a:p>
          <a:p>
            <a:r>
              <a:rPr lang="en-US" dirty="0"/>
              <a:t>represented by </a:t>
            </a:r>
            <a:r>
              <a:rPr lang="en-US" b="1" dirty="0"/>
              <a:t>Intel's 8086, </a:t>
            </a:r>
            <a:r>
              <a:rPr lang="en-US" b="1" dirty="0" err="1"/>
              <a:t>Zilog</a:t>
            </a:r>
            <a:r>
              <a:rPr lang="en-US" b="1" dirty="0"/>
              <a:t> Z800 and 80286</a:t>
            </a:r>
            <a:r>
              <a:rPr lang="en-US" dirty="0"/>
              <a:t>, </a:t>
            </a:r>
          </a:p>
          <a:p>
            <a:r>
              <a:rPr lang="en-US" dirty="0"/>
              <a:t>16 - bit processors with a performance like minicomputers.</a:t>
            </a:r>
          </a:p>
        </p:txBody>
      </p:sp>
      <p:sp>
        <p:nvSpPr>
          <p:cNvPr id="4" name="Slide Number Placeholder 3"/>
          <p:cNvSpPr>
            <a:spLocks noGrp="1"/>
          </p:cNvSpPr>
          <p:nvPr>
            <p:ph type="sldNum" sz="quarter" idx="12"/>
          </p:nvPr>
        </p:nvSpPr>
        <p:spPr/>
        <p:txBody>
          <a:bodyPr/>
          <a:lstStyle/>
          <a:p>
            <a:fld id="{A1A6BA4E-CDAE-4DEF-A7CA-99055C502B84}" type="slidenum">
              <a:rPr lang="en-US" smtClean="0"/>
              <a:pPr/>
              <a:t>98</a:t>
            </a:fld>
            <a:endParaRPr lang="en-US"/>
          </a:p>
        </p:txBody>
      </p:sp>
    </p:spTree>
    <p:extLst>
      <p:ext uri="{BB962C8B-B14F-4D97-AF65-F5344CB8AC3E}">
        <p14:creationId xmlns:p14="http://schemas.microsoft.com/office/powerpoint/2010/main" val="2240422377"/>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pPr marL="0" indent="0">
              <a:buNone/>
            </a:pPr>
            <a:r>
              <a:rPr lang="en-US" b="1" dirty="0"/>
              <a:t>Fourth Generation (32 - bit Microprocessors)</a:t>
            </a:r>
          </a:p>
          <a:p>
            <a:r>
              <a:rPr lang="en-US" dirty="0"/>
              <a:t>Several different companies introduced the 32-bit microprocessors</a:t>
            </a:r>
          </a:p>
          <a:p>
            <a:r>
              <a:rPr lang="en-US" dirty="0"/>
              <a:t>the most popular one is the </a:t>
            </a:r>
            <a:r>
              <a:rPr lang="en-US" b="1" dirty="0"/>
              <a:t>Intel 80386</a:t>
            </a:r>
            <a:endParaRPr lang="en-US" dirty="0"/>
          </a:p>
          <a:p>
            <a:pPr marL="0" indent="0">
              <a:buNone/>
            </a:pPr>
            <a:endParaRPr lang="en-US" dirty="0"/>
          </a:p>
          <a:p>
            <a:pPr marL="0" indent="0">
              <a:buNone/>
            </a:pPr>
            <a:r>
              <a:rPr lang="en-US" b="1" dirty="0"/>
              <a:t>Fifth Generation (64 - bit Microprocessors)</a:t>
            </a:r>
          </a:p>
          <a:p>
            <a:r>
              <a:rPr lang="en-US" dirty="0"/>
              <a:t>Introduced in 1995</a:t>
            </a:r>
          </a:p>
          <a:p>
            <a:r>
              <a:rPr lang="en-US" dirty="0"/>
              <a:t>After 80856, Intel came out with a new processor namely Pentium processor followed by </a:t>
            </a:r>
            <a:r>
              <a:rPr lang="en-US" b="1" dirty="0"/>
              <a:t>Pentium Pro CPU</a:t>
            </a:r>
          </a:p>
          <a:p>
            <a:r>
              <a:rPr lang="en-US" dirty="0"/>
              <a:t>allows </a:t>
            </a:r>
            <a:r>
              <a:rPr lang="en-US" b="1" dirty="0"/>
              <a:t>multiple CPUs </a:t>
            </a:r>
            <a:r>
              <a:rPr lang="en-US" dirty="0"/>
              <a:t>in a single system to achieve multiprocessing.</a:t>
            </a:r>
          </a:p>
          <a:p>
            <a:r>
              <a:rPr lang="en-US" dirty="0"/>
              <a:t>Other improved 64-bit processors are </a:t>
            </a:r>
            <a:r>
              <a:rPr lang="en-US" b="1" dirty="0"/>
              <a:t>Celeron, Dual, Quad, </a:t>
            </a:r>
            <a:r>
              <a:rPr lang="en-US" b="1" dirty="0" err="1"/>
              <a:t>Octa</a:t>
            </a:r>
            <a:r>
              <a:rPr lang="en-US" b="1" dirty="0"/>
              <a:t> Core processors</a:t>
            </a:r>
            <a:r>
              <a:rPr lang="en-US" dirty="0"/>
              <a:t>.</a:t>
            </a:r>
          </a:p>
          <a:p>
            <a:endParaRPr lang="en-US" dirty="0"/>
          </a:p>
        </p:txBody>
      </p:sp>
      <p:sp>
        <p:nvSpPr>
          <p:cNvPr id="4" name="Slide Number Placeholder 3"/>
          <p:cNvSpPr>
            <a:spLocks noGrp="1"/>
          </p:cNvSpPr>
          <p:nvPr>
            <p:ph type="sldNum" sz="quarter" idx="12"/>
          </p:nvPr>
        </p:nvSpPr>
        <p:spPr/>
        <p:txBody>
          <a:bodyPr/>
          <a:lstStyle/>
          <a:p>
            <a:fld id="{A1A6BA4E-CDAE-4DEF-A7CA-99055C502B84}" type="slidenum">
              <a:rPr lang="en-US" smtClean="0"/>
              <a:pPr/>
              <a:t>99</a:t>
            </a:fld>
            <a:endParaRPr lang="en-US"/>
          </a:p>
        </p:txBody>
      </p:sp>
    </p:spTree>
    <p:extLst>
      <p:ext uri="{BB962C8B-B14F-4D97-AF65-F5344CB8AC3E}">
        <p14:creationId xmlns:p14="http://schemas.microsoft.com/office/powerpoint/2010/main" val="187457255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3461</TotalTime>
  <Words>10522</Words>
  <Application>Microsoft Office PowerPoint</Application>
  <PresentationFormat>On-screen Show (4:3)</PresentationFormat>
  <Paragraphs>2215</Paragraphs>
  <Slides>185</Slides>
  <Notes>54</Notes>
  <HiddenSlides>2</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185</vt:i4>
      </vt:variant>
    </vt:vector>
  </HeadingPairs>
  <TitlesOfParts>
    <vt:vector size="202" baseType="lpstr">
      <vt:lpstr>SimSun</vt:lpstr>
      <vt:lpstr>Arial</vt:lpstr>
      <vt:lpstr>Arial Black</vt:lpstr>
      <vt:lpstr>Calibri</vt:lpstr>
      <vt:lpstr>CG Times</vt:lpstr>
      <vt:lpstr>Courier New</vt:lpstr>
      <vt:lpstr>Helvetica</vt:lpstr>
      <vt:lpstr>Helvetica-Narrow</vt:lpstr>
      <vt:lpstr>Nimbus Roman No9 L</vt:lpstr>
      <vt:lpstr>Symbol</vt:lpstr>
      <vt:lpstr>Tahoma</vt:lpstr>
      <vt:lpstr>Times New Roman</vt:lpstr>
      <vt:lpstr>Wingdings</vt:lpstr>
      <vt:lpstr>Wingdings 2</vt:lpstr>
      <vt:lpstr>Office Theme</vt:lpstr>
      <vt:lpstr>Custom Design</vt:lpstr>
      <vt:lpstr>Photo Editor Photo</vt:lpstr>
      <vt:lpstr>PowerPoint Presentation</vt:lpstr>
      <vt:lpstr>   Topics Covered</vt:lpstr>
      <vt:lpstr>  Computer Organization and Architecture</vt:lpstr>
      <vt:lpstr>Functional Units of a Computer</vt:lpstr>
      <vt:lpstr>FUNCTIONAL UNITS OF COMPUTER</vt:lpstr>
      <vt:lpstr>PowerPoint Presentation</vt:lpstr>
      <vt:lpstr> Functions</vt:lpstr>
      <vt:lpstr>Functions of a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Operational Concepts</vt:lpstr>
      <vt:lpstr>A Typical Instruction</vt:lpstr>
      <vt:lpstr>PowerPoint Presentation</vt:lpstr>
      <vt:lpstr>PowerPoint Presentation</vt:lpstr>
      <vt:lpstr>PowerPoint Presentation</vt:lpstr>
      <vt:lpstr>INSTRUCTION FETCH – STEPS INVOLVED</vt:lpstr>
      <vt:lpstr>INSTRUCTION EXECUTION – STEPS IVOLVED</vt:lpstr>
      <vt:lpstr>INSTRUCTION EXECUTION – STEPS IVOLVED (Contd..)</vt:lpstr>
      <vt:lpstr>Interrupt</vt:lpstr>
      <vt:lpstr>PowerPoint Presentation</vt:lpstr>
      <vt:lpstr>PowerPoint Presentation</vt:lpstr>
      <vt:lpstr>Drawbacks of the Single Bus Structure</vt:lpstr>
      <vt:lpstr>PowerPoint Presentation</vt:lpstr>
      <vt:lpstr>PowerPoint Presentation</vt:lpstr>
      <vt:lpstr> MULTI BUS STRUCTURE To improve performance multi bus structure can be used. </vt:lpstr>
      <vt:lpstr>PowerPoint Presentation</vt:lpstr>
      <vt:lpstr>PowerPoint Presentation</vt:lpstr>
      <vt:lpstr>Memory Locations and Addresses</vt:lpstr>
      <vt:lpstr>Memory Location and Addresses </vt:lpstr>
      <vt:lpstr>PowerPoint Presentation</vt:lpstr>
      <vt:lpstr>PowerPoint Presentation</vt:lpstr>
      <vt:lpstr>PowerPoint Presentation</vt:lpstr>
      <vt:lpstr>PowerPoint Presentation</vt:lpstr>
      <vt:lpstr>PowerPoint Presentation</vt:lpstr>
      <vt:lpstr>MEMORY OPERATIONS</vt:lpstr>
      <vt:lpstr>PowerPoint Presentation</vt:lpstr>
      <vt:lpstr>PowerPoint Presentation</vt:lpstr>
      <vt:lpstr>PowerPoint Presentation</vt:lpstr>
      <vt:lpstr>PowerPoint Presentation</vt:lpstr>
      <vt:lpstr>PowerPoint Presentation</vt:lpstr>
      <vt:lpstr>PowerPoint Presentation</vt:lpstr>
      <vt:lpstr>Instruction and instruction sequencing</vt:lpstr>
      <vt:lpstr>Instruction</vt:lpstr>
      <vt:lpstr> Types of Instructions</vt:lpstr>
      <vt:lpstr>  Data transfer Instructions </vt:lpstr>
      <vt:lpstr>  Data Manipulation Instructions </vt:lpstr>
      <vt:lpstr>  Arithmetic Instructions </vt:lpstr>
      <vt:lpstr>   Logical and bit manipulation instructions </vt:lpstr>
      <vt:lpstr>  Shift instructions </vt:lpstr>
      <vt:lpstr>   SHL and SHR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Instruction Formats</vt:lpstr>
      <vt:lpstr>Instruction Formats</vt:lpstr>
      <vt:lpstr>Instruction Formats</vt:lpstr>
      <vt:lpstr>Instruction Formats</vt:lpstr>
      <vt:lpstr>  Instruction Cycle </vt:lpstr>
      <vt:lpstr>PowerPoint Presentation</vt:lpstr>
      <vt:lpstr>PowerPoint Presentation</vt:lpstr>
      <vt:lpstr>PowerPoint Presentation</vt:lpstr>
      <vt:lpstr>  Addressing Modes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Definition of the Microprocessor </vt:lpstr>
      <vt:lpstr>Microprocessor </vt:lpstr>
      <vt:lpstr> A Microprocessor-based system</vt:lpstr>
      <vt:lpstr>  Microprocessor </vt:lpstr>
      <vt:lpstr>    The differences between microprocessors and microcontrollers.  </vt:lpstr>
      <vt:lpstr>PowerPoint Presentation</vt:lpstr>
      <vt:lpstr>  Internal structure and basic operation of microprocessor</vt:lpstr>
      <vt:lpstr>PowerPoint Presentation</vt:lpstr>
      <vt:lpstr> Microprocessor types</vt:lpstr>
      <vt:lpstr> Evolution of Microprocessors</vt:lpstr>
      <vt:lpstr>PowerPoint Presentation</vt:lpstr>
      <vt:lpstr>PowerPoint Presentation</vt:lpstr>
      <vt:lpstr> Typical microprocessors</vt:lpstr>
      <vt:lpstr> 8086 Microprocessor</vt:lpstr>
      <vt:lpstr> Features of 8086</vt:lpstr>
      <vt:lpstr>PowerPoint Presentation</vt:lpstr>
      <vt:lpstr> Architecture of 8086</vt:lpstr>
      <vt:lpstr> Segments in 8086</vt:lpstr>
      <vt:lpstr> General purpose registers</vt:lpstr>
      <vt:lpstr>PowerPoint Presentation</vt:lpstr>
      <vt:lpstr> Pointers and Index Registers</vt:lpstr>
      <vt:lpstr>PowerPoint Presentation</vt:lpstr>
      <vt:lpstr>PowerPoint Presentation</vt:lpstr>
      <vt:lpstr> Segment Registers</vt:lpstr>
      <vt:lpstr> Flag or Status Register</vt:lpstr>
      <vt:lpstr> Microcomputer</vt:lpstr>
      <vt:lpstr>Introduction to 8086 Assembly Language</vt:lpstr>
      <vt:lpstr> Program Statements</vt:lpstr>
      <vt:lpstr>  Program Statements</vt:lpstr>
      <vt:lpstr> Program Statements</vt:lpstr>
      <vt:lpstr>  Program Statements</vt:lpstr>
      <vt:lpstr> Program Statements</vt:lpstr>
      <vt:lpstr>  Program Statements</vt:lpstr>
      <vt:lpstr> Program Data and Storage</vt:lpstr>
      <vt:lpstr> Defining Data</vt:lpstr>
      <vt:lpstr> Naming Storage Locations</vt:lpstr>
      <vt:lpstr>PowerPoint Presentation</vt:lpstr>
      <vt:lpstr> Arrays</vt:lpstr>
      <vt:lpstr>   DUP</vt:lpstr>
      <vt:lpstr>PowerPoint Presentation</vt:lpstr>
      <vt:lpstr>  Word Storage</vt:lpstr>
      <vt:lpstr>PowerPoint Presentation</vt:lpstr>
      <vt:lpstr> Named Constants</vt:lpstr>
      <vt:lpstr> Equal Sign Directive</vt:lpstr>
      <vt:lpstr> EQU Directive</vt:lpstr>
      <vt:lpstr> Data Transfer Instructions</vt:lpstr>
      <vt:lpstr> Sample MOV Instructions</vt:lpstr>
      <vt:lpstr> Program Segment Structure</vt:lpstr>
      <vt:lpstr>PowerPoint Presentation</vt:lpstr>
      <vt:lpstr>Arithmetic instructions</vt:lpstr>
      <vt:lpstr>AAA and DAA</vt:lpstr>
      <vt:lpstr>     Bit manipulation instructions</vt:lpstr>
      <vt:lpstr> SAR and SAL</vt:lpstr>
      <vt:lpstr>   String instructions</vt:lpstr>
      <vt:lpstr> Program Skeleton</vt:lpstr>
      <vt:lpstr>PowerPoint Presentation</vt:lpstr>
      <vt:lpstr>PowerPoint Presentation</vt:lpstr>
      <vt:lpstr>Input - Output Interface</vt:lpstr>
      <vt:lpstr>Input - Output Interface</vt:lpstr>
      <vt:lpstr>The Major Differences are:-</vt:lpstr>
      <vt:lpstr>The Major Differences are:-</vt:lpstr>
      <vt:lpstr>Input - Output Interface</vt:lpstr>
      <vt:lpstr>I/O BUS and Interface Module</vt:lpstr>
      <vt:lpstr>I/O BUS and Interface Module</vt:lpstr>
      <vt:lpstr>I/O BUS and Interface Module</vt:lpstr>
      <vt:lpstr>I/O BUS and Interface Module</vt:lpstr>
      <vt:lpstr>I/O BUS and Interface Module</vt:lpstr>
      <vt:lpstr>I/O Versus Memory Bus</vt:lpstr>
      <vt:lpstr>PowerPoint Presentation</vt:lpstr>
      <vt:lpstr>ARM Ltd</vt:lpstr>
      <vt:lpstr>ARM Partnership Model</vt:lpstr>
      <vt:lpstr>ARM Powered Products</vt:lpstr>
      <vt:lpstr>Data Sizes and Instruction Sets</vt:lpstr>
      <vt:lpstr>Processor Modes</vt:lpstr>
      <vt:lpstr>The Registers</vt:lpstr>
      <vt:lpstr>Register Organization Summary</vt:lpstr>
      <vt:lpstr>The ARM Register Set</vt:lpstr>
      <vt:lpstr>Program Status Registers</vt:lpstr>
      <vt:lpstr>Program Counter (r15)</vt:lpstr>
      <vt:lpstr>Exception Handling</vt:lpstr>
      <vt:lpstr>Conditional Execution and Flags</vt:lpstr>
      <vt:lpstr>Condition Codes </vt:lpstr>
      <vt:lpstr>Examples of conditional execution</vt:lpstr>
      <vt:lpstr>Branch instructions</vt:lpstr>
      <vt:lpstr>Data processing Instructions</vt:lpstr>
      <vt:lpstr>PowerPoint Presentation</vt:lpstr>
      <vt:lpstr>PowerPoint Presentation</vt:lpstr>
      <vt:lpstr>The Barrel Shifter</vt:lpstr>
      <vt:lpstr>Using the Barrel Shifter: The Second Operand</vt:lpstr>
      <vt:lpstr>PowerPoint Presentation</vt:lpstr>
      <vt:lpstr>PowerPoint Presentation</vt:lpstr>
      <vt:lpstr>Single register data transfer</vt:lpstr>
      <vt:lpstr>PowerPoint Presentation</vt:lpstr>
      <vt:lpstr>PowerPoint Presentation</vt:lpstr>
      <vt:lpstr>PowerPoint Presentation</vt:lpstr>
      <vt:lpstr>Software Interrupt (SWI)</vt:lpstr>
      <vt:lpstr>Thumb</vt:lpstr>
      <vt:lpstr>Example ARM-based System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CENR</dc:creator>
  <cp:lastModifiedBy>USER</cp:lastModifiedBy>
  <cp:revision>277</cp:revision>
  <dcterms:created xsi:type="dcterms:W3CDTF">2019-09-14T05:22:07Z</dcterms:created>
  <dcterms:modified xsi:type="dcterms:W3CDTF">2021-10-07T08:31:18Z</dcterms:modified>
</cp:coreProperties>
</file>